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32"/>
  </p:notesMasterIdLst>
  <p:sldIdLst>
    <p:sldId id="267" r:id="rId2"/>
    <p:sldId id="269" r:id="rId3"/>
    <p:sldId id="270" r:id="rId4"/>
    <p:sldId id="271" r:id="rId5"/>
    <p:sldId id="276" r:id="rId6"/>
    <p:sldId id="277" r:id="rId7"/>
    <p:sldId id="278" r:id="rId8"/>
    <p:sldId id="279" r:id="rId9"/>
    <p:sldId id="272" r:id="rId10"/>
    <p:sldId id="280" r:id="rId11"/>
    <p:sldId id="281" r:id="rId12"/>
    <p:sldId id="282" r:id="rId13"/>
    <p:sldId id="283" r:id="rId14"/>
    <p:sldId id="284" r:id="rId15"/>
    <p:sldId id="285" r:id="rId16"/>
    <p:sldId id="286" r:id="rId17"/>
    <p:sldId id="288" r:id="rId18"/>
    <p:sldId id="287" r:id="rId19"/>
    <p:sldId id="289" r:id="rId20"/>
    <p:sldId id="273" r:id="rId21"/>
    <p:sldId id="274" r:id="rId22"/>
    <p:sldId id="290" r:id="rId23"/>
    <p:sldId id="291" r:id="rId24"/>
    <p:sldId id="292" r:id="rId25"/>
    <p:sldId id="293" r:id="rId26"/>
    <p:sldId id="294" r:id="rId27"/>
    <p:sldId id="295" r:id="rId28"/>
    <p:sldId id="296" r:id="rId29"/>
    <p:sldId id="297" r:id="rId30"/>
    <p:sldId id="298" r:id="rId31"/>
  </p:sldIdLst>
  <p:sldSz cx="9144000" cy="6858000" type="screen4x3"/>
  <p:notesSz cx="6858000" cy="9144000"/>
  <p:embeddedFontLst>
    <p:embeddedFont>
      <p:font typeface="B Sina" panose="00000700000000000000" pitchFamily="2" charset="-78"/>
      <p:bold r:id="rId33"/>
    </p:embeddedFont>
    <p:embeddedFont>
      <p:font typeface="2  Titr" panose="020B0604020202020204" charset="-78"/>
      <p:bold r:id="rId34"/>
    </p:embeddedFont>
    <p:embeddedFont>
      <p:font typeface="Adobe Arabic" panose="02040503050201020203" charset="-78"/>
      <p:regular r:id="rId35"/>
      <p:bold r:id="rId36"/>
      <p:italic r:id="rId37"/>
      <p:boldItalic r:id="rId38"/>
    </p:embeddedFont>
    <p:embeddedFont>
      <p:font typeface="Cambria Math" panose="02040503050406030204" pitchFamily="18" charset="0"/>
      <p:regular r:id="rId39"/>
    </p:embeddedFont>
    <p:embeddedFont>
      <p:font typeface="Calibri" panose="020F0502020204030204" pitchFamily="34" charset="0"/>
      <p:regular r:id="rId40"/>
      <p:bold r:id="rId41"/>
      <p:italic r:id="rId42"/>
      <p:boldItalic r:id="rId43"/>
    </p:embeddedFont>
    <p:embeddedFont>
      <p:font typeface="MRT_Tunisia Bold" panose="020B0604020202020204" charset="-78"/>
      <p:regular r:id="rId44"/>
    </p:embeddedFont>
    <p:embeddedFont>
      <p:font typeface="B Nazanin" panose="00000400000000000000" pitchFamily="2" charset="-78"/>
      <p:regular r:id="rId45"/>
      <p:bold r:id="rId46"/>
    </p:embeddedFont>
    <p:embeddedFont>
      <p:font typeface="B Nazanin+ Black" panose="020B0604020202020204" charset="-78"/>
      <p:bold r:id="rId47"/>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vin Pendar" initials="N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EC705"/>
    <a:srgbClr val="FF0066"/>
    <a:srgbClr val="F72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29" autoAdjust="0"/>
    <p:restoredTop sz="86323" autoAdjust="0"/>
  </p:normalViewPr>
  <p:slideViewPr>
    <p:cSldViewPr>
      <p:cViewPr>
        <p:scale>
          <a:sx n="75" d="100"/>
          <a:sy n="75" d="100"/>
        </p:scale>
        <p:origin x="-1200" y="90"/>
      </p:cViewPr>
      <p:guideLst>
        <p:guide orient="horz" pos="2160"/>
        <p:guide pos="2880"/>
      </p:guideLst>
    </p:cSldViewPr>
  </p:slideViewPr>
  <p:outlineViewPr>
    <p:cViewPr>
      <p:scale>
        <a:sx n="33" d="100"/>
        <a:sy n="33" d="100"/>
      </p:scale>
      <p:origin x="12" y="31914"/>
    </p:cViewPr>
  </p:outlin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B8F9A8-11D8-4954-B8ED-7EBEE797D8F7}" type="datetimeFigureOut">
              <a:rPr lang="fa-IR" smtClean="0"/>
              <a:pPr/>
              <a:t>08/20/1441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D0F461-A5FA-41F9-9929-3C03425AE38F}" type="slidenum">
              <a:rPr lang="fa-IR" smtClean="0"/>
              <a:pPr/>
              <a:t>‹#›</a:t>
            </a:fld>
            <a:endParaRPr lang="fa-IR"/>
          </a:p>
        </p:txBody>
      </p:sp>
    </p:spTree>
    <p:extLst>
      <p:ext uri="{BB962C8B-B14F-4D97-AF65-F5344CB8AC3E}">
        <p14:creationId xmlns:p14="http://schemas.microsoft.com/office/powerpoint/2010/main" val="2675994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0F461-A5FA-41F9-9929-3C03425AE38F}" type="slidenum">
              <a:rPr lang="fa-IR" smtClean="0"/>
              <a:pPr/>
              <a:t>11</a:t>
            </a:fld>
            <a:endParaRPr lang="fa-IR"/>
          </a:p>
        </p:txBody>
      </p:sp>
    </p:spTree>
    <p:extLst>
      <p:ext uri="{BB962C8B-B14F-4D97-AF65-F5344CB8AC3E}">
        <p14:creationId xmlns:p14="http://schemas.microsoft.com/office/powerpoint/2010/main" val="4236832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بسم الله و شروع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1142976" y="5357826"/>
            <a:ext cx="4929222" cy="642942"/>
          </a:xfrm>
        </p:spPr>
        <p:txBody>
          <a:bodyPr>
            <a:normAutofit/>
          </a:bodyPr>
          <a:lstStyle>
            <a:lvl1pPr marL="0" indent="0" algn="ctr" defTabSz="914400" rtl="1" eaLnBrk="1" latinLnBrk="0" hangingPunct="1">
              <a:spcBef>
                <a:spcPct val="20000"/>
              </a:spcBef>
              <a:buFontTx/>
              <a:buNone/>
              <a:defRPr lang="fa-IR" sz="3200" b="0" kern="1200" cap="none" spc="0" baseline="0" dirty="0">
                <a:ln w="18415" cmpd="sng">
                  <a:noFill/>
                  <a:prstDash val="solid"/>
                </a:ln>
                <a:solidFill>
                  <a:schemeClr val="accent4">
                    <a:lumMod val="75000"/>
                  </a:schemeClr>
                </a:solidFill>
                <a:effectLst>
                  <a:reflection blurRad="6350" stA="55000" endA="300" endPos="45500" dir="5400000" sy="-100000" algn="bl" rotWithShape="0"/>
                </a:effectLst>
                <a:latin typeface="+mn-lt"/>
                <a:ea typeface="+mn-ea"/>
                <a:cs typeface="B Sina" pitchFamily="2" charset="-78"/>
              </a:defRPr>
            </a:lvl1pPr>
          </a:lstStyle>
          <a:p>
            <a:r>
              <a:rPr lang="en-US" dirty="0" smtClean="0"/>
              <a:t>Click to edit</a:t>
            </a:r>
            <a:endParaRPr lang="fa-IR" dirty="0"/>
          </a:p>
        </p:txBody>
      </p:sp>
      <p:sp>
        <p:nvSpPr>
          <p:cNvPr id="17" name="Text Placeholder 15"/>
          <p:cNvSpPr>
            <a:spLocks noGrp="1"/>
          </p:cNvSpPr>
          <p:nvPr>
            <p:ph type="body" sz="quarter" idx="11"/>
          </p:nvPr>
        </p:nvSpPr>
        <p:spPr>
          <a:xfrm>
            <a:off x="1142976" y="4500570"/>
            <a:ext cx="4857784" cy="642942"/>
          </a:xfrm>
        </p:spPr>
        <p:txBody>
          <a:bodyPr>
            <a:normAutofit/>
          </a:bodyPr>
          <a:lstStyle>
            <a:lvl1pPr marL="0" indent="0" algn="ctr" defTabSz="914400" rtl="1" eaLnBrk="1" latinLnBrk="0" hangingPunct="1">
              <a:spcBef>
                <a:spcPct val="20000"/>
              </a:spcBef>
              <a:buFontTx/>
              <a:buNone/>
              <a:defRPr lang="fa-IR" sz="3200" b="0" kern="1200" cap="none" spc="0" baseline="0" dirty="0">
                <a:ln w="18415" cmpd="sng">
                  <a:noFill/>
                  <a:prstDash val="solid"/>
                </a:ln>
                <a:solidFill>
                  <a:schemeClr val="accent4">
                    <a:lumMod val="75000"/>
                  </a:schemeClr>
                </a:solidFill>
                <a:effectLst>
                  <a:reflection blurRad="6350" stA="55000" endA="300" endPos="45500" dir="5400000" sy="-100000" algn="bl" rotWithShape="0"/>
                </a:effectLst>
                <a:latin typeface="+mn-lt"/>
                <a:ea typeface="+mn-ea"/>
                <a:cs typeface="B Sina" pitchFamily="2" charset="-78"/>
              </a:defRPr>
            </a:lvl1pPr>
          </a:lstStyle>
          <a:p>
            <a:r>
              <a:rPr lang="en-US" dirty="0" smtClean="0"/>
              <a:t>Click to edit</a:t>
            </a:r>
            <a:endParaRPr lang="fa-IR" dirty="0"/>
          </a:p>
        </p:txBody>
      </p:sp>
      <p:sp>
        <p:nvSpPr>
          <p:cNvPr id="18" name="Text Placeholder 15"/>
          <p:cNvSpPr>
            <a:spLocks noGrp="1"/>
          </p:cNvSpPr>
          <p:nvPr>
            <p:ph type="body" sz="quarter" idx="12"/>
          </p:nvPr>
        </p:nvSpPr>
        <p:spPr>
          <a:xfrm>
            <a:off x="1142976" y="3643314"/>
            <a:ext cx="4857784" cy="642942"/>
          </a:xfrm>
        </p:spPr>
        <p:txBody>
          <a:bodyPr>
            <a:normAutofit/>
          </a:bodyPr>
          <a:lstStyle>
            <a:lvl1pPr marL="0" indent="0" algn="ctr" defTabSz="914400" rtl="1" eaLnBrk="1" latinLnBrk="0" hangingPunct="1">
              <a:spcBef>
                <a:spcPct val="20000"/>
              </a:spcBef>
              <a:buFontTx/>
              <a:buNone/>
              <a:defRPr lang="fa-IR" sz="3200" b="0" kern="1200" cap="none" spc="0" baseline="0" dirty="0">
                <a:ln w="18415" cmpd="sng">
                  <a:noFill/>
                  <a:prstDash val="solid"/>
                </a:ln>
                <a:solidFill>
                  <a:schemeClr val="accent4">
                    <a:lumMod val="75000"/>
                  </a:schemeClr>
                </a:solidFill>
                <a:effectLst>
                  <a:reflection blurRad="6350" stA="55000" endA="300" endPos="45500" dir="5400000" sy="-100000" algn="bl" rotWithShape="0"/>
                </a:effectLst>
                <a:latin typeface="+mn-lt"/>
                <a:ea typeface="+mn-ea"/>
                <a:cs typeface="B Sina" pitchFamily="2" charset="-78"/>
              </a:defRPr>
            </a:lvl1pPr>
          </a:lstStyle>
          <a:p>
            <a:r>
              <a:rPr lang="en-US" dirty="0" smtClean="0"/>
              <a:t>Click to edit</a:t>
            </a:r>
            <a:endParaRPr lang="fa-IR" dirty="0"/>
          </a:p>
        </p:txBody>
      </p:sp>
      <p:sp>
        <p:nvSpPr>
          <p:cNvPr id="19" name="Text Placeholder 15"/>
          <p:cNvSpPr>
            <a:spLocks noGrp="1"/>
          </p:cNvSpPr>
          <p:nvPr>
            <p:ph type="body" sz="quarter" idx="13"/>
          </p:nvPr>
        </p:nvSpPr>
        <p:spPr>
          <a:xfrm>
            <a:off x="6000760" y="3714752"/>
            <a:ext cx="2928934" cy="571504"/>
          </a:xfrm>
        </p:spPr>
        <p:txBody>
          <a:bodyPr>
            <a:normAutofit/>
          </a:bodyPr>
          <a:lstStyle>
            <a:lvl1pPr marL="0" indent="0" algn="r" defTabSz="914400" rtl="1" eaLnBrk="1" latinLnBrk="0" hangingPunct="1">
              <a:spcBef>
                <a:spcPct val="20000"/>
              </a:spcBef>
              <a:buFontTx/>
              <a:buNone/>
              <a:defRPr lang="fa-IR" sz="2000" b="0" kern="1200" cap="none" spc="0" baseline="0" dirty="0">
                <a:ln w="18415" cmpd="sng">
                  <a:noFill/>
                  <a:prstDash val="solid"/>
                </a:ln>
                <a:solidFill>
                  <a:schemeClr val="tx1">
                    <a:lumMod val="65000"/>
                    <a:lumOff val="35000"/>
                  </a:schemeClr>
                </a:solidFill>
                <a:effectLst/>
                <a:latin typeface="+mn-lt"/>
                <a:ea typeface="+mn-ea"/>
                <a:cs typeface="B Sina" pitchFamily="2" charset="-78"/>
              </a:defRPr>
            </a:lvl1pPr>
          </a:lstStyle>
          <a:p>
            <a:r>
              <a:rPr lang="en-US" dirty="0" smtClean="0"/>
              <a:t>Click to edit</a:t>
            </a:r>
            <a:endParaRPr lang="fa-IR" dirty="0"/>
          </a:p>
        </p:txBody>
      </p:sp>
      <p:sp>
        <p:nvSpPr>
          <p:cNvPr id="20" name="Text Placeholder 15"/>
          <p:cNvSpPr>
            <a:spLocks noGrp="1"/>
          </p:cNvSpPr>
          <p:nvPr>
            <p:ph type="body" sz="quarter" idx="14"/>
          </p:nvPr>
        </p:nvSpPr>
        <p:spPr>
          <a:xfrm>
            <a:off x="5929322" y="4500570"/>
            <a:ext cx="3000372" cy="571504"/>
          </a:xfrm>
        </p:spPr>
        <p:txBody>
          <a:bodyPr>
            <a:normAutofit/>
          </a:bodyPr>
          <a:lstStyle>
            <a:lvl1pPr marL="0" indent="0" algn="r" defTabSz="914400" rtl="1" eaLnBrk="1" latinLnBrk="0" hangingPunct="1">
              <a:spcBef>
                <a:spcPct val="20000"/>
              </a:spcBef>
              <a:buFontTx/>
              <a:buNone/>
              <a:defRPr lang="fa-IR" sz="2000" b="0" kern="1200" cap="none" spc="0" baseline="0" dirty="0">
                <a:ln w="18415" cmpd="sng">
                  <a:noFill/>
                  <a:prstDash val="solid"/>
                </a:ln>
                <a:solidFill>
                  <a:schemeClr val="tx1">
                    <a:lumMod val="65000"/>
                    <a:lumOff val="35000"/>
                  </a:schemeClr>
                </a:solidFill>
                <a:effectLst/>
                <a:latin typeface="+mn-lt"/>
                <a:ea typeface="+mn-ea"/>
                <a:cs typeface="B Sina" pitchFamily="2" charset="-78"/>
              </a:defRPr>
            </a:lvl1pPr>
          </a:lstStyle>
          <a:p>
            <a:r>
              <a:rPr lang="en-US" dirty="0" smtClean="0"/>
              <a:t>Click to edit</a:t>
            </a:r>
            <a:endParaRPr lang="fa-IR" dirty="0"/>
          </a:p>
        </p:txBody>
      </p:sp>
      <p:sp>
        <p:nvSpPr>
          <p:cNvPr id="21" name="Text Placeholder 15"/>
          <p:cNvSpPr>
            <a:spLocks noGrp="1"/>
          </p:cNvSpPr>
          <p:nvPr>
            <p:ph type="body" sz="quarter" idx="15"/>
          </p:nvPr>
        </p:nvSpPr>
        <p:spPr>
          <a:xfrm>
            <a:off x="5929322" y="5357826"/>
            <a:ext cx="3000372" cy="571504"/>
          </a:xfrm>
        </p:spPr>
        <p:txBody>
          <a:bodyPr>
            <a:normAutofit/>
          </a:bodyPr>
          <a:lstStyle>
            <a:lvl1pPr marL="0" indent="0" algn="r" defTabSz="914400" rtl="1" eaLnBrk="1" latinLnBrk="0" hangingPunct="1">
              <a:spcBef>
                <a:spcPct val="20000"/>
              </a:spcBef>
              <a:buFontTx/>
              <a:buNone/>
              <a:defRPr lang="fa-IR" sz="2000" b="0" kern="1200" cap="none" spc="0" baseline="0" dirty="0">
                <a:ln w="18415" cmpd="sng">
                  <a:noFill/>
                  <a:prstDash val="solid"/>
                </a:ln>
                <a:solidFill>
                  <a:schemeClr val="tx1">
                    <a:lumMod val="65000"/>
                    <a:lumOff val="35000"/>
                  </a:schemeClr>
                </a:solidFill>
                <a:effectLst/>
                <a:latin typeface="+mn-lt"/>
                <a:ea typeface="+mn-ea"/>
                <a:cs typeface="B Sina" pitchFamily="2" charset="-78"/>
              </a:defRPr>
            </a:lvl1pPr>
          </a:lstStyle>
          <a:p>
            <a:r>
              <a:rPr lang="en-US" dirty="0" smtClean="0"/>
              <a:t>Click to edit</a:t>
            </a:r>
            <a:endParaRPr lang="fa-IR" dirty="0"/>
          </a:p>
        </p:txBody>
      </p:sp>
      <p:sp>
        <p:nvSpPr>
          <p:cNvPr id="10" name="Picture Placeholder 9"/>
          <p:cNvSpPr>
            <a:spLocks noGrp="1"/>
          </p:cNvSpPr>
          <p:nvPr>
            <p:ph type="pic" sz="quarter" idx="17" hasCustomPrompt="1"/>
          </p:nvPr>
        </p:nvSpPr>
        <p:spPr>
          <a:xfrm>
            <a:off x="7072330" y="0"/>
            <a:ext cx="1857388" cy="1428736"/>
          </a:xfrm>
        </p:spPr>
        <p:txBody>
          <a:bodyPr>
            <a:normAutofit/>
          </a:bodyPr>
          <a:lstStyle>
            <a:lvl1pPr algn="ctr">
              <a:buFont typeface="Arial" pitchFamily="34" charset="0"/>
              <a:buNone/>
              <a:defRPr sz="2000" baseline="0">
                <a:cs typeface="2  Titr" pitchFamily="2" charset="-78"/>
              </a:defRPr>
            </a:lvl1pPr>
          </a:lstStyle>
          <a:p>
            <a:r>
              <a:rPr lang="fa-IR" dirty="0" smtClean="0"/>
              <a:t> محل لوگو و آرم دانشگاه</a:t>
            </a:r>
            <a:endParaRPr lang="fa-I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مقدم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5"/>
          <p:cNvSpPr>
            <a:spLocks noGrp="1"/>
          </p:cNvSpPr>
          <p:nvPr>
            <p:ph type="body" sz="quarter" idx="12"/>
          </p:nvPr>
        </p:nvSpPr>
        <p:spPr>
          <a:xfrm>
            <a:off x="7572396" y="285728"/>
            <a:ext cx="1357290"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accent4">
                    <a:lumMod val="75000"/>
                  </a:schemeClr>
                </a:solidFill>
                <a:effectLst/>
                <a:latin typeface="+mn-lt"/>
                <a:ea typeface="+mn-ea"/>
                <a:cs typeface="2  Titr" pitchFamily="2" charset="-78"/>
              </a:defRPr>
            </a:lvl1pPr>
          </a:lstStyle>
          <a:p>
            <a:endParaRPr lang="fa-IR" dirty="0"/>
          </a:p>
        </p:txBody>
      </p:sp>
      <p:sp>
        <p:nvSpPr>
          <p:cNvPr id="8" name="Text Placeholder 15"/>
          <p:cNvSpPr>
            <a:spLocks noGrp="1"/>
          </p:cNvSpPr>
          <p:nvPr>
            <p:ph type="body" sz="quarter" idx="16"/>
          </p:nvPr>
        </p:nvSpPr>
        <p:spPr>
          <a:xfrm>
            <a:off x="6215106"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9" name="Text Placeholder 15"/>
          <p:cNvSpPr>
            <a:spLocks noGrp="1"/>
          </p:cNvSpPr>
          <p:nvPr>
            <p:ph type="body" sz="quarter" idx="17"/>
          </p:nvPr>
        </p:nvSpPr>
        <p:spPr>
          <a:xfrm>
            <a:off x="4714908"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0" name="Text Placeholder 15"/>
          <p:cNvSpPr>
            <a:spLocks noGrp="1"/>
          </p:cNvSpPr>
          <p:nvPr>
            <p:ph type="body" sz="quarter" idx="18"/>
          </p:nvPr>
        </p:nvSpPr>
        <p:spPr>
          <a:xfrm>
            <a:off x="3214710" y="285728"/>
            <a:ext cx="1428728"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1" name="Text Placeholder 15"/>
          <p:cNvSpPr>
            <a:spLocks noGrp="1"/>
          </p:cNvSpPr>
          <p:nvPr>
            <p:ph type="body" sz="quarter" idx="19"/>
          </p:nvPr>
        </p:nvSpPr>
        <p:spPr>
          <a:xfrm>
            <a:off x="1500166" y="285728"/>
            <a:ext cx="1571604" cy="500066"/>
          </a:xfrm>
        </p:spPr>
        <p:txBody>
          <a:bodyPr>
            <a:no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2" name="Text Placeholder 15"/>
          <p:cNvSpPr>
            <a:spLocks noGrp="1"/>
          </p:cNvSpPr>
          <p:nvPr>
            <p:ph type="body" sz="quarter" idx="20"/>
          </p:nvPr>
        </p:nvSpPr>
        <p:spPr>
          <a:xfrm>
            <a:off x="142844" y="285728"/>
            <a:ext cx="1428728" cy="500066"/>
          </a:xfrm>
        </p:spPr>
        <p:txBody>
          <a:bodyPr>
            <a:no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3" name="Date Placeholder 3"/>
          <p:cNvSpPr>
            <a:spLocks noGrp="1"/>
          </p:cNvSpPr>
          <p:nvPr>
            <p:ph type="dt" sz="half" idx="2"/>
          </p:nvPr>
        </p:nvSpPr>
        <p:spPr>
          <a:xfrm>
            <a:off x="6143636" y="57864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99AD7D-DB2E-4A92-BA8C-DE8898546F0E}" type="datetime8">
              <a:rPr lang="fa-IR" smtClean="0"/>
              <a:pPr/>
              <a:t>آوريل 13، 20</a:t>
            </a:fld>
            <a:endParaRPr lang="fa-IR"/>
          </a:p>
        </p:txBody>
      </p:sp>
      <p:sp>
        <p:nvSpPr>
          <p:cNvPr id="14" name="Footer Placeholder 4"/>
          <p:cNvSpPr>
            <a:spLocks noGrp="1"/>
          </p:cNvSpPr>
          <p:nvPr>
            <p:ph type="ftr" sz="quarter" idx="3"/>
          </p:nvPr>
        </p:nvSpPr>
        <p:spPr>
          <a:xfrm>
            <a:off x="571472" y="57864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16" name="Slide Number Placeholder 5"/>
          <p:cNvSpPr>
            <a:spLocks noGrp="1"/>
          </p:cNvSpPr>
          <p:nvPr>
            <p:ph type="sldNum" sz="quarter" idx="4"/>
          </p:nvPr>
        </p:nvSpPr>
        <p:spPr>
          <a:xfrm>
            <a:off x="4286248" y="6000768"/>
            <a:ext cx="571504" cy="428628"/>
          </a:xfrm>
          <a:prstGeom prst="rect">
            <a:avLst/>
          </a:prstGeom>
        </p:spPr>
        <p:txBody>
          <a:bodyPr vert="horz" lIns="91440" tIns="45720" rIns="91440" bIns="45720" rtlCol="1" anchor="ctr"/>
          <a:lstStyle>
            <a:lvl1pPr algn="ctr">
              <a:defRPr sz="2400">
                <a:solidFill>
                  <a:schemeClr val="tx1">
                    <a:lumMod val="95000"/>
                    <a:lumOff val="5000"/>
                  </a:schemeClr>
                </a:solidFill>
                <a:cs typeface="2  Titr" pitchFamily="2" charset="-78"/>
              </a:defRPr>
            </a:lvl1pPr>
          </a:lstStyle>
          <a:p>
            <a:fld id="{AE3A5789-49FC-49F2-8487-A9CA7F43CEF4}" type="slidenum">
              <a:rPr lang="fa-IR" smtClean="0"/>
              <a:pPr/>
              <a:t>‹#›</a:t>
            </a:fld>
            <a:endParaRPr lang="fa-IR" dirty="0"/>
          </a:p>
        </p:txBody>
      </p:sp>
      <p:sp>
        <p:nvSpPr>
          <p:cNvPr id="17" name="Text Placeholder 15"/>
          <p:cNvSpPr>
            <a:spLocks noGrp="1"/>
          </p:cNvSpPr>
          <p:nvPr>
            <p:ph type="body" sz="quarter" idx="13"/>
          </p:nvPr>
        </p:nvSpPr>
        <p:spPr>
          <a:xfrm>
            <a:off x="6143636" y="6429396"/>
            <a:ext cx="2786050" cy="428604"/>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19" name="Text Placeholder 15"/>
          <p:cNvSpPr>
            <a:spLocks noGrp="1"/>
          </p:cNvSpPr>
          <p:nvPr>
            <p:ph type="body" sz="quarter" idx="21"/>
          </p:nvPr>
        </p:nvSpPr>
        <p:spPr>
          <a:xfrm>
            <a:off x="214282" y="6429396"/>
            <a:ext cx="2786050"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0" name="Text Placeholder 15"/>
          <p:cNvSpPr>
            <a:spLocks noGrp="1"/>
          </p:cNvSpPr>
          <p:nvPr>
            <p:ph type="body" sz="quarter" idx="22"/>
          </p:nvPr>
        </p:nvSpPr>
        <p:spPr>
          <a:xfrm>
            <a:off x="3000364" y="6429396"/>
            <a:ext cx="3071802"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1" name="Content Placeholder 2"/>
          <p:cNvSpPr>
            <a:spLocks noGrp="1"/>
          </p:cNvSpPr>
          <p:nvPr>
            <p:ph idx="1" hasCustomPrompt="1"/>
          </p:nvPr>
        </p:nvSpPr>
        <p:spPr>
          <a:xfrm>
            <a:off x="214282" y="1357298"/>
            <a:ext cx="8715404" cy="4429156"/>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pic>
        <p:nvPicPr>
          <p:cNvPr id="1026" name="Picture 2" descr="G:\photo shop\_slides &amp; web\NO. 23 payan name germez\files\jahat1.png">
            <a:hlinkClick r:id="" action="ppaction://hlinkshowjump?jump=previousslide"/>
          </p:cNvPr>
          <p:cNvPicPr>
            <a:picLocks noChangeAspect="1" noChangeArrowheads="1"/>
          </p:cNvPicPr>
          <p:nvPr userDrawn="1"/>
        </p:nvPicPr>
        <p:blipFill>
          <a:blip r:embed="rId3"/>
          <a:srcRect/>
          <a:stretch>
            <a:fillRect/>
          </a:stretch>
        </p:blipFill>
        <p:spPr bwMode="auto">
          <a:xfrm>
            <a:off x="4786314" y="5895998"/>
            <a:ext cx="545803" cy="533398"/>
          </a:xfrm>
          <a:prstGeom prst="rect">
            <a:avLst/>
          </a:prstGeom>
          <a:noFill/>
        </p:spPr>
      </p:pic>
      <p:pic>
        <p:nvPicPr>
          <p:cNvPr id="1027" name="Picture 3" descr="G:\photo shop\_slides &amp; web\NO. 23 payan name germez\files\jahat2.png">
            <a:hlinkClick r:id="" action="ppaction://hlinkshowjump?jump=nextslide"/>
          </p:cNvPr>
          <p:cNvPicPr>
            <a:picLocks noChangeAspect="1" noChangeArrowheads="1"/>
          </p:cNvPicPr>
          <p:nvPr userDrawn="1"/>
        </p:nvPicPr>
        <p:blipFill>
          <a:blip r:embed="rId4"/>
          <a:srcRect/>
          <a:stretch>
            <a:fillRect/>
          </a:stretch>
        </p:blipFill>
        <p:spPr bwMode="auto">
          <a:xfrm>
            <a:off x="3786182" y="5894374"/>
            <a:ext cx="547464" cy="53502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مروری بر مناب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5"/>
          <p:cNvSpPr>
            <a:spLocks noGrp="1"/>
          </p:cNvSpPr>
          <p:nvPr>
            <p:ph type="body" sz="quarter" idx="12"/>
          </p:nvPr>
        </p:nvSpPr>
        <p:spPr>
          <a:xfrm>
            <a:off x="7572396" y="285728"/>
            <a:ext cx="1357290"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8" name="Text Placeholder 15"/>
          <p:cNvSpPr>
            <a:spLocks noGrp="1"/>
          </p:cNvSpPr>
          <p:nvPr>
            <p:ph type="body" sz="quarter" idx="16"/>
          </p:nvPr>
        </p:nvSpPr>
        <p:spPr>
          <a:xfrm>
            <a:off x="6072198"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accent4">
                    <a:lumMod val="75000"/>
                  </a:schemeClr>
                </a:solidFill>
                <a:effectLst/>
                <a:latin typeface="+mn-lt"/>
                <a:ea typeface="+mn-ea"/>
                <a:cs typeface="2  Titr" pitchFamily="2" charset="-78"/>
              </a:defRPr>
            </a:lvl1pPr>
          </a:lstStyle>
          <a:p>
            <a:endParaRPr lang="fa-IR" dirty="0"/>
          </a:p>
        </p:txBody>
      </p:sp>
      <p:sp>
        <p:nvSpPr>
          <p:cNvPr id="9" name="Text Placeholder 15"/>
          <p:cNvSpPr>
            <a:spLocks noGrp="1"/>
          </p:cNvSpPr>
          <p:nvPr>
            <p:ph type="body" sz="quarter" idx="17"/>
          </p:nvPr>
        </p:nvSpPr>
        <p:spPr>
          <a:xfrm>
            <a:off x="4714908"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0" name="Text Placeholder 15"/>
          <p:cNvSpPr>
            <a:spLocks noGrp="1"/>
          </p:cNvSpPr>
          <p:nvPr>
            <p:ph type="body" sz="quarter" idx="18"/>
          </p:nvPr>
        </p:nvSpPr>
        <p:spPr>
          <a:xfrm>
            <a:off x="3214710" y="285728"/>
            <a:ext cx="1428728"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1" name="Text Placeholder 15"/>
          <p:cNvSpPr>
            <a:spLocks noGrp="1"/>
          </p:cNvSpPr>
          <p:nvPr>
            <p:ph type="body" sz="quarter" idx="19"/>
          </p:nvPr>
        </p:nvSpPr>
        <p:spPr>
          <a:xfrm>
            <a:off x="1500166" y="285728"/>
            <a:ext cx="1571604" cy="500066"/>
          </a:xfrm>
        </p:spPr>
        <p:txBody>
          <a:bodyPr>
            <a:no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2" name="Text Placeholder 15"/>
          <p:cNvSpPr>
            <a:spLocks noGrp="1"/>
          </p:cNvSpPr>
          <p:nvPr>
            <p:ph type="body" sz="quarter" idx="20"/>
          </p:nvPr>
        </p:nvSpPr>
        <p:spPr>
          <a:xfrm>
            <a:off x="142844" y="285728"/>
            <a:ext cx="1428728" cy="500066"/>
          </a:xfrm>
        </p:spPr>
        <p:txBody>
          <a:bodyPr>
            <a:no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3" name="Date Placeholder 3"/>
          <p:cNvSpPr>
            <a:spLocks noGrp="1"/>
          </p:cNvSpPr>
          <p:nvPr>
            <p:ph type="dt" sz="half" idx="2"/>
          </p:nvPr>
        </p:nvSpPr>
        <p:spPr>
          <a:xfrm>
            <a:off x="6143636" y="57864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99AD7D-DB2E-4A92-BA8C-DE8898546F0E}" type="datetime8">
              <a:rPr lang="fa-IR" smtClean="0"/>
              <a:pPr/>
              <a:t>آوريل 13، 20</a:t>
            </a:fld>
            <a:endParaRPr lang="fa-IR"/>
          </a:p>
        </p:txBody>
      </p:sp>
      <p:sp>
        <p:nvSpPr>
          <p:cNvPr id="14" name="Footer Placeholder 4"/>
          <p:cNvSpPr>
            <a:spLocks noGrp="1"/>
          </p:cNvSpPr>
          <p:nvPr>
            <p:ph type="ftr" sz="quarter" idx="3"/>
          </p:nvPr>
        </p:nvSpPr>
        <p:spPr>
          <a:xfrm>
            <a:off x="571472" y="57864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17" name="Text Placeholder 15"/>
          <p:cNvSpPr>
            <a:spLocks noGrp="1"/>
          </p:cNvSpPr>
          <p:nvPr>
            <p:ph type="body" sz="quarter" idx="13"/>
          </p:nvPr>
        </p:nvSpPr>
        <p:spPr>
          <a:xfrm>
            <a:off x="6143636" y="6429396"/>
            <a:ext cx="2786050" cy="428604"/>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19" name="Text Placeholder 15"/>
          <p:cNvSpPr>
            <a:spLocks noGrp="1"/>
          </p:cNvSpPr>
          <p:nvPr>
            <p:ph type="body" sz="quarter" idx="21"/>
          </p:nvPr>
        </p:nvSpPr>
        <p:spPr>
          <a:xfrm>
            <a:off x="214282" y="6429396"/>
            <a:ext cx="2786050"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0" name="Text Placeholder 15"/>
          <p:cNvSpPr>
            <a:spLocks noGrp="1"/>
          </p:cNvSpPr>
          <p:nvPr>
            <p:ph type="body" sz="quarter" idx="22"/>
          </p:nvPr>
        </p:nvSpPr>
        <p:spPr>
          <a:xfrm>
            <a:off x="3000364" y="6429396"/>
            <a:ext cx="3071802"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1" name="Content Placeholder 2"/>
          <p:cNvSpPr>
            <a:spLocks noGrp="1"/>
          </p:cNvSpPr>
          <p:nvPr>
            <p:ph idx="1" hasCustomPrompt="1"/>
          </p:nvPr>
        </p:nvSpPr>
        <p:spPr>
          <a:xfrm>
            <a:off x="214282" y="1357298"/>
            <a:ext cx="8715404" cy="4429156"/>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15" name="Slide Number Placeholder 5"/>
          <p:cNvSpPr>
            <a:spLocks noGrp="1"/>
          </p:cNvSpPr>
          <p:nvPr>
            <p:ph type="sldNum" sz="quarter" idx="4"/>
          </p:nvPr>
        </p:nvSpPr>
        <p:spPr>
          <a:xfrm>
            <a:off x="4286248" y="6000768"/>
            <a:ext cx="571504" cy="428628"/>
          </a:xfrm>
          <a:prstGeom prst="rect">
            <a:avLst/>
          </a:prstGeom>
        </p:spPr>
        <p:txBody>
          <a:bodyPr vert="horz" lIns="91440" tIns="45720" rIns="91440" bIns="45720" rtlCol="1" anchor="ctr"/>
          <a:lstStyle>
            <a:lvl1pPr algn="ctr">
              <a:defRPr sz="2400">
                <a:solidFill>
                  <a:schemeClr val="tx1">
                    <a:lumMod val="95000"/>
                    <a:lumOff val="5000"/>
                  </a:schemeClr>
                </a:solidFill>
                <a:cs typeface="2  Titr" pitchFamily="2" charset="-78"/>
              </a:defRPr>
            </a:lvl1pPr>
          </a:lstStyle>
          <a:p>
            <a:fld id="{AE3A5789-49FC-49F2-8487-A9CA7F43CEF4}" type="slidenum">
              <a:rPr lang="fa-IR" smtClean="0"/>
              <a:pPr/>
              <a:t>‹#›</a:t>
            </a:fld>
            <a:endParaRPr lang="fa-IR" dirty="0"/>
          </a:p>
        </p:txBody>
      </p:sp>
      <p:pic>
        <p:nvPicPr>
          <p:cNvPr id="16" name="Picture 2" descr="G:\photo shop\_slides &amp; web\NO. 23 payan name germez\files\jahat1.png">
            <a:hlinkClick r:id="" action="ppaction://hlinkshowjump?jump=previousslide"/>
          </p:cNvPr>
          <p:cNvPicPr>
            <a:picLocks noChangeAspect="1" noChangeArrowheads="1"/>
          </p:cNvPicPr>
          <p:nvPr userDrawn="1"/>
        </p:nvPicPr>
        <p:blipFill>
          <a:blip r:embed="rId3"/>
          <a:srcRect/>
          <a:stretch>
            <a:fillRect/>
          </a:stretch>
        </p:blipFill>
        <p:spPr bwMode="auto">
          <a:xfrm>
            <a:off x="4786314" y="5895998"/>
            <a:ext cx="545803" cy="533398"/>
          </a:xfrm>
          <a:prstGeom prst="rect">
            <a:avLst/>
          </a:prstGeom>
          <a:noFill/>
        </p:spPr>
      </p:pic>
      <p:pic>
        <p:nvPicPr>
          <p:cNvPr id="22" name="Picture 3" descr="G:\photo shop\_slides &amp; web\NO. 23 payan name germez\files\jahat2.png">
            <a:hlinkClick r:id="" action="ppaction://hlinkshowjump?jump=nextslide"/>
          </p:cNvPr>
          <p:cNvPicPr>
            <a:picLocks noChangeAspect="1" noChangeArrowheads="1"/>
          </p:cNvPicPr>
          <p:nvPr userDrawn="1"/>
        </p:nvPicPr>
        <p:blipFill>
          <a:blip r:embed="rId4"/>
          <a:srcRect/>
          <a:stretch>
            <a:fillRect/>
          </a:stretch>
        </p:blipFill>
        <p:spPr bwMode="auto">
          <a:xfrm>
            <a:off x="3786182" y="5894374"/>
            <a:ext cx="547464" cy="535022"/>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واد و روشها">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5"/>
          <p:cNvSpPr>
            <a:spLocks noGrp="1"/>
          </p:cNvSpPr>
          <p:nvPr>
            <p:ph type="body" sz="quarter" idx="12"/>
          </p:nvPr>
        </p:nvSpPr>
        <p:spPr>
          <a:xfrm>
            <a:off x="7572396" y="285728"/>
            <a:ext cx="1357290"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8" name="Text Placeholder 15"/>
          <p:cNvSpPr>
            <a:spLocks noGrp="1"/>
          </p:cNvSpPr>
          <p:nvPr>
            <p:ph type="body" sz="quarter" idx="16"/>
          </p:nvPr>
        </p:nvSpPr>
        <p:spPr>
          <a:xfrm>
            <a:off x="6143668"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9" name="Text Placeholder 15"/>
          <p:cNvSpPr>
            <a:spLocks noGrp="1"/>
          </p:cNvSpPr>
          <p:nvPr>
            <p:ph type="body" sz="quarter" idx="17"/>
          </p:nvPr>
        </p:nvSpPr>
        <p:spPr>
          <a:xfrm>
            <a:off x="4572000"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accent4">
                    <a:lumMod val="75000"/>
                  </a:schemeClr>
                </a:solidFill>
                <a:effectLst/>
                <a:latin typeface="+mn-lt"/>
                <a:ea typeface="+mn-ea"/>
                <a:cs typeface="2  Titr" pitchFamily="2" charset="-78"/>
              </a:defRPr>
            </a:lvl1pPr>
          </a:lstStyle>
          <a:p>
            <a:endParaRPr lang="fa-IR" dirty="0"/>
          </a:p>
        </p:txBody>
      </p:sp>
      <p:sp>
        <p:nvSpPr>
          <p:cNvPr id="10" name="Text Placeholder 15"/>
          <p:cNvSpPr>
            <a:spLocks noGrp="1"/>
          </p:cNvSpPr>
          <p:nvPr>
            <p:ph type="body" sz="quarter" idx="18"/>
          </p:nvPr>
        </p:nvSpPr>
        <p:spPr>
          <a:xfrm>
            <a:off x="3214710" y="285728"/>
            <a:ext cx="1428728"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1" name="Text Placeholder 15"/>
          <p:cNvSpPr>
            <a:spLocks noGrp="1"/>
          </p:cNvSpPr>
          <p:nvPr>
            <p:ph type="body" sz="quarter" idx="19"/>
          </p:nvPr>
        </p:nvSpPr>
        <p:spPr>
          <a:xfrm>
            <a:off x="1500166" y="285728"/>
            <a:ext cx="1571604" cy="500066"/>
          </a:xfrm>
        </p:spPr>
        <p:txBody>
          <a:bodyPr>
            <a:no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2" name="Text Placeholder 15"/>
          <p:cNvSpPr>
            <a:spLocks noGrp="1"/>
          </p:cNvSpPr>
          <p:nvPr>
            <p:ph type="body" sz="quarter" idx="20"/>
          </p:nvPr>
        </p:nvSpPr>
        <p:spPr>
          <a:xfrm>
            <a:off x="142844" y="285728"/>
            <a:ext cx="1428728" cy="500066"/>
          </a:xfrm>
        </p:spPr>
        <p:txBody>
          <a:bodyPr>
            <a:no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3" name="Date Placeholder 3"/>
          <p:cNvSpPr>
            <a:spLocks noGrp="1"/>
          </p:cNvSpPr>
          <p:nvPr>
            <p:ph type="dt" sz="half" idx="2"/>
          </p:nvPr>
        </p:nvSpPr>
        <p:spPr>
          <a:xfrm>
            <a:off x="6143636" y="57864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99AD7D-DB2E-4A92-BA8C-DE8898546F0E}" type="datetime8">
              <a:rPr lang="fa-IR" smtClean="0"/>
              <a:pPr/>
              <a:t>آوريل 13، 20</a:t>
            </a:fld>
            <a:endParaRPr lang="fa-IR"/>
          </a:p>
        </p:txBody>
      </p:sp>
      <p:sp>
        <p:nvSpPr>
          <p:cNvPr id="14" name="Footer Placeholder 4"/>
          <p:cNvSpPr>
            <a:spLocks noGrp="1"/>
          </p:cNvSpPr>
          <p:nvPr>
            <p:ph type="ftr" sz="quarter" idx="3"/>
          </p:nvPr>
        </p:nvSpPr>
        <p:spPr>
          <a:xfrm>
            <a:off x="571472" y="57864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17" name="Text Placeholder 15"/>
          <p:cNvSpPr>
            <a:spLocks noGrp="1"/>
          </p:cNvSpPr>
          <p:nvPr>
            <p:ph type="body" sz="quarter" idx="13"/>
          </p:nvPr>
        </p:nvSpPr>
        <p:spPr>
          <a:xfrm>
            <a:off x="6143636" y="6429396"/>
            <a:ext cx="2786050" cy="428604"/>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19" name="Text Placeholder 15"/>
          <p:cNvSpPr>
            <a:spLocks noGrp="1"/>
          </p:cNvSpPr>
          <p:nvPr>
            <p:ph type="body" sz="quarter" idx="21"/>
          </p:nvPr>
        </p:nvSpPr>
        <p:spPr>
          <a:xfrm>
            <a:off x="214282" y="6429396"/>
            <a:ext cx="2786050"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0" name="Text Placeholder 15"/>
          <p:cNvSpPr>
            <a:spLocks noGrp="1"/>
          </p:cNvSpPr>
          <p:nvPr>
            <p:ph type="body" sz="quarter" idx="22"/>
          </p:nvPr>
        </p:nvSpPr>
        <p:spPr>
          <a:xfrm>
            <a:off x="3000364" y="6429396"/>
            <a:ext cx="3071802"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1" name="Content Placeholder 2"/>
          <p:cNvSpPr>
            <a:spLocks noGrp="1"/>
          </p:cNvSpPr>
          <p:nvPr>
            <p:ph idx="1" hasCustomPrompt="1"/>
          </p:nvPr>
        </p:nvSpPr>
        <p:spPr>
          <a:xfrm>
            <a:off x="214282" y="1357298"/>
            <a:ext cx="8715404" cy="4429156"/>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15" name="Slide Number Placeholder 5"/>
          <p:cNvSpPr>
            <a:spLocks noGrp="1"/>
          </p:cNvSpPr>
          <p:nvPr>
            <p:ph type="sldNum" sz="quarter" idx="4"/>
          </p:nvPr>
        </p:nvSpPr>
        <p:spPr>
          <a:xfrm>
            <a:off x="4286248" y="6000768"/>
            <a:ext cx="571504" cy="428628"/>
          </a:xfrm>
          <a:prstGeom prst="rect">
            <a:avLst/>
          </a:prstGeom>
        </p:spPr>
        <p:txBody>
          <a:bodyPr vert="horz" lIns="91440" tIns="45720" rIns="91440" bIns="45720" rtlCol="1" anchor="ctr"/>
          <a:lstStyle>
            <a:lvl1pPr algn="ctr">
              <a:defRPr sz="2400">
                <a:solidFill>
                  <a:schemeClr val="tx1">
                    <a:lumMod val="95000"/>
                    <a:lumOff val="5000"/>
                  </a:schemeClr>
                </a:solidFill>
                <a:cs typeface="2  Titr" pitchFamily="2" charset="-78"/>
              </a:defRPr>
            </a:lvl1pPr>
          </a:lstStyle>
          <a:p>
            <a:fld id="{AE3A5789-49FC-49F2-8487-A9CA7F43CEF4}" type="slidenum">
              <a:rPr lang="fa-IR" smtClean="0"/>
              <a:pPr/>
              <a:t>‹#›</a:t>
            </a:fld>
            <a:endParaRPr lang="fa-IR" dirty="0"/>
          </a:p>
        </p:txBody>
      </p:sp>
      <p:pic>
        <p:nvPicPr>
          <p:cNvPr id="16" name="Picture 2" descr="G:\photo shop\_slides &amp; web\NO. 23 payan name germez\files\jahat1.png">
            <a:hlinkClick r:id="" action="ppaction://hlinkshowjump?jump=previousslide"/>
          </p:cNvPr>
          <p:cNvPicPr>
            <a:picLocks noChangeAspect="1" noChangeArrowheads="1"/>
          </p:cNvPicPr>
          <p:nvPr userDrawn="1"/>
        </p:nvPicPr>
        <p:blipFill>
          <a:blip r:embed="rId3"/>
          <a:srcRect/>
          <a:stretch>
            <a:fillRect/>
          </a:stretch>
        </p:blipFill>
        <p:spPr bwMode="auto">
          <a:xfrm>
            <a:off x="4786314" y="5895998"/>
            <a:ext cx="545803" cy="533398"/>
          </a:xfrm>
          <a:prstGeom prst="rect">
            <a:avLst/>
          </a:prstGeom>
          <a:noFill/>
        </p:spPr>
      </p:pic>
      <p:pic>
        <p:nvPicPr>
          <p:cNvPr id="22" name="Picture 3" descr="G:\photo shop\_slides &amp; web\NO. 23 payan name germez\files\jahat2.png">
            <a:hlinkClick r:id="" action="ppaction://hlinkshowjump?jump=nextslide"/>
          </p:cNvPr>
          <p:cNvPicPr>
            <a:picLocks noChangeAspect="1" noChangeArrowheads="1"/>
          </p:cNvPicPr>
          <p:nvPr userDrawn="1"/>
        </p:nvPicPr>
        <p:blipFill>
          <a:blip r:embed="rId4"/>
          <a:srcRect/>
          <a:stretch>
            <a:fillRect/>
          </a:stretch>
        </p:blipFill>
        <p:spPr bwMode="auto">
          <a:xfrm>
            <a:off x="3786182" y="5894374"/>
            <a:ext cx="547464" cy="53502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نتایج و بح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5"/>
          <p:cNvSpPr>
            <a:spLocks noGrp="1"/>
          </p:cNvSpPr>
          <p:nvPr>
            <p:ph type="body" sz="quarter" idx="12"/>
          </p:nvPr>
        </p:nvSpPr>
        <p:spPr>
          <a:xfrm>
            <a:off x="7572396" y="285728"/>
            <a:ext cx="1357290"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8" name="Text Placeholder 15"/>
          <p:cNvSpPr>
            <a:spLocks noGrp="1"/>
          </p:cNvSpPr>
          <p:nvPr>
            <p:ph type="body" sz="quarter" idx="16"/>
          </p:nvPr>
        </p:nvSpPr>
        <p:spPr>
          <a:xfrm>
            <a:off x="6143668"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9" name="Text Placeholder 15"/>
          <p:cNvSpPr>
            <a:spLocks noGrp="1"/>
          </p:cNvSpPr>
          <p:nvPr>
            <p:ph type="body" sz="quarter" idx="17"/>
          </p:nvPr>
        </p:nvSpPr>
        <p:spPr>
          <a:xfrm>
            <a:off x="4643470"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0" name="Text Placeholder 15"/>
          <p:cNvSpPr>
            <a:spLocks noGrp="1"/>
          </p:cNvSpPr>
          <p:nvPr>
            <p:ph type="body" sz="quarter" idx="18"/>
          </p:nvPr>
        </p:nvSpPr>
        <p:spPr>
          <a:xfrm>
            <a:off x="3000364" y="285728"/>
            <a:ext cx="1500198"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accent4">
                    <a:lumMod val="75000"/>
                  </a:schemeClr>
                </a:solidFill>
                <a:effectLst/>
                <a:latin typeface="+mn-lt"/>
                <a:ea typeface="+mn-ea"/>
                <a:cs typeface="2  Titr" pitchFamily="2" charset="-78"/>
              </a:defRPr>
            </a:lvl1pPr>
          </a:lstStyle>
          <a:p>
            <a:endParaRPr lang="fa-IR" dirty="0"/>
          </a:p>
        </p:txBody>
      </p:sp>
      <p:sp>
        <p:nvSpPr>
          <p:cNvPr id="11" name="Text Placeholder 15"/>
          <p:cNvSpPr>
            <a:spLocks noGrp="1"/>
          </p:cNvSpPr>
          <p:nvPr>
            <p:ph type="body" sz="quarter" idx="19"/>
          </p:nvPr>
        </p:nvSpPr>
        <p:spPr>
          <a:xfrm>
            <a:off x="1500166" y="285728"/>
            <a:ext cx="1571604" cy="500066"/>
          </a:xfrm>
        </p:spPr>
        <p:txBody>
          <a:bodyPr>
            <a:no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2" name="Text Placeholder 15"/>
          <p:cNvSpPr>
            <a:spLocks noGrp="1"/>
          </p:cNvSpPr>
          <p:nvPr>
            <p:ph type="body" sz="quarter" idx="20"/>
          </p:nvPr>
        </p:nvSpPr>
        <p:spPr>
          <a:xfrm>
            <a:off x="142844" y="285728"/>
            <a:ext cx="1428728" cy="500066"/>
          </a:xfrm>
        </p:spPr>
        <p:txBody>
          <a:bodyPr>
            <a:no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3" name="Date Placeholder 3"/>
          <p:cNvSpPr>
            <a:spLocks noGrp="1"/>
          </p:cNvSpPr>
          <p:nvPr>
            <p:ph type="dt" sz="half" idx="2"/>
          </p:nvPr>
        </p:nvSpPr>
        <p:spPr>
          <a:xfrm>
            <a:off x="6143636" y="57864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99AD7D-DB2E-4A92-BA8C-DE8898546F0E}" type="datetime8">
              <a:rPr lang="fa-IR" smtClean="0"/>
              <a:pPr/>
              <a:t>آوريل 13، 20</a:t>
            </a:fld>
            <a:endParaRPr lang="fa-IR"/>
          </a:p>
        </p:txBody>
      </p:sp>
      <p:sp>
        <p:nvSpPr>
          <p:cNvPr id="14" name="Footer Placeholder 4"/>
          <p:cNvSpPr>
            <a:spLocks noGrp="1"/>
          </p:cNvSpPr>
          <p:nvPr>
            <p:ph type="ftr" sz="quarter" idx="3"/>
          </p:nvPr>
        </p:nvSpPr>
        <p:spPr>
          <a:xfrm>
            <a:off x="571472" y="57864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17" name="Text Placeholder 15"/>
          <p:cNvSpPr>
            <a:spLocks noGrp="1"/>
          </p:cNvSpPr>
          <p:nvPr>
            <p:ph type="body" sz="quarter" idx="13"/>
          </p:nvPr>
        </p:nvSpPr>
        <p:spPr>
          <a:xfrm>
            <a:off x="6143636" y="6429396"/>
            <a:ext cx="2786050" cy="428604"/>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19" name="Text Placeholder 15"/>
          <p:cNvSpPr>
            <a:spLocks noGrp="1"/>
          </p:cNvSpPr>
          <p:nvPr>
            <p:ph type="body" sz="quarter" idx="21"/>
          </p:nvPr>
        </p:nvSpPr>
        <p:spPr>
          <a:xfrm>
            <a:off x="214282" y="6429396"/>
            <a:ext cx="2786050"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0" name="Text Placeholder 15"/>
          <p:cNvSpPr>
            <a:spLocks noGrp="1"/>
          </p:cNvSpPr>
          <p:nvPr>
            <p:ph type="body" sz="quarter" idx="22"/>
          </p:nvPr>
        </p:nvSpPr>
        <p:spPr>
          <a:xfrm>
            <a:off x="3000364" y="6429396"/>
            <a:ext cx="3071802"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1" name="Content Placeholder 2"/>
          <p:cNvSpPr>
            <a:spLocks noGrp="1"/>
          </p:cNvSpPr>
          <p:nvPr>
            <p:ph idx="1" hasCustomPrompt="1"/>
          </p:nvPr>
        </p:nvSpPr>
        <p:spPr>
          <a:xfrm>
            <a:off x="214282" y="1357298"/>
            <a:ext cx="8715404" cy="4429156"/>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15" name="Slide Number Placeholder 5"/>
          <p:cNvSpPr>
            <a:spLocks noGrp="1"/>
          </p:cNvSpPr>
          <p:nvPr>
            <p:ph type="sldNum" sz="quarter" idx="4"/>
          </p:nvPr>
        </p:nvSpPr>
        <p:spPr>
          <a:xfrm>
            <a:off x="4286248" y="6000768"/>
            <a:ext cx="571504" cy="428628"/>
          </a:xfrm>
          <a:prstGeom prst="rect">
            <a:avLst/>
          </a:prstGeom>
        </p:spPr>
        <p:txBody>
          <a:bodyPr vert="horz" lIns="91440" tIns="45720" rIns="91440" bIns="45720" rtlCol="1" anchor="ctr"/>
          <a:lstStyle>
            <a:lvl1pPr algn="ctr">
              <a:defRPr sz="2400">
                <a:solidFill>
                  <a:schemeClr val="tx1">
                    <a:lumMod val="95000"/>
                    <a:lumOff val="5000"/>
                  </a:schemeClr>
                </a:solidFill>
                <a:cs typeface="2  Titr" pitchFamily="2" charset="-78"/>
              </a:defRPr>
            </a:lvl1pPr>
          </a:lstStyle>
          <a:p>
            <a:fld id="{AE3A5789-49FC-49F2-8487-A9CA7F43CEF4}" type="slidenum">
              <a:rPr lang="fa-IR" smtClean="0"/>
              <a:pPr/>
              <a:t>‹#›</a:t>
            </a:fld>
            <a:endParaRPr lang="fa-IR" dirty="0"/>
          </a:p>
        </p:txBody>
      </p:sp>
      <p:pic>
        <p:nvPicPr>
          <p:cNvPr id="16" name="Picture 2" descr="G:\photo shop\_slides &amp; web\NO. 23 payan name germez\files\jahat1.png">
            <a:hlinkClick r:id="" action="ppaction://hlinkshowjump?jump=previousslide"/>
          </p:cNvPr>
          <p:cNvPicPr>
            <a:picLocks noChangeAspect="1" noChangeArrowheads="1"/>
          </p:cNvPicPr>
          <p:nvPr userDrawn="1"/>
        </p:nvPicPr>
        <p:blipFill>
          <a:blip r:embed="rId3"/>
          <a:srcRect/>
          <a:stretch>
            <a:fillRect/>
          </a:stretch>
        </p:blipFill>
        <p:spPr bwMode="auto">
          <a:xfrm>
            <a:off x="4786314" y="5895998"/>
            <a:ext cx="545803" cy="533398"/>
          </a:xfrm>
          <a:prstGeom prst="rect">
            <a:avLst/>
          </a:prstGeom>
          <a:noFill/>
        </p:spPr>
      </p:pic>
      <p:pic>
        <p:nvPicPr>
          <p:cNvPr id="22" name="Picture 3" descr="G:\photo shop\_slides &amp; web\NO. 23 payan name germez\files\jahat2.png">
            <a:hlinkClick r:id="" action="ppaction://hlinkshowjump?jump=nextslide"/>
          </p:cNvPr>
          <p:cNvPicPr>
            <a:picLocks noChangeAspect="1" noChangeArrowheads="1"/>
          </p:cNvPicPr>
          <p:nvPr userDrawn="1"/>
        </p:nvPicPr>
        <p:blipFill>
          <a:blip r:embed="rId4"/>
          <a:srcRect/>
          <a:stretch>
            <a:fillRect/>
          </a:stretch>
        </p:blipFill>
        <p:spPr bwMode="auto">
          <a:xfrm>
            <a:off x="3786182" y="5894374"/>
            <a:ext cx="547464" cy="535022"/>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نتیجه گیری کل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5"/>
          <p:cNvSpPr>
            <a:spLocks noGrp="1"/>
          </p:cNvSpPr>
          <p:nvPr>
            <p:ph type="body" sz="quarter" idx="12"/>
          </p:nvPr>
        </p:nvSpPr>
        <p:spPr>
          <a:xfrm>
            <a:off x="7572396" y="285728"/>
            <a:ext cx="1357290"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8" name="Text Placeholder 15"/>
          <p:cNvSpPr>
            <a:spLocks noGrp="1"/>
          </p:cNvSpPr>
          <p:nvPr>
            <p:ph type="body" sz="quarter" idx="16"/>
          </p:nvPr>
        </p:nvSpPr>
        <p:spPr>
          <a:xfrm>
            <a:off x="6143668"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9" name="Text Placeholder 15"/>
          <p:cNvSpPr>
            <a:spLocks noGrp="1"/>
          </p:cNvSpPr>
          <p:nvPr>
            <p:ph type="body" sz="quarter" idx="17"/>
          </p:nvPr>
        </p:nvSpPr>
        <p:spPr>
          <a:xfrm>
            <a:off x="4643470"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0" name="Text Placeholder 15"/>
          <p:cNvSpPr>
            <a:spLocks noGrp="1"/>
          </p:cNvSpPr>
          <p:nvPr>
            <p:ph type="body" sz="quarter" idx="18"/>
          </p:nvPr>
        </p:nvSpPr>
        <p:spPr>
          <a:xfrm>
            <a:off x="3143240" y="285728"/>
            <a:ext cx="1500198"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1" name="Text Placeholder 15"/>
          <p:cNvSpPr>
            <a:spLocks noGrp="1"/>
          </p:cNvSpPr>
          <p:nvPr>
            <p:ph type="body" sz="quarter" idx="19"/>
          </p:nvPr>
        </p:nvSpPr>
        <p:spPr>
          <a:xfrm>
            <a:off x="1428760" y="285728"/>
            <a:ext cx="1571604" cy="500066"/>
          </a:xfrm>
        </p:spPr>
        <p:txBody>
          <a:bodyPr>
            <a:no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accent4">
                    <a:lumMod val="75000"/>
                  </a:schemeClr>
                </a:solidFill>
                <a:effectLst/>
                <a:latin typeface="+mn-lt"/>
                <a:ea typeface="+mn-ea"/>
                <a:cs typeface="2  Titr" pitchFamily="2" charset="-78"/>
              </a:defRPr>
            </a:lvl1pPr>
          </a:lstStyle>
          <a:p>
            <a:endParaRPr lang="fa-IR" dirty="0"/>
          </a:p>
        </p:txBody>
      </p:sp>
      <p:sp>
        <p:nvSpPr>
          <p:cNvPr id="12" name="Text Placeholder 15"/>
          <p:cNvSpPr>
            <a:spLocks noGrp="1"/>
          </p:cNvSpPr>
          <p:nvPr>
            <p:ph type="body" sz="quarter" idx="20"/>
          </p:nvPr>
        </p:nvSpPr>
        <p:spPr>
          <a:xfrm>
            <a:off x="142844" y="285728"/>
            <a:ext cx="1428728" cy="500066"/>
          </a:xfrm>
        </p:spPr>
        <p:txBody>
          <a:bodyPr>
            <a:no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3" name="Date Placeholder 3"/>
          <p:cNvSpPr>
            <a:spLocks noGrp="1"/>
          </p:cNvSpPr>
          <p:nvPr>
            <p:ph type="dt" sz="half" idx="2"/>
          </p:nvPr>
        </p:nvSpPr>
        <p:spPr>
          <a:xfrm>
            <a:off x="6143636" y="57864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99AD7D-DB2E-4A92-BA8C-DE8898546F0E}" type="datetime8">
              <a:rPr lang="fa-IR" smtClean="0"/>
              <a:pPr/>
              <a:t>آوريل 13، 20</a:t>
            </a:fld>
            <a:endParaRPr lang="fa-IR"/>
          </a:p>
        </p:txBody>
      </p:sp>
      <p:sp>
        <p:nvSpPr>
          <p:cNvPr id="14" name="Footer Placeholder 4"/>
          <p:cNvSpPr>
            <a:spLocks noGrp="1"/>
          </p:cNvSpPr>
          <p:nvPr>
            <p:ph type="ftr" sz="quarter" idx="3"/>
          </p:nvPr>
        </p:nvSpPr>
        <p:spPr>
          <a:xfrm>
            <a:off x="571472" y="57864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17" name="Text Placeholder 15"/>
          <p:cNvSpPr>
            <a:spLocks noGrp="1"/>
          </p:cNvSpPr>
          <p:nvPr>
            <p:ph type="body" sz="quarter" idx="13"/>
          </p:nvPr>
        </p:nvSpPr>
        <p:spPr>
          <a:xfrm>
            <a:off x="6143636" y="6429396"/>
            <a:ext cx="2786050" cy="428604"/>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19" name="Text Placeholder 15"/>
          <p:cNvSpPr>
            <a:spLocks noGrp="1"/>
          </p:cNvSpPr>
          <p:nvPr>
            <p:ph type="body" sz="quarter" idx="21"/>
          </p:nvPr>
        </p:nvSpPr>
        <p:spPr>
          <a:xfrm>
            <a:off x="214282" y="6429396"/>
            <a:ext cx="2786050"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0" name="Text Placeholder 15"/>
          <p:cNvSpPr>
            <a:spLocks noGrp="1"/>
          </p:cNvSpPr>
          <p:nvPr>
            <p:ph type="body" sz="quarter" idx="22"/>
          </p:nvPr>
        </p:nvSpPr>
        <p:spPr>
          <a:xfrm>
            <a:off x="3000364" y="6429396"/>
            <a:ext cx="3071802"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1" name="Content Placeholder 2"/>
          <p:cNvSpPr>
            <a:spLocks noGrp="1"/>
          </p:cNvSpPr>
          <p:nvPr>
            <p:ph idx="1" hasCustomPrompt="1"/>
          </p:nvPr>
        </p:nvSpPr>
        <p:spPr>
          <a:xfrm>
            <a:off x="214282" y="1357298"/>
            <a:ext cx="8715404" cy="4429156"/>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15" name="Slide Number Placeholder 5"/>
          <p:cNvSpPr>
            <a:spLocks noGrp="1"/>
          </p:cNvSpPr>
          <p:nvPr>
            <p:ph type="sldNum" sz="quarter" idx="4"/>
          </p:nvPr>
        </p:nvSpPr>
        <p:spPr>
          <a:xfrm>
            <a:off x="4286248" y="6000768"/>
            <a:ext cx="571504" cy="428628"/>
          </a:xfrm>
          <a:prstGeom prst="rect">
            <a:avLst/>
          </a:prstGeom>
        </p:spPr>
        <p:txBody>
          <a:bodyPr vert="horz" lIns="91440" tIns="45720" rIns="91440" bIns="45720" rtlCol="1" anchor="ctr"/>
          <a:lstStyle>
            <a:lvl1pPr algn="ctr">
              <a:defRPr sz="2400">
                <a:solidFill>
                  <a:schemeClr val="tx1">
                    <a:lumMod val="95000"/>
                    <a:lumOff val="5000"/>
                  </a:schemeClr>
                </a:solidFill>
                <a:cs typeface="2  Titr" pitchFamily="2" charset="-78"/>
              </a:defRPr>
            </a:lvl1pPr>
          </a:lstStyle>
          <a:p>
            <a:fld id="{AE3A5789-49FC-49F2-8487-A9CA7F43CEF4}" type="slidenum">
              <a:rPr lang="fa-IR" smtClean="0"/>
              <a:pPr/>
              <a:t>‹#›</a:t>
            </a:fld>
            <a:endParaRPr lang="fa-IR" dirty="0"/>
          </a:p>
        </p:txBody>
      </p:sp>
      <p:pic>
        <p:nvPicPr>
          <p:cNvPr id="16" name="Picture 2" descr="G:\photo shop\_slides &amp; web\NO. 23 payan name germez\files\jahat1.png">
            <a:hlinkClick r:id="" action="ppaction://hlinkshowjump?jump=previousslide"/>
          </p:cNvPr>
          <p:cNvPicPr>
            <a:picLocks noChangeAspect="1" noChangeArrowheads="1"/>
          </p:cNvPicPr>
          <p:nvPr userDrawn="1"/>
        </p:nvPicPr>
        <p:blipFill>
          <a:blip r:embed="rId3"/>
          <a:srcRect/>
          <a:stretch>
            <a:fillRect/>
          </a:stretch>
        </p:blipFill>
        <p:spPr bwMode="auto">
          <a:xfrm>
            <a:off x="4786314" y="5895998"/>
            <a:ext cx="545803" cy="533398"/>
          </a:xfrm>
          <a:prstGeom prst="rect">
            <a:avLst/>
          </a:prstGeom>
          <a:noFill/>
        </p:spPr>
      </p:pic>
      <p:pic>
        <p:nvPicPr>
          <p:cNvPr id="22" name="Picture 3" descr="G:\photo shop\_slides &amp; web\NO. 23 payan name germez\files\jahat2.png">
            <a:hlinkClick r:id="" action="ppaction://hlinkshowjump?jump=nextslide"/>
          </p:cNvPr>
          <p:cNvPicPr>
            <a:picLocks noChangeAspect="1" noChangeArrowheads="1"/>
          </p:cNvPicPr>
          <p:nvPr userDrawn="1"/>
        </p:nvPicPr>
        <p:blipFill>
          <a:blip r:embed="rId4"/>
          <a:srcRect/>
          <a:stretch>
            <a:fillRect/>
          </a:stretch>
        </p:blipFill>
        <p:spPr bwMode="auto">
          <a:xfrm>
            <a:off x="3786182" y="5894374"/>
            <a:ext cx="547464" cy="535022"/>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پیشنهادا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5"/>
          <p:cNvSpPr>
            <a:spLocks noGrp="1"/>
          </p:cNvSpPr>
          <p:nvPr>
            <p:ph type="body" sz="quarter" idx="12"/>
          </p:nvPr>
        </p:nvSpPr>
        <p:spPr>
          <a:xfrm>
            <a:off x="7572396" y="285728"/>
            <a:ext cx="1357290"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8" name="Text Placeholder 15"/>
          <p:cNvSpPr>
            <a:spLocks noGrp="1"/>
          </p:cNvSpPr>
          <p:nvPr>
            <p:ph type="body" sz="quarter" idx="16"/>
          </p:nvPr>
        </p:nvSpPr>
        <p:spPr>
          <a:xfrm>
            <a:off x="6143668"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9" name="Text Placeholder 15"/>
          <p:cNvSpPr>
            <a:spLocks noGrp="1"/>
          </p:cNvSpPr>
          <p:nvPr>
            <p:ph type="body" sz="quarter" idx="17"/>
          </p:nvPr>
        </p:nvSpPr>
        <p:spPr>
          <a:xfrm>
            <a:off x="4643470" y="285728"/>
            <a:ext cx="1428728" cy="500066"/>
          </a:xfrm>
        </p:spPr>
        <p:txBody>
          <a:bodyPr>
            <a:norm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0" name="Text Placeholder 15"/>
          <p:cNvSpPr>
            <a:spLocks noGrp="1"/>
          </p:cNvSpPr>
          <p:nvPr>
            <p:ph type="body" sz="quarter" idx="18"/>
          </p:nvPr>
        </p:nvSpPr>
        <p:spPr>
          <a:xfrm>
            <a:off x="3143240" y="285728"/>
            <a:ext cx="1500198" cy="500066"/>
          </a:xfrm>
        </p:spPr>
        <p:txBody>
          <a:bodyPr>
            <a:norm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1" name="Text Placeholder 15"/>
          <p:cNvSpPr>
            <a:spLocks noGrp="1"/>
          </p:cNvSpPr>
          <p:nvPr>
            <p:ph type="body" sz="quarter" idx="19"/>
          </p:nvPr>
        </p:nvSpPr>
        <p:spPr>
          <a:xfrm>
            <a:off x="1500198" y="285728"/>
            <a:ext cx="1571604" cy="500066"/>
          </a:xfrm>
        </p:spPr>
        <p:txBody>
          <a:bodyPr>
            <a:noAutofit/>
          </a:bodyPr>
          <a:lstStyle>
            <a:lvl1pPr marL="0" indent="0" algn="ctr" defTabSz="914400" rtl="1" eaLnBrk="1" latinLnBrk="0" hangingPunct="1">
              <a:spcBef>
                <a:spcPct val="20000"/>
              </a:spcBef>
              <a:buFontTx/>
              <a:buNone/>
              <a:defRPr lang="fa-IR" sz="1800" b="0" kern="1200" cap="none" spc="0" baseline="0" dirty="0">
                <a:ln w="18415" cmpd="sng">
                  <a:noFill/>
                  <a:prstDash val="solid"/>
                </a:ln>
                <a:solidFill>
                  <a:schemeClr val="bg1"/>
                </a:solidFill>
                <a:effectLst/>
                <a:latin typeface="+mn-lt"/>
                <a:ea typeface="+mn-ea"/>
                <a:cs typeface="2  Titr" pitchFamily="2" charset="-78"/>
              </a:defRPr>
            </a:lvl1pPr>
          </a:lstStyle>
          <a:p>
            <a:endParaRPr lang="fa-IR" dirty="0"/>
          </a:p>
        </p:txBody>
      </p:sp>
      <p:sp>
        <p:nvSpPr>
          <p:cNvPr id="12" name="Text Placeholder 15"/>
          <p:cNvSpPr>
            <a:spLocks noGrp="1"/>
          </p:cNvSpPr>
          <p:nvPr>
            <p:ph type="body" sz="quarter" idx="20"/>
          </p:nvPr>
        </p:nvSpPr>
        <p:spPr>
          <a:xfrm>
            <a:off x="142844" y="285728"/>
            <a:ext cx="1428728" cy="500066"/>
          </a:xfrm>
        </p:spPr>
        <p:txBody>
          <a:bodyPr>
            <a:noAutofit/>
          </a:bodyPr>
          <a:lstStyle>
            <a:lvl1pPr marL="0" indent="0" algn="ctr" defTabSz="914400" rtl="1" eaLnBrk="1" latinLnBrk="0" hangingPunct="1">
              <a:spcBef>
                <a:spcPct val="20000"/>
              </a:spcBef>
              <a:buFontTx/>
              <a:buNone/>
              <a:defRPr lang="fa-IR" sz="2000" b="0" kern="1200" cap="none" spc="0" baseline="0" dirty="0">
                <a:ln w="18415" cmpd="sng">
                  <a:noFill/>
                  <a:prstDash val="solid"/>
                </a:ln>
                <a:solidFill>
                  <a:schemeClr val="accent4">
                    <a:lumMod val="75000"/>
                  </a:schemeClr>
                </a:solidFill>
                <a:effectLst/>
                <a:latin typeface="+mn-lt"/>
                <a:ea typeface="+mn-ea"/>
                <a:cs typeface="2  Titr" pitchFamily="2" charset="-78"/>
              </a:defRPr>
            </a:lvl1pPr>
          </a:lstStyle>
          <a:p>
            <a:endParaRPr lang="fa-IR" dirty="0"/>
          </a:p>
        </p:txBody>
      </p:sp>
      <p:sp>
        <p:nvSpPr>
          <p:cNvPr id="13" name="Date Placeholder 3"/>
          <p:cNvSpPr>
            <a:spLocks noGrp="1"/>
          </p:cNvSpPr>
          <p:nvPr>
            <p:ph type="dt" sz="half" idx="2"/>
          </p:nvPr>
        </p:nvSpPr>
        <p:spPr>
          <a:xfrm>
            <a:off x="6143636" y="57864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99AD7D-DB2E-4A92-BA8C-DE8898546F0E}" type="datetime8">
              <a:rPr lang="fa-IR" smtClean="0"/>
              <a:pPr/>
              <a:t>آوريل 13، 20</a:t>
            </a:fld>
            <a:endParaRPr lang="fa-IR"/>
          </a:p>
        </p:txBody>
      </p:sp>
      <p:sp>
        <p:nvSpPr>
          <p:cNvPr id="14" name="Footer Placeholder 4"/>
          <p:cNvSpPr>
            <a:spLocks noGrp="1"/>
          </p:cNvSpPr>
          <p:nvPr>
            <p:ph type="ftr" sz="quarter" idx="3"/>
          </p:nvPr>
        </p:nvSpPr>
        <p:spPr>
          <a:xfrm>
            <a:off x="571472" y="57864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17" name="Text Placeholder 15"/>
          <p:cNvSpPr>
            <a:spLocks noGrp="1"/>
          </p:cNvSpPr>
          <p:nvPr>
            <p:ph type="body" sz="quarter" idx="13"/>
          </p:nvPr>
        </p:nvSpPr>
        <p:spPr>
          <a:xfrm>
            <a:off x="6143636" y="6429396"/>
            <a:ext cx="2786050" cy="428604"/>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19" name="Text Placeholder 15"/>
          <p:cNvSpPr>
            <a:spLocks noGrp="1"/>
          </p:cNvSpPr>
          <p:nvPr>
            <p:ph type="body" sz="quarter" idx="21"/>
          </p:nvPr>
        </p:nvSpPr>
        <p:spPr>
          <a:xfrm>
            <a:off x="214282" y="6429396"/>
            <a:ext cx="2786050"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0" name="Text Placeholder 15"/>
          <p:cNvSpPr>
            <a:spLocks noGrp="1"/>
          </p:cNvSpPr>
          <p:nvPr>
            <p:ph type="body" sz="quarter" idx="22"/>
          </p:nvPr>
        </p:nvSpPr>
        <p:spPr>
          <a:xfrm>
            <a:off x="3000364" y="6429396"/>
            <a:ext cx="3071802" cy="428628"/>
          </a:xfrm>
        </p:spPr>
        <p:txBody>
          <a:bodyPr>
            <a:normAutofit/>
          </a:bodyPr>
          <a:lstStyle>
            <a:lvl1pPr marL="0" indent="0" algn="r" defTabSz="914400" rtl="1" eaLnBrk="1" latinLnBrk="0" hangingPunct="1">
              <a:spcBef>
                <a:spcPct val="20000"/>
              </a:spcBef>
              <a:buFontTx/>
              <a:buNone/>
              <a:defRPr lang="fa-IR" sz="1400" b="0" kern="1200" cap="none" spc="0" baseline="0" dirty="0">
                <a:ln w="18415" cmpd="sng">
                  <a:noFill/>
                  <a:prstDash val="solid"/>
                </a:ln>
                <a:solidFill>
                  <a:schemeClr val="bg1"/>
                </a:solidFill>
                <a:effectLst/>
                <a:latin typeface="+mn-lt"/>
                <a:ea typeface="+mn-ea"/>
                <a:cs typeface="B Sina" pitchFamily="2" charset="-78"/>
              </a:defRPr>
            </a:lvl1pPr>
          </a:lstStyle>
          <a:p>
            <a:endParaRPr lang="fa-IR" dirty="0" smtClean="0"/>
          </a:p>
        </p:txBody>
      </p:sp>
      <p:sp>
        <p:nvSpPr>
          <p:cNvPr id="21" name="Content Placeholder 2"/>
          <p:cNvSpPr>
            <a:spLocks noGrp="1"/>
          </p:cNvSpPr>
          <p:nvPr>
            <p:ph idx="1" hasCustomPrompt="1"/>
          </p:nvPr>
        </p:nvSpPr>
        <p:spPr>
          <a:xfrm>
            <a:off x="214282" y="1357298"/>
            <a:ext cx="8715404" cy="4429156"/>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15" name="Slide Number Placeholder 5"/>
          <p:cNvSpPr>
            <a:spLocks noGrp="1"/>
          </p:cNvSpPr>
          <p:nvPr>
            <p:ph type="sldNum" sz="quarter" idx="4"/>
          </p:nvPr>
        </p:nvSpPr>
        <p:spPr>
          <a:xfrm>
            <a:off x="4286248" y="6000768"/>
            <a:ext cx="571504" cy="428628"/>
          </a:xfrm>
          <a:prstGeom prst="rect">
            <a:avLst/>
          </a:prstGeom>
        </p:spPr>
        <p:txBody>
          <a:bodyPr vert="horz" lIns="91440" tIns="45720" rIns="91440" bIns="45720" rtlCol="1" anchor="ctr"/>
          <a:lstStyle>
            <a:lvl1pPr algn="ctr">
              <a:defRPr sz="2400">
                <a:solidFill>
                  <a:schemeClr val="tx1">
                    <a:lumMod val="95000"/>
                    <a:lumOff val="5000"/>
                  </a:schemeClr>
                </a:solidFill>
                <a:cs typeface="2  Titr" pitchFamily="2" charset="-78"/>
              </a:defRPr>
            </a:lvl1pPr>
          </a:lstStyle>
          <a:p>
            <a:fld id="{AE3A5789-49FC-49F2-8487-A9CA7F43CEF4}" type="slidenum">
              <a:rPr lang="fa-IR" smtClean="0"/>
              <a:pPr/>
              <a:t>‹#›</a:t>
            </a:fld>
            <a:endParaRPr lang="fa-IR" dirty="0"/>
          </a:p>
        </p:txBody>
      </p:sp>
      <p:pic>
        <p:nvPicPr>
          <p:cNvPr id="16" name="Picture 2" descr="G:\photo shop\_slides &amp; web\NO. 23 payan name germez\files\jahat1.png">
            <a:hlinkClick r:id="" action="ppaction://hlinkshowjump?jump=previousslide"/>
          </p:cNvPr>
          <p:cNvPicPr>
            <a:picLocks noChangeAspect="1" noChangeArrowheads="1"/>
          </p:cNvPicPr>
          <p:nvPr userDrawn="1"/>
        </p:nvPicPr>
        <p:blipFill>
          <a:blip r:embed="rId3"/>
          <a:srcRect/>
          <a:stretch>
            <a:fillRect/>
          </a:stretch>
        </p:blipFill>
        <p:spPr bwMode="auto">
          <a:xfrm>
            <a:off x="4786314" y="5895998"/>
            <a:ext cx="545803" cy="533398"/>
          </a:xfrm>
          <a:prstGeom prst="rect">
            <a:avLst/>
          </a:prstGeom>
          <a:noFill/>
        </p:spPr>
      </p:pic>
      <p:pic>
        <p:nvPicPr>
          <p:cNvPr id="22" name="Picture 3" descr="G:\photo shop\_slides &amp; web\NO. 23 payan name germez\files\jahat2.png">
            <a:hlinkClick r:id="" action="ppaction://hlinkshowjump?jump=nextslide"/>
          </p:cNvPr>
          <p:cNvPicPr>
            <a:picLocks noChangeAspect="1" noChangeArrowheads="1"/>
          </p:cNvPicPr>
          <p:nvPr userDrawn="1"/>
        </p:nvPicPr>
        <p:blipFill>
          <a:blip r:embed="rId4"/>
          <a:srcRect/>
          <a:stretch>
            <a:fillRect/>
          </a:stretch>
        </p:blipFill>
        <p:spPr bwMode="auto">
          <a:xfrm>
            <a:off x="3786182" y="5894374"/>
            <a:ext cx="547464" cy="535022"/>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تشکر و پای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5"/>
          <p:cNvSpPr>
            <a:spLocks noGrp="1"/>
          </p:cNvSpPr>
          <p:nvPr>
            <p:ph type="body" sz="quarter" idx="12" hasCustomPrompt="1"/>
          </p:nvPr>
        </p:nvSpPr>
        <p:spPr>
          <a:xfrm>
            <a:off x="1285852" y="2643182"/>
            <a:ext cx="4643470" cy="714380"/>
          </a:xfrm>
        </p:spPr>
        <p:txBody>
          <a:bodyPr>
            <a:normAutofit/>
          </a:bodyPr>
          <a:lstStyle>
            <a:lvl1pPr marL="0" indent="0" algn="ctr" defTabSz="914400" rtl="1" eaLnBrk="1" latinLnBrk="0" hangingPunct="1">
              <a:spcBef>
                <a:spcPct val="20000"/>
              </a:spcBef>
              <a:buFontTx/>
              <a:buNone/>
              <a:defRPr lang="fa-IR" sz="2800" b="0" kern="1200" cap="none" spc="0" baseline="0" dirty="0">
                <a:ln w="18415" cmpd="sng">
                  <a:noFill/>
                  <a:prstDash val="solid"/>
                </a:ln>
                <a:solidFill>
                  <a:schemeClr val="bg1"/>
                </a:solidFill>
                <a:effectLst>
                  <a:outerShdw blurRad="50800" dist="38100" dir="5400000" algn="t" rotWithShape="0">
                    <a:prstClr val="black">
                      <a:alpha val="40000"/>
                    </a:prstClr>
                  </a:outerShdw>
                </a:effectLst>
                <a:latin typeface="+mn-lt"/>
                <a:ea typeface="+mn-ea"/>
                <a:cs typeface="B Sina" pitchFamily="2" charset="-78"/>
              </a:defRPr>
            </a:lvl1pPr>
          </a:lstStyle>
          <a:p>
            <a:r>
              <a:rPr lang="fa-IR" dirty="0" smtClean="0"/>
              <a:t>متن اول برای صفحه آخر</a:t>
            </a:r>
            <a:endParaRPr lang="fa-IR" dirty="0"/>
          </a:p>
        </p:txBody>
      </p:sp>
      <p:sp>
        <p:nvSpPr>
          <p:cNvPr id="8" name="Text Placeholder 15"/>
          <p:cNvSpPr>
            <a:spLocks noGrp="1"/>
          </p:cNvSpPr>
          <p:nvPr>
            <p:ph type="body" sz="quarter" idx="16" hasCustomPrompt="1"/>
          </p:nvPr>
        </p:nvSpPr>
        <p:spPr>
          <a:xfrm>
            <a:off x="1285852" y="3357562"/>
            <a:ext cx="4572032" cy="1285884"/>
          </a:xfrm>
        </p:spPr>
        <p:txBody>
          <a:bodyPr>
            <a:normAutofit/>
          </a:bodyPr>
          <a:lstStyle>
            <a:lvl1pPr marL="0" indent="0" algn="ctr" defTabSz="914400" rtl="1" eaLnBrk="1" latinLnBrk="0" hangingPunct="1">
              <a:spcBef>
                <a:spcPct val="20000"/>
              </a:spcBef>
              <a:buFontTx/>
              <a:buNone/>
              <a:defRPr lang="fa-IR" sz="3200" b="0" kern="1200" cap="none" spc="0" baseline="0" dirty="0">
                <a:ln w="18415" cmpd="sng">
                  <a:noFill/>
                  <a:prstDash val="solid"/>
                </a:ln>
                <a:solidFill>
                  <a:schemeClr val="accent4">
                    <a:lumMod val="75000"/>
                  </a:schemeClr>
                </a:solidFill>
                <a:effectLst/>
                <a:latin typeface="+mn-lt"/>
                <a:ea typeface="+mn-ea"/>
                <a:cs typeface="B Sina" pitchFamily="2" charset="-78"/>
              </a:defRPr>
            </a:lvl1pPr>
          </a:lstStyle>
          <a:p>
            <a:r>
              <a:rPr lang="fa-IR" dirty="0" smtClean="0"/>
              <a:t>متن دوم برای صفحه آخر </a:t>
            </a:r>
            <a:endParaRPr lang="fa-I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فحه طراح قالب - کپی رای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34096" y="6294455"/>
            <a:ext cx="2133600" cy="365125"/>
          </a:xfrm>
        </p:spPr>
        <p:txBody>
          <a:bodyPr/>
          <a:lstStyle/>
          <a:p>
            <a:fld id="{3E264414-AA4C-4C9F-8E8A-D210A37D206F}" type="datetime8">
              <a:rPr lang="fa-IR" smtClean="0"/>
              <a:pPr/>
              <a:t>آوريل 13، 20</a:t>
            </a:fld>
            <a:endParaRPr lang="fa-IR"/>
          </a:p>
        </p:txBody>
      </p:sp>
      <p:sp>
        <p:nvSpPr>
          <p:cNvPr id="6" name="Footer Placeholder 5"/>
          <p:cNvSpPr>
            <a:spLocks noGrp="1"/>
          </p:cNvSpPr>
          <p:nvPr>
            <p:ph type="ftr" sz="quarter" idx="11"/>
          </p:nvPr>
        </p:nvSpPr>
        <p:spPr>
          <a:xfrm>
            <a:off x="3186098" y="6286520"/>
            <a:ext cx="2895600" cy="365125"/>
          </a:xfrm>
        </p:spPr>
        <p:txBody>
          <a:bodyPr/>
          <a:lstStyle/>
          <a:p>
            <a:endParaRPr lang="fa-IR" dirty="0"/>
          </a:p>
        </p:txBody>
      </p:sp>
      <p:sp>
        <p:nvSpPr>
          <p:cNvPr id="7" name="Slide Number Placeholder 6"/>
          <p:cNvSpPr>
            <a:spLocks noGrp="1"/>
          </p:cNvSpPr>
          <p:nvPr>
            <p:ph type="sldNum" sz="quarter" idx="12"/>
          </p:nvPr>
        </p:nvSpPr>
        <p:spPr>
          <a:xfrm>
            <a:off x="1000100" y="6294455"/>
            <a:ext cx="2133600" cy="365125"/>
          </a:xfrm>
        </p:spPr>
        <p:txBody>
          <a:bodyPr/>
          <a:lstStyle/>
          <a:p>
            <a:fld id="{AE3A5789-49FC-49F2-8487-A9CA7F43CEF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1357298"/>
            <a:ext cx="8715404" cy="4429156"/>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2"/>
          </p:nvPr>
        </p:nvSpPr>
        <p:spPr>
          <a:xfrm>
            <a:off x="6724680" y="57864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C9CB1C-5E2D-4C1E-88FF-CF2A31A84B0F}" type="datetime8">
              <a:rPr lang="fa-IR" smtClean="0"/>
              <a:pPr/>
              <a:t>آوريل 13، 20</a:t>
            </a:fld>
            <a:endParaRPr lang="fa-IR"/>
          </a:p>
        </p:txBody>
      </p:sp>
      <p:sp>
        <p:nvSpPr>
          <p:cNvPr id="5" name="Footer Placeholder 4"/>
          <p:cNvSpPr>
            <a:spLocks noGrp="1"/>
          </p:cNvSpPr>
          <p:nvPr>
            <p:ph type="ftr" sz="quarter" idx="3"/>
          </p:nvPr>
        </p:nvSpPr>
        <p:spPr>
          <a:xfrm>
            <a:off x="247640" y="57864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6" name="Slide Number Placeholder 5"/>
          <p:cNvSpPr>
            <a:spLocks noGrp="1"/>
          </p:cNvSpPr>
          <p:nvPr>
            <p:ph type="sldNum" sz="quarter" idx="4"/>
          </p:nvPr>
        </p:nvSpPr>
        <p:spPr>
          <a:xfrm>
            <a:off x="4286248" y="5929330"/>
            <a:ext cx="571504" cy="500066"/>
          </a:xfrm>
          <a:prstGeom prst="rect">
            <a:avLst/>
          </a:prstGeom>
        </p:spPr>
        <p:txBody>
          <a:bodyPr vert="horz" lIns="91440" tIns="45720" rIns="91440" bIns="45720" rtlCol="1" anchor="ctr"/>
          <a:lstStyle>
            <a:lvl1pPr algn="ctr">
              <a:defRPr sz="2000">
                <a:solidFill>
                  <a:schemeClr val="tx1">
                    <a:lumMod val="95000"/>
                    <a:lumOff val="5000"/>
                  </a:schemeClr>
                </a:solidFill>
              </a:defRPr>
            </a:lvl1pPr>
          </a:lstStyle>
          <a:p>
            <a:fld id="{AE3A5789-49FC-49F2-8487-A9CA7F43CEF4}" type="slidenum">
              <a:rPr lang="fa-IR" smtClean="0"/>
              <a:pPr/>
              <a:t>‹#›</a:t>
            </a:fld>
            <a:endParaRPr lang="fa-IR" dirty="0"/>
          </a:p>
        </p:txBody>
      </p:sp>
    </p:spTree>
  </p:cSld>
  <p:clrMap bg1="lt1" tx1="dk1" bg2="lt2" tx2="dk2" accent1="accent1" accent2="accent2" accent3="accent3" accent4="accent4" accent5="accent5" accent6="accent6" hlink="hlink" folHlink="folHlink"/>
  <p:sldLayoutIdLst>
    <p:sldLayoutId id="2147483660" r:id="rId1"/>
    <p:sldLayoutId id="2147483663" r:id="rId2"/>
    <p:sldLayoutId id="2147483670" r:id="rId3"/>
    <p:sldLayoutId id="2147483671" r:id="rId4"/>
    <p:sldLayoutId id="2147483672" r:id="rId5"/>
    <p:sldLayoutId id="2147483673" r:id="rId6"/>
    <p:sldLayoutId id="2147483674" r:id="rId7"/>
    <p:sldLayoutId id="2147483669" r:id="rId8"/>
    <p:sldLayoutId id="2147483662" r:id="rId9"/>
  </p:sldLayoutIdLst>
  <p:hf hdr="0" ftr="0" dt="0"/>
  <p:txStyles>
    <p:titleStyle>
      <a:lvl1pPr algn="r" defTabSz="914400" rtl="1" eaLnBrk="1" latinLnBrk="0" hangingPunct="1">
        <a:spcBef>
          <a:spcPct val="0"/>
        </a:spcBef>
        <a:buNone/>
        <a:defRPr sz="4400" b="0" kern="1200" cap="none" spc="0" baseline="0">
          <a:ln w="3175" cmpd="sng">
            <a:noFill/>
            <a:prstDash val="sysDot"/>
          </a:ln>
          <a:solidFill>
            <a:srgbClr val="0070C0"/>
          </a:solidFill>
          <a:effectLst>
            <a:outerShdw blurRad="63500" dir="3600000" algn="tl" rotWithShape="0">
              <a:srgbClr val="000000">
                <a:alpha val="70000"/>
              </a:srgbClr>
            </a:outerShdw>
          </a:effectLst>
          <a:latin typeface="+mj-lt"/>
          <a:ea typeface="+mj-ea"/>
          <a:cs typeface="MRT_Tunisia Bold" pitchFamily="2" charset="-78"/>
        </a:defRPr>
      </a:lvl1pPr>
    </p:titleStyle>
    <p:bodyStyle>
      <a:lvl1pPr marL="342900" indent="-342900" algn="r" defTabSz="914400" rtl="1" eaLnBrk="1" latinLnBrk="0" hangingPunct="1">
        <a:spcBef>
          <a:spcPct val="20000"/>
        </a:spcBef>
        <a:buFontTx/>
        <a:buBlip>
          <a:blip r:embed="rId12"/>
        </a:buBlip>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Tx/>
        <a:buBlip>
          <a:blip r:embed="rId12"/>
        </a:buBlip>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42.pn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a:bodyPr>
          <a:lstStyle/>
          <a:p>
            <a:r>
              <a:rPr lang="fa-IR" sz="2000" b="1" dirty="0">
                <a:solidFill>
                  <a:srgbClr val="4F81BD">
                    <a:lumMod val="75000"/>
                  </a:srgbClr>
                </a:solidFill>
                <a:effectLst/>
                <a:latin typeface="Adobe Arabic" panose="02040503050201020203" pitchFamily="18" charset="-78"/>
                <a:cs typeface="Adobe Arabic" panose="02040503050201020203" pitchFamily="18" charset="-78"/>
              </a:rPr>
              <a:t>مقطع کاردانی</a:t>
            </a:r>
            <a:endParaRPr lang="fa-IR" sz="2800" dirty="0">
              <a:latin typeface="Adobe Arabic" panose="02040503050201020203" pitchFamily="18" charset="-78"/>
              <a:cs typeface="Adobe Arabic" panose="02040503050201020203" pitchFamily="18" charset="-78"/>
            </a:endParaRPr>
          </a:p>
        </p:txBody>
      </p:sp>
      <p:sp>
        <p:nvSpPr>
          <p:cNvPr id="9" name="Text Placeholder 8"/>
          <p:cNvSpPr>
            <a:spLocks noGrp="1"/>
          </p:cNvSpPr>
          <p:nvPr>
            <p:ph type="body" sz="quarter" idx="11"/>
          </p:nvPr>
        </p:nvSpPr>
        <p:spPr/>
        <p:txBody>
          <a:bodyPr>
            <a:normAutofit/>
          </a:bodyPr>
          <a:lstStyle/>
          <a:p>
            <a:r>
              <a:rPr lang="fa-IR" sz="2400" b="1" dirty="0" smtClean="0">
                <a:solidFill>
                  <a:schemeClr val="accent1">
                    <a:lumMod val="75000"/>
                  </a:schemeClr>
                </a:solidFill>
                <a:effectLst/>
                <a:latin typeface="Adobe Arabic" panose="02040503050201020203" pitchFamily="18" charset="-78"/>
                <a:cs typeface="Adobe Arabic" panose="02040503050201020203" pitchFamily="18" charset="-78"/>
              </a:rPr>
              <a:t>مهندس پیرزاده</a:t>
            </a:r>
            <a:endParaRPr lang="fa-IR" sz="2400" dirty="0">
              <a:solidFill>
                <a:schemeClr val="accent1">
                  <a:lumMod val="75000"/>
                </a:schemeClr>
              </a:solidFill>
              <a:latin typeface="Adobe Arabic" panose="02040503050201020203" pitchFamily="18" charset="-78"/>
              <a:cs typeface="Adobe Arabic" panose="02040503050201020203" pitchFamily="18" charset="-78"/>
            </a:endParaRPr>
          </a:p>
        </p:txBody>
      </p:sp>
      <p:sp>
        <p:nvSpPr>
          <p:cNvPr id="10" name="Text Placeholder 9"/>
          <p:cNvSpPr>
            <a:spLocks noGrp="1"/>
          </p:cNvSpPr>
          <p:nvPr>
            <p:ph type="body" sz="quarter" idx="12"/>
          </p:nvPr>
        </p:nvSpPr>
        <p:spPr>
          <a:xfrm>
            <a:off x="899592" y="3643314"/>
            <a:ext cx="5472608" cy="642942"/>
          </a:xfrm>
        </p:spPr>
        <p:txBody>
          <a:bodyPr>
            <a:noAutofit/>
          </a:bodyPr>
          <a:lstStyle/>
          <a:p>
            <a:r>
              <a:rPr lang="fa-IR" sz="2000" b="1" dirty="0" smtClean="0">
                <a:solidFill>
                  <a:schemeClr val="accent1">
                    <a:lumMod val="75000"/>
                  </a:schemeClr>
                </a:solidFill>
                <a:effectLst/>
                <a:latin typeface="Adobe Arabic" panose="02040503050201020203" pitchFamily="18" charset="-78"/>
                <a:cs typeface="Adobe Arabic" panose="02040503050201020203" pitchFamily="18" charset="-78"/>
              </a:rPr>
              <a:t>درس محاسبات ساختمانهای فلزی</a:t>
            </a:r>
            <a:endParaRPr lang="fa-IR" sz="2000" b="1" dirty="0">
              <a:solidFill>
                <a:schemeClr val="accent1">
                  <a:lumMod val="75000"/>
                </a:schemeClr>
              </a:solidFill>
              <a:latin typeface="Adobe Arabic" panose="02040503050201020203" pitchFamily="18" charset="-78"/>
              <a:cs typeface="Adobe Arabic" panose="02040503050201020203" pitchFamily="18" charset="-78"/>
            </a:endParaRPr>
          </a:p>
        </p:txBody>
      </p:sp>
      <p:sp>
        <p:nvSpPr>
          <p:cNvPr id="12" name="Text Placeholder 11"/>
          <p:cNvSpPr>
            <a:spLocks noGrp="1"/>
          </p:cNvSpPr>
          <p:nvPr>
            <p:ph type="body" sz="quarter" idx="13"/>
          </p:nvPr>
        </p:nvSpPr>
        <p:spPr/>
        <p:txBody>
          <a:bodyPr>
            <a:normAutofit/>
          </a:bodyPr>
          <a:lstStyle/>
          <a:p>
            <a:r>
              <a:rPr sz="2400" b="1" dirty="0" smtClean="0">
                <a:latin typeface="Adobe Arabic" panose="02040503050201020203" pitchFamily="18" charset="-78"/>
                <a:cs typeface="Adobe Arabic" panose="02040503050201020203" pitchFamily="18" charset="-78"/>
              </a:rPr>
              <a:t>موضوع  :</a:t>
            </a:r>
            <a:endParaRPr lang="fa-IR" sz="2400" b="1" dirty="0">
              <a:latin typeface="Adobe Arabic" panose="02040503050201020203" pitchFamily="18" charset="-78"/>
              <a:cs typeface="Adobe Arabic" panose="02040503050201020203" pitchFamily="18" charset="-78"/>
            </a:endParaRPr>
          </a:p>
        </p:txBody>
      </p:sp>
      <p:sp>
        <p:nvSpPr>
          <p:cNvPr id="13" name="Text Placeholder 12"/>
          <p:cNvSpPr>
            <a:spLocks noGrp="1"/>
          </p:cNvSpPr>
          <p:nvPr>
            <p:ph type="body" sz="quarter" idx="14"/>
          </p:nvPr>
        </p:nvSpPr>
        <p:spPr/>
        <p:txBody>
          <a:bodyPr>
            <a:normAutofit/>
          </a:bodyPr>
          <a:lstStyle/>
          <a:p>
            <a:r>
              <a:rPr lang="fa-IR" sz="2800" dirty="0" smtClean="0">
                <a:latin typeface="Adobe Arabic" panose="02040503050201020203" pitchFamily="18" charset="-78"/>
                <a:cs typeface="Adobe Arabic" panose="02040503050201020203" pitchFamily="18" charset="-78"/>
              </a:rPr>
              <a:t>استاد  </a:t>
            </a:r>
            <a:r>
              <a:rPr sz="2400" dirty="0" smtClean="0"/>
              <a:t>:</a:t>
            </a:r>
            <a:endParaRPr lang="fa-IR" sz="2400" dirty="0"/>
          </a:p>
        </p:txBody>
      </p:sp>
      <p:sp>
        <p:nvSpPr>
          <p:cNvPr id="14" name="Text Placeholder 13"/>
          <p:cNvSpPr>
            <a:spLocks noGrp="1"/>
          </p:cNvSpPr>
          <p:nvPr>
            <p:ph type="body" sz="quarter" idx="15"/>
          </p:nvPr>
        </p:nvSpPr>
        <p:spPr/>
        <p:txBody>
          <a:bodyPr>
            <a:normAutofit/>
          </a:bodyPr>
          <a:lstStyle/>
          <a:p>
            <a:r>
              <a:rPr sz="2800" dirty="0" smtClean="0">
                <a:latin typeface="Adobe Arabic" panose="02040503050201020203" pitchFamily="18" charset="-78"/>
                <a:cs typeface="Adobe Arabic" panose="02040503050201020203" pitchFamily="18" charset="-78"/>
              </a:rPr>
              <a:t>دانشجو</a:t>
            </a:r>
            <a:r>
              <a:rPr lang="fa-IR" sz="2800" dirty="0" smtClean="0">
                <a:latin typeface="Adobe Arabic" panose="02040503050201020203" pitchFamily="18" charset="-78"/>
                <a:cs typeface="Adobe Arabic" panose="02040503050201020203" pitchFamily="18" charset="-78"/>
              </a:rPr>
              <a:t>یان </a:t>
            </a:r>
            <a:r>
              <a:rPr sz="2800" dirty="0" smtClean="0">
                <a:latin typeface="Adobe Arabic" panose="02040503050201020203" pitchFamily="18" charset="-78"/>
                <a:cs typeface="Adobe Arabic" panose="02040503050201020203" pitchFamily="18" charset="-78"/>
              </a:rPr>
              <a:t>:</a:t>
            </a:r>
            <a:endParaRPr lang="fa-IR" sz="2800" dirty="0">
              <a:latin typeface="Adobe Arabic" panose="02040503050201020203" pitchFamily="18" charset="-78"/>
              <a:cs typeface="Adobe Arabic" panose="02040503050201020203" pitchFamily="18" charset="-78"/>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32656"/>
            <a:ext cx="151216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pPr lvl="0"/>
            <a:r>
              <a:rPr lang="fa-IR" dirty="0">
                <a:solidFill>
                  <a:srgbClr val="8064A2">
                    <a:lumMod val="75000"/>
                  </a:srgbClr>
                </a:solidFill>
              </a:rPr>
              <a:t>روش حل </a:t>
            </a:r>
          </a:p>
          <a:p>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107504" y="836712"/>
                <a:ext cx="8856984" cy="5328592"/>
              </a:xfrm>
            </p:spPr>
            <p:txBody>
              <a:bodyPr>
                <a:normAutofit fontScale="55000" lnSpcReduction="20000"/>
              </a:bodyPr>
              <a:lstStyle/>
              <a:p>
                <a:pPr algn="justLow">
                  <a:lnSpc>
                    <a:spcPct val="150000"/>
                  </a:lnSpc>
                  <a:spcAft>
                    <a:spcPts val="1000"/>
                  </a:spcAft>
                </a:pPr>
                <a:r>
                  <a:rPr lang="en-US" sz="1800" b="1" dirty="0">
                    <a:ea typeface="Calibri"/>
                    <a:cs typeface="2  Zar"/>
                  </a:rPr>
                  <a:t>IX= 2 IX → 2 × 541 = 1082 cm</a:t>
                </a:r>
                <a:r>
                  <a:rPr lang="en-US" sz="1800" b="1" baseline="30000" dirty="0">
                    <a:ea typeface="Calibri"/>
                    <a:cs typeface="2  Zar"/>
                  </a:rPr>
                  <a:t>4</a:t>
                </a:r>
                <a:endParaRPr lang="en-US" sz="1200" b="1" dirty="0">
                  <a:ea typeface="Calibri"/>
                  <a:cs typeface="Arial"/>
                </a:endParaRPr>
              </a:p>
              <a:p>
                <a:pPr algn="justLow">
                  <a:lnSpc>
                    <a:spcPct val="150000"/>
                  </a:lnSpc>
                  <a:spcAft>
                    <a:spcPts val="1000"/>
                  </a:spcAft>
                </a:pPr>
                <a:r>
                  <a:rPr lang="en-US" sz="1800" b="1" dirty="0" err="1">
                    <a:ea typeface="Calibri"/>
                    <a:cs typeface="2  Zar"/>
                  </a:rPr>
                  <a:t>Iy</a:t>
                </a:r>
                <a:r>
                  <a:rPr lang="en-US" sz="1800" b="1" dirty="0">
                    <a:ea typeface="Calibri"/>
                    <a:cs typeface="2  Zar"/>
                  </a:rPr>
                  <a:t>= 2 (Iy+Ad</a:t>
                </a:r>
                <a:r>
                  <a:rPr lang="en-US" sz="1800" b="1" baseline="30000" dirty="0">
                    <a:ea typeface="Calibri"/>
                    <a:cs typeface="2  Zar"/>
                  </a:rPr>
                  <a:t>2</a:t>
                </a:r>
                <a:r>
                  <a:rPr lang="en-US" sz="1800" b="1" dirty="0">
                    <a:ea typeface="Calibri"/>
                    <a:cs typeface="2  Zar"/>
                  </a:rPr>
                  <a:t>)→ 2 ×(44/9 + 16/4 (</a:t>
                </a:r>
                <a14:m>
                  <m:oMath xmlns:m="http://schemas.openxmlformats.org/officeDocument/2006/math">
                    <m:f>
                      <m:fPr>
                        <m:ctrlPr>
                          <a:rPr lang="en-US" sz="1800" b="1" i="1">
                            <a:effectLst/>
                            <a:latin typeface="Cambria Math"/>
                            <a:ea typeface="Calibri"/>
                            <a:cs typeface="2  Zar"/>
                          </a:rPr>
                        </m:ctrlPr>
                      </m:fPr>
                      <m:num>
                        <m:r>
                          <a:rPr lang="en-US" sz="1800" b="1" i="1">
                            <a:effectLst/>
                            <a:latin typeface="Cambria Math"/>
                            <a:ea typeface="Calibri"/>
                            <a:cs typeface="2  Zar"/>
                          </a:rPr>
                          <m:t>𝟕</m:t>
                        </m:r>
                        <m:r>
                          <a:rPr lang="en-US" sz="1800" b="1">
                            <a:effectLst/>
                            <a:latin typeface="Cambria Math"/>
                            <a:ea typeface="Calibri"/>
                            <a:cs typeface="2  Zar"/>
                          </a:rPr>
                          <m:t>/</m:t>
                        </m:r>
                        <m:r>
                          <a:rPr lang="en-US" sz="1800" b="1" i="1">
                            <a:effectLst/>
                            <a:latin typeface="Cambria Math"/>
                            <a:ea typeface="Calibri"/>
                            <a:cs typeface="2  Zar"/>
                          </a:rPr>
                          <m:t>𝟑</m:t>
                        </m:r>
                      </m:num>
                      <m:den>
                        <m:r>
                          <a:rPr lang="en-US" sz="1800" b="1" i="1">
                            <a:effectLst/>
                            <a:latin typeface="Cambria Math"/>
                            <a:ea typeface="Calibri"/>
                            <a:cs typeface="2  Zar"/>
                          </a:rPr>
                          <m:t>𝟐</m:t>
                        </m:r>
                      </m:den>
                    </m:f>
                    <m:sSup>
                      <m:sSupPr>
                        <m:ctrlPr>
                          <a:rPr lang="en-US" sz="1800" b="1" i="1">
                            <a:effectLst/>
                            <a:latin typeface="Cambria Math"/>
                            <a:ea typeface="Calibri"/>
                            <a:cs typeface="2  Zar"/>
                          </a:rPr>
                        </m:ctrlPr>
                      </m:sSupPr>
                      <m:e>
                        <m:r>
                          <a:rPr lang="en-US" sz="1800" b="1">
                            <a:effectLst/>
                            <a:latin typeface="Cambria Math"/>
                            <a:ea typeface="Calibri"/>
                            <a:cs typeface="2  Zar"/>
                          </a:rPr>
                          <m:t>)</m:t>
                        </m:r>
                      </m:e>
                      <m:sup>
                        <m:r>
                          <a:rPr lang="en-US" sz="1800" b="1" i="1">
                            <a:effectLst/>
                            <a:latin typeface="Cambria Math"/>
                            <a:ea typeface="Calibri"/>
                            <a:cs typeface="2  Zar"/>
                          </a:rPr>
                          <m:t>𝟐</m:t>
                        </m:r>
                      </m:sup>
                    </m:sSup>
                  </m:oMath>
                </a14:m>
                <a:r>
                  <a:rPr lang="en-US" sz="1800" b="1" dirty="0">
                    <a:ea typeface="Times New Roman"/>
                    <a:cs typeface="2  Zar"/>
                  </a:rPr>
                  <a:t>= 527 cm</a:t>
                </a:r>
                <a:r>
                  <a:rPr lang="en-US" sz="1800" b="1" baseline="30000" dirty="0">
                    <a:ea typeface="Times New Roman"/>
                    <a:cs typeface="2  Zar"/>
                  </a:rPr>
                  <a:t>4</a:t>
                </a:r>
                <a:endParaRPr lang="en-US" sz="1200" b="1" dirty="0">
                  <a:ea typeface="Calibri"/>
                  <a:cs typeface="Arial"/>
                </a:endParaRPr>
              </a:p>
              <a:p>
                <a:pPr algn="justLow">
                  <a:lnSpc>
                    <a:spcPct val="150000"/>
                  </a:lnSpc>
                  <a:spcAft>
                    <a:spcPts val="1000"/>
                  </a:spcAft>
                </a:pPr>
                <a:r>
                  <a:rPr lang="fa-IR" sz="1800" b="1" dirty="0">
                    <a:ea typeface="Calibri"/>
                    <a:cs typeface="2  Zar"/>
                  </a:rPr>
                  <a:t> </a:t>
                </a:r>
                <a:r>
                  <a:rPr lang="en-US" sz="1800" b="1" dirty="0">
                    <a:ea typeface="Calibri"/>
                    <a:cs typeface="2  Zar"/>
                  </a:rPr>
                  <a:t>Ay= 2 × 16/4 = 32/8 cm</a:t>
                </a:r>
                <a:r>
                  <a:rPr lang="en-US" sz="1800" b="1" baseline="30000" dirty="0">
                    <a:ea typeface="Calibri"/>
                    <a:cs typeface="2  Zar"/>
                  </a:rPr>
                  <a:t>2</a:t>
                </a:r>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800" b="1" i="1">
                            <a:effectLst/>
                            <a:latin typeface="Cambria Math"/>
                            <a:ea typeface="Calibri"/>
                            <a:cs typeface="2  Zar"/>
                          </a:rPr>
                        </m:ctrlPr>
                      </m:sSubPr>
                      <m:e>
                        <m:r>
                          <a:rPr lang="en-US" sz="1800" b="1" i="1">
                            <a:effectLst/>
                            <a:latin typeface="Cambria Math"/>
                            <a:ea typeface="Calibri"/>
                            <a:cs typeface="2  Zar"/>
                          </a:rPr>
                          <m:t>𝒓</m:t>
                        </m:r>
                      </m:e>
                      <m:sub>
                        <m:r>
                          <a:rPr lang="en-US" sz="1800" b="1" i="1">
                            <a:effectLst/>
                            <a:latin typeface="Cambria Math"/>
                            <a:ea typeface="Calibri"/>
                            <a:cs typeface="2  Zar"/>
                          </a:rPr>
                          <m:t>𝒙</m:t>
                        </m:r>
                      </m:sub>
                    </m:sSub>
                    <m:r>
                      <a:rPr lang="en-US" sz="1800" b="1">
                        <a:effectLst/>
                        <a:latin typeface="Cambria Math"/>
                        <a:ea typeface="Calibri"/>
                        <a:cs typeface="2  Zar"/>
                      </a:rPr>
                      <m:t>=</m:t>
                    </m:r>
                    <m:rad>
                      <m:radPr>
                        <m:degHide m:val="on"/>
                        <m:ctrlPr>
                          <a:rPr lang="en-US" sz="1800" b="1" i="1">
                            <a:effectLst/>
                            <a:latin typeface="Cambria Math"/>
                            <a:ea typeface="Calibri"/>
                            <a:cs typeface="2  Zar"/>
                          </a:rPr>
                        </m:ctrlPr>
                      </m:radPr>
                      <m:deg/>
                      <m:e>
                        <m:f>
                          <m:fPr>
                            <m:ctrlPr>
                              <a:rPr lang="en-US" sz="1800" b="1" i="1">
                                <a:effectLst/>
                                <a:latin typeface="Cambria Math"/>
                                <a:ea typeface="Calibri"/>
                                <a:cs typeface="2  Zar"/>
                              </a:rPr>
                            </m:ctrlPr>
                          </m:fPr>
                          <m:num>
                            <m:r>
                              <a:rPr lang="en-US" sz="1800" b="1" i="1">
                                <a:effectLst/>
                                <a:latin typeface="Cambria Math"/>
                                <a:ea typeface="Calibri"/>
                                <a:cs typeface="2  Zar"/>
                              </a:rPr>
                              <m:t>𝑰𝒙</m:t>
                            </m:r>
                          </m:num>
                          <m:den>
                            <m:r>
                              <a:rPr lang="en-US" sz="1800" b="1" i="1">
                                <a:effectLst/>
                                <a:latin typeface="Cambria Math"/>
                                <a:ea typeface="Calibri"/>
                                <a:cs typeface="2  Zar"/>
                              </a:rPr>
                              <m:t>𝑨</m:t>
                            </m:r>
                          </m:den>
                        </m:f>
                      </m:e>
                    </m:rad>
                    <m:r>
                      <a:rPr lang="en-US" sz="1800" b="1">
                        <a:effectLst/>
                        <a:latin typeface="Cambria Math"/>
                        <a:ea typeface="Calibri"/>
                        <a:cs typeface="2  Zar"/>
                      </a:rPr>
                      <m:t> ⇒ </m:t>
                    </m:r>
                    <m:rad>
                      <m:radPr>
                        <m:degHide m:val="on"/>
                        <m:ctrlPr>
                          <a:rPr lang="en-US" sz="1800" b="1" i="1">
                            <a:effectLst/>
                            <a:latin typeface="Cambria Math"/>
                            <a:ea typeface="Calibri"/>
                            <a:cs typeface="2  Zar"/>
                          </a:rPr>
                        </m:ctrlPr>
                      </m:radPr>
                      <m:deg/>
                      <m:e>
                        <m:f>
                          <m:fPr>
                            <m:ctrlPr>
                              <a:rPr lang="en-US" sz="1800" b="1" i="1">
                                <a:effectLst/>
                                <a:latin typeface="Cambria Math"/>
                                <a:ea typeface="Calibri"/>
                                <a:cs typeface="2  Zar"/>
                              </a:rPr>
                            </m:ctrlPr>
                          </m:fPr>
                          <m:num>
                            <m:r>
                              <a:rPr lang="en-US" sz="1800" b="1" i="1">
                                <a:effectLst/>
                                <a:latin typeface="Cambria Math"/>
                                <a:ea typeface="Calibri"/>
                                <a:cs typeface="2  Zar"/>
                              </a:rPr>
                              <m:t>𝟏𝟎𝟖𝟐</m:t>
                            </m:r>
                          </m:num>
                          <m:den>
                            <m:r>
                              <a:rPr lang="en-US" sz="1800" b="1" i="1">
                                <a:effectLst/>
                                <a:latin typeface="Cambria Math"/>
                                <a:ea typeface="Calibri"/>
                                <a:cs typeface="2  Zar"/>
                              </a:rPr>
                              <m:t>𝟑𝟐</m:t>
                            </m:r>
                            <m:r>
                              <a:rPr lang="en-US" sz="1800" b="1">
                                <a:effectLst/>
                                <a:latin typeface="Cambria Math"/>
                                <a:ea typeface="Calibri"/>
                                <a:cs typeface="2  Zar"/>
                              </a:rPr>
                              <m:t>/</m:t>
                            </m:r>
                            <m:r>
                              <a:rPr lang="en-US" sz="1800" b="1" i="1">
                                <a:effectLst/>
                                <a:latin typeface="Cambria Math"/>
                                <a:ea typeface="Calibri"/>
                                <a:cs typeface="2  Zar"/>
                              </a:rPr>
                              <m:t>𝟖</m:t>
                            </m:r>
                          </m:den>
                        </m:f>
                      </m:e>
                    </m:rad>
                    <m:r>
                      <a:rPr lang="en-US" sz="1800" b="1">
                        <a:effectLst/>
                        <a:latin typeface="Cambria Math"/>
                        <a:ea typeface="Calibri"/>
                        <a:cs typeface="2  Zar"/>
                      </a:rPr>
                      <m:t>=</m:t>
                    </m:r>
                    <m:r>
                      <a:rPr lang="en-US" sz="1800" b="1" i="1">
                        <a:effectLst/>
                        <a:latin typeface="Cambria Math"/>
                        <a:ea typeface="Calibri"/>
                        <a:cs typeface="2  Zar"/>
                      </a:rPr>
                      <m:t>𝟓</m:t>
                    </m:r>
                  </m:oMath>
                </a14:m>
                <a:r>
                  <a:rPr lang="en-US" sz="1800" b="1" dirty="0">
                    <a:ea typeface="Times New Roman"/>
                    <a:cs typeface="2  Zar"/>
                  </a:rPr>
                  <a:t>/74 cm</a:t>
                </a:r>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800" b="1" i="1">
                            <a:effectLst/>
                            <a:latin typeface="Cambria Math"/>
                            <a:ea typeface="Calibri"/>
                            <a:cs typeface="2  Zar"/>
                          </a:rPr>
                        </m:ctrlPr>
                      </m:sSubPr>
                      <m:e>
                        <m:r>
                          <a:rPr lang="en-US" sz="1800" b="1" i="1">
                            <a:effectLst/>
                            <a:latin typeface="Cambria Math"/>
                            <a:ea typeface="Calibri"/>
                            <a:cs typeface="2  Zar"/>
                          </a:rPr>
                          <m:t>𝒓</m:t>
                        </m:r>
                      </m:e>
                      <m:sub>
                        <m:r>
                          <a:rPr lang="en-US" sz="1800" b="1" i="1">
                            <a:effectLst/>
                            <a:latin typeface="Cambria Math"/>
                            <a:ea typeface="Calibri"/>
                            <a:cs typeface="2  Zar"/>
                          </a:rPr>
                          <m:t>𝒚</m:t>
                        </m:r>
                      </m:sub>
                    </m:sSub>
                    <m:r>
                      <a:rPr lang="en-US" sz="1800" b="1">
                        <a:effectLst/>
                        <a:latin typeface="Cambria Math"/>
                        <a:ea typeface="Calibri"/>
                        <a:cs typeface="2  Zar"/>
                      </a:rPr>
                      <m:t>=</m:t>
                    </m:r>
                    <m:rad>
                      <m:radPr>
                        <m:degHide m:val="on"/>
                        <m:ctrlPr>
                          <a:rPr lang="en-US" sz="1800" b="1" i="1">
                            <a:effectLst/>
                            <a:latin typeface="Cambria Math"/>
                            <a:ea typeface="Calibri"/>
                            <a:cs typeface="2  Zar"/>
                          </a:rPr>
                        </m:ctrlPr>
                      </m:radPr>
                      <m:deg/>
                      <m:e>
                        <m:f>
                          <m:fPr>
                            <m:ctrlPr>
                              <a:rPr lang="en-US" sz="1800" b="1" i="1">
                                <a:effectLst/>
                                <a:latin typeface="Cambria Math"/>
                                <a:ea typeface="Calibri"/>
                                <a:cs typeface="2  Zar"/>
                              </a:rPr>
                            </m:ctrlPr>
                          </m:fPr>
                          <m:num>
                            <m:r>
                              <a:rPr lang="en-US" sz="1800" b="1" i="1">
                                <a:effectLst/>
                                <a:latin typeface="Cambria Math"/>
                                <a:ea typeface="Calibri"/>
                                <a:cs typeface="2  Zar"/>
                              </a:rPr>
                              <m:t>𝑰𝒚</m:t>
                            </m:r>
                          </m:num>
                          <m:den>
                            <m:r>
                              <a:rPr lang="en-US" sz="1800" b="1" i="1">
                                <a:effectLst/>
                                <a:latin typeface="Cambria Math"/>
                                <a:ea typeface="Calibri"/>
                                <a:cs typeface="2  Zar"/>
                              </a:rPr>
                              <m:t>𝑨</m:t>
                            </m:r>
                          </m:den>
                        </m:f>
                      </m:e>
                    </m:rad>
                    <m:r>
                      <a:rPr lang="en-US" sz="1800" b="1">
                        <a:effectLst/>
                        <a:latin typeface="Cambria Math"/>
                        <a:ea typeface="Calibri"/>
                        <a:cs typeface="2  Zar"/>
                      </a:rPr>
                      <m:t> ⇒ </m:t>
                    </m:r>
                    <m:rad>
                      <m:radPr>
                        <m:degHide m:val="on"/>
                        <m:ctrlPr>
                          <a:rPr lang="en-US" sz="1800" b="1" i="1">
                            <a:effectLst/>
                            <a:latin typeface="Cambria Math"/>
                            <a:ea typeface="Calibri"/>
                            <a:cs typeface="2  Zar"/>
                          </a:rPr>
                        </m:ctrlPr>
                      </m:radPr>
                      <m:deg/>
                      <m:e>
                        <m:f>
                          <m:fPr>
                            <m:ctrlPr>
                              <a:rPr lang="en-US" sz="1800" b="1" i="1">
                                <a:effectLst/>
                                <a:latin typeface="Cambria Math"/>
                                <a:ea typeface="Calibri"/>
                                <a:cs typeface="2  Zar"/>
                              </a:rPr>
                            </m:ctrlPr>
                          </m:fPr>
                          <m:num>
                            <m:r>
                              <a:rPr lang="en-US" sz="1800" b="1" i="1">
                                <a:effectLst/>
                                <a:latin typeface="Cambria Math"/>
                                <a:ea typeface="Calibri"/>
                                <a:cs typeface="2  Zar"/>
                              </a:rPr>
                              <m:t>𝟓𝟐𝟕</m:t>
                            </m:r>
                          </m:num>
                          <m:den>
                            <m:r>
                              <a:rPr lang="en-US" sz="1800" b="1" i="1">
                                <a:effectLst/>
                                <a:latin typeface="Cambria Math"/>
                                <a:ea typeface="Calibri"/>
                                <a:cs typeface="2  Zar"/>
                              </a:rPr>
                              <m:t>𝟑𝟐</m:t>
                            </m:r>
                            <m:r>
                              <a:rPr lang="en-US" sz="1800" b="1">
                                <a:effectLst/>
                                <a:latin typeface="Cambria Math"/>
                                <a:ea typeface="Calibri"/>
                                <a:cs typeface="2  Zar"/>
                              </a:rPr>
                              <m:t>/</m:t>
                            </m:r>
                            <m:r>
                              <a:rPr lang="en-US" sz="1800" b="1" i="1">
                                <a:effectLst/>
                                <a:latin typeface="Cambria Math"/>
                                <a:ea typeface="Calibri"/>
                                <a:cs typeface="2  Zar"/>
                              </a:rPr>
                              <m:t>𝟖</m:t>
                            </m:r>
                          </m:den>
                        </m:f>
                      </m:e>
                    </m:rad>
                    <m:r>
                      <a:rPr lang="en-US" sz="1800" b="1">
                        <a:effectLst/>
                        <a:latin typeface="Cambria Math"/>
                        <a:ea typeface="Calibri"/>
                        <a:cs typeface="2  Zar"/>
                      </a:rPr>
                      <m:t>=</m:t>
                    </m:r>
                    <m:r>
                      <a:rPr lang="en-US" sz="1800" b="1" i="1">
                        <a:effectLst/>
                        <a:latin typeface="Cambria Math"/>
                        <a:ea typeface="Calibri"/>
                        <a:cs typeface="2  Zar"/>
                      </a:rPr>
                      <m:t>𝟒</m:t>
                    </m:r>
                    <m:r>
                      <a:rPr lang="en-US" sz="1800" b="1">
                        <a:effectLst/>
                        <a:latin typeface="Cambria Math"/>
                        <a:ea typeface="Calibri"/>
                        <a:cs typeface="2  Zar"/>
                      </a:rPr>
                      <m:t>/</m:t>
                    </m:r>
                    <m:r>
                      <a:rPr lang="en-US" sz="1800" b="1" i="1">
                        <a:effectLst/>
                        <a:latin typeface="Cambria Math"/>
                        <a:ea typeface="Calibri"/>
                        <a:cs typeface="2  Zar"/>
                      </a:rPr>
                      <m:t>𝟎𝟏</m:t>
                    </m:r>
                  </m:oMath>
                </a14:m>
                <a:r>
                  <a:rPr lang="en-US" sz="1800" b="1" dirty="0">
                    <a:ea typeface="Times New Roman"/>
                    <a:cs typeface="2  Zar"/>
                  </a:rPr>
                  <a:t> cm</a:t>
                </a:r>
                <a:endParaRPr lang="en-US" sz="1200" b="1" dirty="0">
                  <a:ea typeface="Calibri"/>
                  <a:cs typeface="Arial"/>
                </a:endParaRPr>
              </a:p>
              <a:p>
                <a:pPr algn="justLow">
                  <a:lnSpc>
                    <a:spcPct val="150000"/>
                  </a:lnSpc>
                  <a:spcAft>
                    <a:spcPts val="1000"/>
                  </a:spcAft>
                </a:pPr>
                <a14:m>
                  <m:oMath xmlns:m="http://schemas.openxmlformats.org/officeDocument/2006/math">
                    <m:d>
                      <m:dPr>
                        <m:begChr m:val=""/>
                        <m:endChr m:val="}"/>
                        <m:ctrlPr>
                          <a:rPr lang="en-US" sz="1800" b="1" i="1">
                            <a:effectLst/>
                            <a:latin typeface="Cambria Math"/>
                            <a:ea typeface="Calibri"/>
                            <a:cs typeface="2  Zar"/>
                          </a:rPr>
                        </m:ctrlPr>
                      </m:dPr>
                      <m:e>
                        <m:m>
                          <m:mPr>
                            <m:mcs>
                              <m:mc>
                                <m:mcPr>
                                  <m:count m:val="1"/>
                                  <m:mcJc m:val="center"/>
                                </m:mcPr>
                              </m:mc>
                            </m:mcs>
                            <m:ctrlPr>
                              <a:rPr lang="en-US" sz="1800" b="1" i="1">
                                <a:effectLst/>
                                <a:latin typeface="Cambria Math"/>
                                <a:ea typeface="Calibri"/>
                                <a:cs typeface="2  Zar"/>
                              </a:rPr>
                            </m:ctrlPr>
                          </m:mPr>
                          <m:mr>
                            <m:e>
                              <m:sSub>
                                <m:sSubPr>
                                  <m:ctrlPr>
                                    <a:rPr lang="en-US" sz="1800" b="1" i="1">
                                      <a:effectLst/>
                                      <a:latin typeface="Cambria Math"/>
                                      <a:ea typeface="Calibri"/>
                                      <a:cs typeface="2  Zar"/>
                                    </a:rPr>
                                  </m:ctrlPr>
                                </m:sSubPr>
                                <m:e>
                                  <m:r>
                                    <a:rPr lang="en-US" sz="1800" b="1" i="1">
                                      <a:effectLst/>
                                      <a:latin typeface="Cambria Math"/>
                                      <a:ea typeface="Calibri"/>
                                      <a:cs typeface="2  Zar"/>
                                    </a:rPr>
                                    <m:t>𝝀</m:t>
                                  </m:r>
                                </m:e>
                                <m:sub>
                                  <m:r>
                                    <a:rPr lang="en-US" sz="1800" b="1" i="1">
                                      <a:effectLst/>
                                      <a:latin typeface="Cambria Math"/>
                                      <a:ea typeface="Calibri"/>
                                      <a:cs typeface="2  Zar"/>
                                    </a:rPr>
                                    <m:t>𝒙</m:t>
                                  </m:r>
                                </m:sub>
                              </m:sSub>
                              <m:r>
                                <a:rPr lang="en-US" sz="1800" b="1">
                                  <a:effectLst/>
                                  <a:latin typeface="Cambria Math"/>
                                  <a:ea typeface="Calibri"/>
                                  <a:cs typeface="2  Zar"/>
                                </a:rPr>
                                <m:t>=</m:t>
                              </m:r>
                              <m:f>
                                <m:fPr>
                                  <m:ctrlPr>
                                    <a:rPr lang="en-US" sz="1800" b="1" i="1">
                                      <a:effectLst/>
                                      <a:latin typeface="Cambria Math"/>
                                      <a:ea typeface="Calibri"/>
                                      <a:cs typeface="2  Zar"/>
                                    </a:rPr>
                                  </m:ctrlPr>
                                </m:fPr>
                                <m:num>
                                  <m:sSub>
                                    <m:sSubPr>
                                      <m:ctrlPr>
                                        <a:rPr lang="en-US" sz="1800" b="1" i="1">
                                          <a:effectLst/>
                                          <a:latin typeface="Cambria Math"/>
                                          <a:ea typeface="Calibri"/>
                                          <a:cs typeface="2  Zar"/>
                                        </a:rPr>
                                      </m:ctrlPr>
                                    </m:sSubPr>
                                    <m:e>
                                      <m:r>
                                        <a:rPr lang="en-US" sz="1800" b="1" i="1">
                                          <a:effectLst/>
                                          <a:latin typeface="Cambria Math"/>
                                          <a:ea typeface="Calibri"/>
                                          <a:cs typeface="2  Zar"/>
                                        </a:rPr>
                                        <m:t>𝑲𝑳</m:t>
                                      </m:r>
                                    </m:e>
                                    <m:sub>
                                      <m:r>
                                        <a:rPr lang="en-US" sz="1800" b="1" i="1">
                                          <a:effectLst/>
                                          <a:latin typeface="Cambria Math"/>
                                          <a:ea typeface="Calibri"/>
                                          <a:cs typeface="2  Zar"/>
                                        </a:rPr>
                                        <m:t>𝒙</m:t>
                                      </m:r>
                                    </m:sub>
                                  </m:sSub>
                                </m:num>
                                <m:den>
                                  <m:sSub>
                                    <m:sSubPr>
                                      <m:ctrlPr>
                                        <a:rPr lang="en-US" sz="1800" b="1" i="1">
                                          <a:effectLst/>
                                          <a:latin typeface="Cambria Math"/>
                                          <a:ea typeface="Calibri"/>
                                          <a:cs typeface="2  Zar"/>
                                        </a:rPr>
                                      </m:ctrlPr>
                                    </m:sSubPr>
                                    <m:e>
                                      <m:r>
                                        <a:rPr lang="en-US" sz="1800" b="1" i="1">
                                          <a:effectLst/>
                                          <a:latin typeface="Cambria Math"/>
                                          <a:ea typeface="Calibri"/>
                                          <a:cs typeface="2  Zar"/>
                                        </a:rPr>
                                        <m:t>𝒓</m:t>
                                      </m:r>
                                    </m:e>
                                    <m:sub>
                                      <m:r>
                                        <a:rPr lang="en-US" sz="1800" b="1" i="1">
                                          <a:effectLst/>
                                          <a:latin typeface="Cambria Math"/>
                                          <a:ea typeface="Calibri"/>
                                          <a:cs typeface="2  Zar"/>
                                        </a:rPr>
                                        <m:t>𝒙</m:t>
                                      </m:r>
                                    </m:sub>
                                  </m:sSub>
                                </m:den>
                              </m:f>
                              <m:r>
                                <a:rPr lang="en-US" sz="1800" b="1">
                                  <a:effectLst/>
                                  <a:latin typeface="Cambria Math"/>
                                  <a:ea typeface="Calibri"/>
                                  <a:cs typeface="2  Zar"/>
                                </a:rPr>
                                <m:t>⇒</m:t>
                              </m:r>
                              <m:f>
                                <m:fPr>
                                  <m:ctrlPr>
                                    <a:rPr lang="en-US" sz="1800" b="1" i="1">
                                      <a:effectLst/>
                                      <a:latin typeface="Cambria Math"/>
                                      <a:ea typeface="Calibri"/>
                                      <a:cs typeface="2  Zar"/>
                                    </a:rPr>
                                  </m:ctrlPr>
                                </m:fPr>
                                <m:num>
                                  <m:r>
                                    <a:rPr lang="en-US" sz="1800" b="1" i="1">
                                      <a:effectLst/>
                                      <a:latin typeface="Cambria Math"/>
                                      <a:ea typeface="Calibri"/>
                                      <a:cs typeface="2  Zar"/>
                                    </a:rPr>
                                    <m:t>𝟎</m:t>
                                  </m:r>
                                  <m:r>
                                    <a:rPr lang="en-US" sz="1800" b="1">
                                      <a:effectLst/>
                                      <a:latin typeface="Cambria Math"/>
                                      <a:ea typeface="Calibri"/>
                                      <a:cs typeface="2  Zar"/>
                                    </a:rPr>
                                    <m:t>/</m:t>
                                  </m:r>
                                  <m:r>
                                    <a:rPr lang="en-US" sz="1800" b="1" i="1">
                                      <a:effectLst/>
                                      <a:latin typeface="Cambria Math"/>
                                      <a:ea typeface="Calibri"/>
                                      <a:cs typeface="2  Zar"/>
                                    </a:rPr>
                                    <m:t>𝟕</m:t>
                                  </m:r>
                                  <m:r>
                                    <a:rPr lang="en-US" sz="1800" b="1">
                                      <a:effectLst/>
                                      <a:latin typeface="Cambria Math"/>
                                      <a:ea typeface="Calibri"/>
                                      <a:cs typeface="2  Zar"/>
                                    </a:rPr>
                                    <m:t>×</m:t>
                                  </m:r>
                                  <m:r>
                                    <a:rPr lang="en-US" sz="1800" b="1" i="1">
                                      <a:effectLst/>
                                      <a:latin typeface="Cambria Math"/>
                                      <a:ea typeface="Calibri"/>
                                      <a:cs typeface="2  Zar"/>
                                    </a:rPr>
                                    <m:t>𝟒𝟓𝟎</m:t>
                                  </m:r>
                                </m:num>
                                <m:den>
                                  <m:r>
                                    <a:rPr lang="en-US" sz="1800" b="1" i="1">
                                      <a:effectLst/>
                                      <a:latin typeface="Cambria Math"/>
                                      <a:ea typeface="Calibri"/>
                                      <a:cs typeface="2  Zar"/>
                                    </a:rPr>
                                    <m:t>𝟓</m:t>
                                  </m:r>
                                  <m:r>
                                    <a:rPr lang="en-US" sz="1800" b="1">
                                      <a:effectLst/>
                                      <a:latin typeface="Cambria Math"/>
                                      <a:ea typeface="Calibri"/>
                                      <a:cs typeface="2  Zar"/>
                                    </a:rPr>
                                    <m:t>/</m:t>
                                  </m:r>
                                  <m:r>
                                    <a:rPr lang="en-US" sz="1800" b="1" i="1">
                                      <a:effectLst/>
                                      <a:latin typeface="Cambria Math"/>
                                      <a:ea typeface="Calibri"/>
                                      <a:cs typeface="2  Zar"/>
                                    </a:rPr>
                                    <m:t>𝟕𝟒</m:t>
                                  </m:r>
                                </m:den>
                              </m:f>
                              <m:r>
                                <a:rPr lang="en-US" sz="1800" b="1">
                                  <a:effectLst/>
                                  <a:latin typeface="Cambria Math"/>
                                  <a:ea typeface="Calibri"/>
                                  <a:cs typeface="2  Zar"/>
                                </a:rPr>
                                <m:t>=</m:t>
                              </m:r>
                              <m:r>
                                <a:rPr lang="en-US" sz="1800" b="1" i="1">
                                  <a:effectLst/>
                                  <a:latin typeface="Cambria Math"/>
                                  <a:ea typeface="Calibri"/>
                                  <a:cs typeface="2  Zar"/>
                                </a:rPr>
                                <m:t>𝟓𝟒</m:t>
                              </m:r>
                              <m:r>
                                <a:rPr lang="en-US" sz="1800" b="1">
                                  <a:effectLst/>
                                  <a:latin typeface="Cambria Math"/>
                                  <a:ea typeface="Calibri"/>
                                  <a:cs typeface="2  Zar"/>
                                </a:rPr>
                                <m:t>/</m:t>
                              </m:r>
                              <m:r>
                                <a:rPr lang="en-US" sz="1800" b="1" i="1">
                                  <a:effectLst/>
                                  <a:latin typeface="Cambria Math"/>
                                  <a:ea typeface="Calibri"/>
                                  <a:cs typeface="2  Zar"/>
                                </a:rPr>
                                <m:t>𝟗</m:t>
                              </m:r>
                            </m:e>
                          </m:mr>
                          <m:mr>
                            <m:e>
                              <m:sSub>
                                <m:sSubPr>
                                  <m:ctrlPr>
                                    <a:rPr lang="en-US" sz="1800" b="1" i="1">
                                      <a:effectLst/>
                                      <a:latin typeface="Cambria Math"/>
                                      <a:ea typeface="Calibri"/>
                                      <a:cs typeface="2  Zar"/>
                                    </a:rPr>
                                  </m:ctrlPr>
                                </m:sSubPr>
                                <m:e>
                                  <m:r>
                                    <a:rPr lang="en-US" sz="1800" b="1" i="1">
                                      <a:effectLst/>
                                      <a:latin typeface="Cambria Math"/>
                                      <a:ea typeface="Calibri"/>
                                      <a:cs typeface="2  Zar"/>
                                    </a:rPr>
                                    <m:t>𝝀</m:t>
                                  </m:r>
                                </m:e>
                                <m:sub>
                                  <m:r>
                                    <a:rPr lang="en-US" sz="1800" b="1" i="1">
                                      <a:effectLst/>
                                      <a:latin typeface="Cambria Math"/>
                                      <a:ea typeface="Calibri"/>
                                      <a:cs typeface="2  Zar"/>
                                    </a:rPr>
                                    <m:t>𝒚</m:t>
                                  </m:r>
                                </m:sub>
                              </m:sSub>
                              <m:r>
                                <a:rPr lang="en-US" sz="1800" b="1">
                                  <a:effectLst/>
                                  <a:latin typeface="Cambria Math"/>
                                  <a:ea typeface="Calibri"/>
                                  <a:cs typeface="2  Zar"/>
                                </a:rPr>
                                <m:t>=</m:t>
                              </m:r>
                              <m:f>
                                <m:fPr>
                                  <m:ctrlPr>
                                    <a:rPr lang="en-US" sz="1800" b="1" i="1">
                                      <a:effectLst/>
                                      <a:latin typeface="Cambria Math"/>
                                      <a:ea typeface="Calibri"/>
                                      <a:cs typeface="2  Zar"/>
                                    </a:rPr>
                                  </m:ctrlPr>
                                </m:fPr>
                                <m:num>
                                  <m:sSub>
                                    <m:sSubPr>
                                      <m:ctrlPr>
                                        <a:rPr lang="en-US" sz="1800" b="1" i="1">
                                          <a:effectLst/>
                                          <a:latin typeface="Cambria Math"/>
                                          <a:ea typeface="Calibri"/>
                                          <a:cs typeface="2  Zar"/>
                                        </a:rPr>
                                      </m:ctrlPr>
                                    </m:sSubPr>
                                    <m:e>
                                      <m:r>
                                        <a:rPr lang="en-US" sz="1800" b="1" i="1">
                                          <a:effectLst/>
                                          <a:latin typeface="Cambria Math"/>
                                          <a:ea typeface="Calibri"/>
                                          <a:cs typeface="2  Zar"/>
                                        </a:rPr>
                                        <m:t>𝑲𝑳</m:t>
                                      </m:r>
                                    </m:e>
                                    <m:sub>
                                      <m:r>
                                        <a:rPr lang="en-US" sz="1800" b="1" i="1">
                                          <a:effectLst/>
                                          <a:latin typeface="Cambria Math"/>
                                          <a:ea typeface="Calibri"/>
                                          <a:cs typeface="2  Zar"/>
                                        </a:rPr>
                                        <m:t>𝒚</m:t>
                                      </m:r>
                                    </m:sub>
                                  </m:sSub>
                                </m:num>
                                <m:den>
                                  <m:sSub>
                                    <m:sSubPr>
                                      <m:ctrlPr>
                                        <a:rPr lang="en-US" sz="1800" b="1" i="1">
                                          <a:effectLst/>
                                          <a:latin typeface="Cambria Math"/>
                                          <a:ea typeface="Calibri"/>
                                          <a:cs typeface="2  Zar"/>
                                        </a:rPr>
                                      </m:ctrlPr>
                                    </m:sSubPr>
                                    <m:e>
                                      <m:r>
                                        <a:rPr lang="en-US" sz="1800" b="1" i="1">
                                          <a:effectLst/>
                                          <a:latin typeface="Cambria Math"/>
                                          <a:ea typeface="Calibri"/>
                                          <a:cs typeface="2  Zar"/>
                                        </a:rPr>
                                        <m:t>𝒓</m:t>
                                      </m:r>
                                    </m:e>
                                    <m:sub>
                                      <m:r>
                                        <a:rPr lang="en-US" sz="1800" b="1" i="1">
                                          <a:effectLst/>
                                          <a:latin typeface="Cambria Math"/>
                                          <a:ea typeface="Calibri"/>
                                          <a:cs typeface="2  Zar"/>
                                        </a:rPr>
                                        <m:t>𝒚</m:t>
                                      </m:r>
                                    </m:sub>
                                  </m:sSub>
                                </m:den>
                              </m:f>
                              <m:r>
                                <a:rPr lang="en-US" sz="1800" b="1">
                                  <a:effectLst/>
                                  <a:latin typeface="Cambria Math"/>
                                  <a:ea typeface="Calibri"/>
                                  <a:cs typeface="2  Zar"/>
                                </a:rPr>
                                <m:t>⇒</m:t>
                              </m:r>
                              <m:f>
                                <m:fPr>
                                  <m:ctrlPr>
                                    <a:rPr lang="en-US" sz="1800" b="1" i="1">
                                      <a:effectLst/>
                                      <a:latin typeface="Cambria Math"/>
                                      <a:ea typeface="Calibri"/>
                                      <a:cs typeface="2  Zar"/>
                                    </a:rPr>
                                  </m:ctrlPr>
                                </m:fPr>
                                <m:num>
                                  <m:r>
                                    <a:rPr lang="en-US" sz="1800" b="1" i="1">
                                      <a:effectLst/>
                                      <a:latin typeface="Cambria Math"/>
                                      <a:ea typeface="Calibri"/>
                                      <a:cs typeface="2  Zar"/>
                                    </a:rPr>
                                    <m:t>𝟎</m:t>
                                  </m:r>
                                  <m:r>
                                    <a:rPr lang="en-US" sz="1800" b="1">
                                      <a:effectLst/>
                                      <a:latin typeface="Cambria Math"/>
                                      <a:ea typeface="Calibri"/>
                                      <a:cs typeface="2  Zar"/>
                                    </a:rPr>
                                    <m:t>/</m:t>
                                  </m:r>
                                  <m:r>
                                    <a:rPr lang="en-US" sz="1800" b="1" i="1">
                                      <a:effectLst/>
                                      <a:latin typeface="Cambria Math"/>
                                      <a:ea typeface="Calibri"/>
                                      <a:cs typeface="2  Zar"/>
                                    </a:rPr>
                                    <m:t>𝟕</m:t>
                                  </m:r>
                                  <m:r>
                                    <a:rPr lang="en-US" sz="1800" b="1">
                                      <a:effectLst/>
                                      <a:latin typeface="Cambria Math"/>
                                      <a:ea typeface="Calibri"/>
                                      <a:cs typeface="2  Zar"/>
                                    </a:rPr>
                                    <m:t>×</m:t>
                                  </m:r>
                                  <m:r>
                                    <a:rPr lang="en-US" sz="1800" b="1" i="1">
                                      <a:effectLst/>
                                      <a:latin typeface="Cambria Math"/>
                                      <a:ea typeface="Calibri"/>
                                      <a:cs typeface="2  Zar"/>
                                    </a:rPr>
                                    <m:t>𝟒𝟓𝟎</m:t>
                                  </m:r>
                                </m:num>
                                <m:den>
                                  <m:r>
                                    <a:rPr lang="en-US" sz="1800" b="1" i="1">
                                      <a:effectLst/>
                                      <a:latin typeface="Cambria Math"/>
                                      <a:ea typeface="Calibri"/>
                                      <a:cs typeface="2  Zar"/>
                                    </a:rPr>
                                    <m:t>𝟒</m:t>
                                  </m:r>
                                  <m:r>
                                    <a:rPr lang="en-US" sz="1800" b="1">
                                      <a:effectLst/>
                                      <a:latin typeface="Cambria Math"/>
                                      <a:ea typeface="Calibri"/>
                                      <a:cs typeface="2  Zar"/>
                                    </a:rPr>
                                    <m:t>/</m:t>
                                  </m:r>
                                  <m:r>
                                    <a:rPr lang="en-US" sz="1800" b="1" i="1">
                                      <a:effectLst/>
                                      <a:latin typeface="Cambria Math"/>
                                      <a:ea typeface="Calibri"/>
                                      <a:cs typeface="2  Zar"/>
                                    </a:rPr>
                                    <m:t>𝟎𝟏</m:t>
                                  </m:r>
                                </m:den>
                              </m:f>
                              <m:r>
                                <a:rPr lang="en-US" sz="1800" b="1">
                                  <a:effectLst/>
                                  <a:latin typeface="Cambria Math"/>
                                  <a:ea typeface="Calibri"/>
                                  <a:cs typeface="2  Zar"/>
                                </a:rPr>
                                <m:t>=</m:t>
                              </m:r>
                              <m:r>
                                <a:rPr lang="en-US" sz="1800" b="1" i="1">
                                  <a:effectLst/>
                                  <a:latin typeface="Cambria Math"/>
                                  <a:ea typeface="Calibri"/>
                                  <a:cs typeface="2  Zar"/>
                                </a:rPr>
                                <m:t>𝟕𝟖</m:t>
                              </m:r>
                              <m:r>
                                <a:rPr lang="en-US" sz="1800" b="1">
                                  <a:effectLst/>
                                  <a:latin typeface="Cambria Math"/>
                                  <a:ea typeface="Calibri"/>
                                  <a:cs typeface="2  Zar"/>
                                </a:rPr>
                                <m:t>/</m:t>
                              </m:r>
                              <m:r>
                                <a:rPr lang="en-US" sz="1800" b="1" i="1">
                                  <a:effectLst/>
                                  <a:latin typeface="Cambria Math"/>
                                  <a:ea typeface="Calibri"/>
                                  <a:cs typeface="2  Zar"/>
                                </a:rPr>
                                <m:t>𝟔</m:t>
                              </m:r>
                            </m:e>
                          </m:mr>
                        </m:m>
                      </m:e>
                    </m:d>
                    <m:r>
                      <a:rPr lang="en-US" sz="1800" b="1">
                        <a:effectLst/>
                        <a:latin typeface="Cambria Math"/>
                        <a:ea typeface="Calibri"/>
                        <a:cs typeface="2  Zar"/>
                      </a:rPr>
                      <m:t>⇒ </m:t>
                    </m:r>
                    <m:r>
                      <a:rPr lang="en-US" sz="1800" b="1" i="1">
                        <a:effectLst/>
                        <a:latin typeface="Cambria Math"/>
                        <a:ea typeface="Calibri"/>
                        <a:cs typeface="2  Zar"/>
                      </a:rPr>
                      <m:t>𝛌</m:t>
                    </m:r>
                    <m:r>
                      <a:rPr lang="en-US" sz="1800" b="1">
                        <a:effectLst/>
                        <a:latin typeface="Cambria Math"/>
                        <a:ea typeface="Calibri"/>
                        <a:cs typeface="2  Zar"/>
                      </a:rPr>
                      <m:t>=</m:t>
                    </m:r>
                    <m:r>
                      <a:rPr lang="en-US" sz="1800" b="1" i="1">
                        <a:effectLst/>
                        <a:latin typeface="Cambria Math"/>
                        <a:ea typeface="Calibri"/>
                        <a:cs typeface="2  Zar"/>
                      </a:rPr>
                      <m:t>𝟕𝟖</m:t>
                    </m:r>
                    <m:r>
                      <a:rPr lang="en-US" sz="1800" b="1">
                        <a:effectLst/>
                        <a:latin typeface="Cambria Math"/>
                        <a:ea typeface="Calibri"/>
                        <a:cs typeface="2  Zar"/>
                      </a:rPr>
                      <m:t>/</m:t>
                    </m:r>
                    <m:r>
                      <a:rPr lang="en-US" sz="1800" b="1" i="1">
                        <a:effectLst/>
                        <a:latin typeface="Cambria Math"/>
                        <a:ea typeface="Calibri"/>
                        <a:cs typeface="2  Zar"/>
                      </a:rPr>
                      <m:t>𝟔</m:t>
                    </m:r>
                    <m:r>
                      <a:rPr lang="en-US" sz="1800" b="1">
                        <a:effectLst/>
                        <a:latin typeface="Cambria Math"/>
                        <a:ea typeface="Calibri"/>
                        <a:cs typeface="2  Zar"/>
                      </a:rPr>
                      <m:t> </m:t>
                    </m:r>
                    <m:r>
                      <a:rPr lang="en-US" sz="1800" b="1" i="1">
                        <a:effectLst/>
                        <a:latin typeface="Cambria Math"/>
                        <a:ea typeface="Calibri"/>
                        <a:cs typeface="2  Zar"/>
                      </a:rPr>
                      <m:t>𝐦𝐚𝐱</m:t>
                    </m:r>
                  </m:oMath>
                </a14:m>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800" b="1" i="1">
                            <a:effectLst/>
                            <a:latin typeface="Cambria Math"/>
                            <a:ea typeface="Calibri"/>
                            <a:cs typeface="2  Zar"/>
                          </a:rPr>
                        </m:ctrlPr>
                      </m:sSubPr>
                      <m:e>
                        <m:r>
                          <a:rPr lang="en-US" sz="1800" b="1" i="1">
                            <a:effectLst/>
                            <a:latin typeface="Cambria Math"/>
                            <a:ea typeface="Calibri"/>
                            <a:cs typeface="2  Zar"/>
                          </a:rPr>
                          <m:t>𝑪</m:t>
                        </m:r>
                      </m:e>
                      <m:sub>
                        <m:r>
                          <a:rPr lang="en-US" sz="1800" b="1" i="1">
                            <a:effectLst/>
                            <a:latin typeface="Cambria Math"/>
                            <a:ea typeface="Calibri"/>
                            <a:cs typeface="2  Zar"/>
                          </a:rPr>
                          <m:t>𝒄</m:t>
                        </m:r>
                      </m:sub>
                    </m:sSub>
                    <m:r>
                      <a:rPr lang="en-US" sz="1800" b="1">
                        <a:effectLst/>
                        <a:latin typeface="Cambria Math"/>
                        <a:ea typeface="Calibri"/>
                        <a:cs typeface="2  Zar"/>
                      </a:rPr>
                      <m:t>=</m:t>
                    </m:r>
                    <m:rad>
                      <m:radPr>
                        <m:degHide m:val="on"/>
                        <m:ctrlPr>
                          <a:rPr lang="en-US" sz="1800" b="1" i="1">
                            <a:effectLst/>
                            <a:latin typeface="Cambria Math"/>
                            <a:ea typeface="Calibri"/>
                            <a:cs typeface="2  Zar"/>
                          </a:rPr>
                        </m:ctrlPr>
                      </m:radPr>
                      <m:deg/>
                      <m:e>
                        <m:f>
                          <m:fPr>
                            <m:ctrlPr>
                              <a:rPr lang="en-US" sz="1800" b="1" i="1">
                                <a:effectLst/>
                                <a:latin typeface="Cambria Math"/>
                                <a:ea typeface="Calibri"/>
                                <a:cs typeface="2  Zar"/>
                              </a:rPr>
                            </m:ctrlPr>
                          </m:fPr>
                          <m:num>
                            <m:sSup>
                              <m:sSupPr>
                                <m:ctrlPr>
                                  <a:rPr lang="en-US" sz="1800" b="1" i="1">
                                    <a:effectLst/>
                                    <a:latin typeface="Cambria Math"/>
                                    <a:ea typeface="Calibri"/>
                                    <a:cs typeface="2  Zar"/>
                                  </a:rPr>
                                </m:ctrlPr>
                              </m:sSupPr>
                              <m:e>
                                <m:r>
                                  <a:rPr lang="en-US" sz="1800" b="1" i="1">
                                    <a:effectLst/>
                                    <a:latin typeface="Cambria Math"/>
                                    <a:ea typeface="Calibri"/>
                                    <a:cs typeface="2  Zar"/>
                                  </a:rPr>
                                  <m:t>𝟐</m:t>
                                </m:r>
                                <m:r>
                                  <a:rPr lang="en-US" sz="1800" b="1">
                                    <a:effectLst/>
                                    <a:latin typeface="Cambria Math"/>
                                    <a:ea typeface="Calibri"/>
                                    <a:cs typeface="2  Zar"/>
                                  </a:rPr>
                                  <m:t>⋏</m:t>
                                </m:r>
                              </m:e>
                              <m:sup>
                                <m:r>
                                  <a:rPr lang="en-US" sz="1800" b="1" i="1">
                                    <a:effectLst/>
                                    <a:latin typeface="Cambria Math"/>
                                    <a:ea typeface="Calibri"/>
                                    <a:cs typeface="2  Zar"/>
                                  </a:rPr>
                                  <m:t>𝟐</m:t>
                                </m:r>
                              </m:sup>
                            </m:sSup>
                            <m:r>
                              <a:rPr lang="en-US" sz="1800" b="1">
                                <a:effectLst/>
                                <a:latin typeface="Cambria Math"/>
                                <a:ea typeface="Calibri"/>
                                <a:cs typeface="2  Zar"/>
                              </a:rPr>
                              <m:t>.</m:t>
                            </m:r>
                            <m:r>
                              <a:rPr lang="en-US" sz="1800" b="1" i="1">
                                <a:effectLst/>
                                <a:latin typeface="Cambria Math"/>
                                <a:ea typeface="Calibri"/>
                                <a:cs typeface="2  Zar"/>
                              </a:rPr>
                              <m:t>𝑬</m:t>
                            </m:r>
                          </m:num>
                          <m:den>
                            <m:r>
                              <a:rPr lang="en-US" sz="1800" b="1" i="1">
                                <a:effectLst/>
                                <a:latin typeface="Cambria Math"/>
                                <a:ea typeface="Calibri"/>
                                <a:cs typeface="2  Zar"/>
                              </a:rPr>
                              <m:t>𝑭𝒚</m:t>
                            </m:r>
                          </m:den>
                        </m:f>
                        <m:r>
                          <a:rPr lang="en-US" sz="1800" b="1">
                            <a:effectLst/>
                            <a:latin typeface="Cambria Math"/>
                            <a:ea typeface="Calibri"/>
                            <a:cs typeface="2  Zar"/>
                          </a:rPr>
                          <m:t>⇒ </m:t>
                        </m:r>
                        <m:rad>
                          <m:radPr>
                            <m:degHide m:val="on"/>
                            <m:ctrlPr>
                              <a:rPr lang="en-US" sz="1800" b="1" i="1">
                                <a:effectLst/>
                                <a:latin typeface="Cambria Math"/>
                                <a:ea typeface="Calibri"/>
                                <a:cs typeface="2  Zar"/>
                              </a:rPr>
                            </m:ctrlPr>
                          </m:radPr>
                          <m:deg/>
                          <m:e>
                            <m:f>
                              <m:fPr>
                                <m:ctrlPr>
                                  <a:rPr lang="en-US" sz="1800" b="1" i="1">
                                    <a:effectLst/>
                                    <a:latin typeface="Cambria Math"/>
                                    <a:ea typeface="Calibri"/>
                                    <a:cs typeface="2  Zar"/>
                                  </a:rPr>
                                </m:ctrlPr>
                              </m:fPr>
                              <m:num>
                                <m:sSup>
                                  <m:sSupPr>
                                    <m:ctrlPr>
                                      <a:rPr lang="en-US" sz="1800" b="1" i="1">
                                        <a:effectLst/>
                                        <a:latin typeface="Cambria Math"/>
                                        <a:ea typeface="Calibri"/>
                                        <a:cs typeface="2  Zar"/>
                                      </a:rPr>
                                    </m:ctrlPr>
                                  </m:sSupPr>
                                  <m:e>
                                    <m:r>
                                      <a:rPr lang="en-US" sz="1800" b="1" i="1">
                                        <a:effectLst/>
                                        <a:latin typeface="Cambria Math"/>
                                        <a:ea typeface="Calibri"/>
                                        <a:cs typeface="2  Zar"/>
                                      </a:rPr>
                                      <m:t>𝟐</m:t>
                                    </m:r>
                                    <m:r>
                                      <a:rPr lang="en-US" sz="1800" b="1">
                                        <a:effectLst/>
                                        <a:latin typeface="Cambria Math"/>
                                        <a:ea typeface="Calibri"/>
                                        <a:cs typeface="2  Zar"/>
                                      </a:rPr>
                                      <m:t>×</m:t>
                                    </m:r>
                                    <m:r>
                                      <a:rPr lang="en-US" sz="1800" b="1" i="1">
                                        <a:effectLst/>
                                        <a:latin typeface="Cambria Math"/>
                                        <a:ea typeface="Calibri"/>
                                        <a:cs typeface="2  Zar"/>
                                      </a:rPr>
                                      <m:t>𝟑</m:t>
                                    </m:r>
                                    <m:r>
                                      <a:rPr lang="en-US" sz="1800" b="1">
                                        <a:effectLst/>
                                        <a:latin typeface="Cambria Math"/>
                                        <a:ea typeface="Calibri"/>
                                        <a:cs typeface="2  Zar"/>
                                      </a:rPr>
                                      <m:t>/</m:t>
                                    </m:r>
                                    <m:r>
                                      <a:rPr lang="en-US" sz="1800" b="1" i="1">
                                        <a:effectLst/>
                                        <a:latin typeface="Cambria Math"/>
                                        <a:ea typeface="Calibri"/>
                                        <a:cs typeface="2  Zar"/>
                                      </a:rPr>
                                      <m:t>𝟏𝟒</m:t>
                                    </m:r>
                                  </m:e>
                                  <m:sup>
                                    <m:r>
                                      <a:rPr lang="en-US" sz="1800" b="1" i="1">
                                        <a:effectLst/>
                                        <a:latin typeface="Cambria Math"/>
                                        <a:ea typeface="Calibri"/>
                                        <a:cs typeface="2  Zar"/>
                                      </a:rPr>
                                      <m:t>𝟐</m:t>
                                    </m:r>
                                  </m:sup>
                                </m:sSup>
                                <m:r>
                                  <a:rPr lang="en-US" sz="1800" b="1">
                                    <a:effectLst/>
                                    <a:latin typeface="Cambria Math"/>
                                    <a:ea typeface="Calibri"/>
                                    <a:cs typeface="2  Zar"/>
                                  </a:rPr>
                                  <m:t>×</m:t>
                                </m:r>
                                <m:sSup>
                                  <m:sSupPr>
                                    <m:ctrlPr>
                                      <a:rPr lang="en-US" sz="1800" b="1" i="1">
                                        <a:effectLst/>
                                        <a:latin typeface="Cambria Math"/>
                                        <a:ea typeface="Calibri"/>
                                        <a:cs typeface="2  Zar"/>
                                      </a:rPr>
                                    </m:ctrlPr>
                                  </m:sSupPr>
                                  <m:e>
                                    <m:r>
                                      <a:rPr lang="en-US" sz="1800" b="1" i="1">
                                        <a:effectLst/>
                                        <a:latin typeface="Cambria Math"/>
                                        <a:ea typeface="Calibri"/>
                                        <a:cs typeface="2  Zar"/>
                                      </a:rPr>
                                      <m:t>𝟐</m:t>
                                    </m:r>
                                    <m:r>
                                      <a:rPr lang="en-US" sz="1800" b="1">
                                        <a:effectLst/>
                                        <a:latin typeface="Cambria Math"/>
                                        <a:ea typeface="Calibri"/>
                                        <a:cs typeface="2  Zar"/>
                                      </a:rPr>
                                      <m:t>×</m:t>
                                    </m:r>
                                    <m:r>
                                      <a:rPr lang="en-US" sz="1800" b="1" i="1">
                                        <a:effectLst/>
                                        <a:latin typeface="Cambria Math"/>
                                        <a:ea typeface="Calibri"/>
                                        <a:cs typeface="2  Zar"/>
                                      </a:rPr>
                                      <m:t>𝟏𝟎</m:t>
                                    </m:r>
                                  </m:e>
                                  <m:sup>
                                    <m:r>
                                      <a:rPr lang="en-US" sz="1800" b="1" i="1">
                                        <a:effectLst/>
                                        <a:latin typeface="Cambria Math"/>
                                        <a:ea typeface="Calibri"/>
                                        <a:cs typeface="2  Zar"/>
                                      </a:rPr>
                                      <m:t>𝟔</m:t>
                                    </m:r>
                                  </m:sup>
                                </m:sSup>
                              </m:num>
                              <m:den>
                                <m:r>
                                  <a:rPr lang="en-US" sz="1800" b="1" i="1">
                                    <a:effectLst/>
                                    <a:latin typeface="Cambria Math"/>
                                    <a:ea typeface="Calibri"/>
                                    <a:cs typeface="2  Zar"/>
                                  </a:rPr>
                                  <m:t>𝟐𝟒𝟎𝟎</m:t>
                                </m:r>
                              </m:den>
                            </m:f>
                            <m:r>
                              <a:rPr lang="en-US" sz="1800" b="1">
                                <a:effectLst/>
                                <a:latin typeface="Cambria Math"/>
                                <a:ea typeface="Calibri"/>
                                <a:cs typeface="2  Zar"/>
                              </a:rPr>
                              <m:t>=</m:t>
                            </m:r>
                            <m:r>
                              <a:rPr lang="en-US" sz="1800" b="1" i="1">
                                <a:effectLst/>
                                <a:latin typeface="Cambria Math"/>
                                <a:ea typeface="Calibri"/>
                                <a:cs typeface="2  Zar"/>
                              </a:rPr>
                              <m:t>𝟏𝟐𝟖</m:t>
                            </m:r>
                            <m:r>
                              <a:rPr lang="en-US" sz="1800" b="1">
                                <a:effectLst/>
                                <a:latin typeface="Cambria Math"/>
                                <a:ea typeface="Calibri"/>
                                <a:cs typeface="2  Zar"/>
                              </a:rPr>
                              <m:t>/</m:t>
                            </m:r>
                            <m:r>
                              <a:rPr lang="en-US" sz="1800" b="1" i="1">
                                <a:effectLst/>
                                <a:latin typeface="Cambria Math"/>
                                <a:ea typeface="Calibri"/>
                                <a:cs typeface="2  Zar"/>
                              </a:rPr>
                              <m:t>𝟑</m:t>
                            </m:r>
                            <m:r>
                              <a:rPr lang="en-US" sz="1800" b="1">
                                <a:effectLst/>
                                <a:latin typeface="Cambria Math"/>
                                <a:ea typeface="Calibri"/>
                                <a:cs typeface="2  Zar"/>
                              </a:rPr>
                              <m:t> </m:t>
                            </m:r>
                          </m:e>
                        </m:rad>
                      </m:e>
                    </m:rad>
                  </m:oMath>
                </a14:m>
                <a:endParaRPr lang="en-US" sz="1200" b="1" dirty="0">
                  <a:ea typeface="Calibri"/>
                  <a:cs typeface="Arial"/>
                </a:endParaRPr>
              </a:p>
              <a:p>
                <a:pPr algn="justLow">
                  <a:lnSpc>
                    <a:spcPct val="150000"/>
                  </a:lnSpc>
                  <a:spcAft>
                    <a:spcPts val="1000"/>
                  </a:spcAft>
                </a:pPr>
                <a14:m>
                  <m:oMath xmlns:m="http://schemas.openxmlformats.org/officeDocument/2006/math">
                    <m:r>
                      <a:rPr lang="fa-IR" sz="1800" b="1" i="1">
                        <a:effectLst/>
                        <a:latin typeface="Cambria Math"/>
                        <a:ea typeface="Calibri"/>
                        <a:cs typeface="Times New Roman"/>
                      </a:rPr>
                      <m:t>𝛌</m:t>
                    </m:r>
                    <m:r>
                      <a:rPr lang="en-US" sz="1800" b="1">
                        <a:effectLst/>
                        <a:latin typeface="Cambria Math"/>
                        <a:ea typeface="Calibri"/>
                        <a:cs typeface="2  Zar"/>
                      </a:rPr>
                      <m:t>=</m:t>
                    </m:r>
                    <m:r>
                      <a:rPr lang="en-US" sz="1800" b="1" i="1">
                        <a:effectLst/>
                        <a:latin typeface="Cambria Math"/>
                        <a:ea typeface="Calibri"/>
                        <a:cs typeface="2  Zar"/>
                      </a:rPr>
                      <m:t>𝟕𝟖</m:t>
                    </m:r>
                    <m:r>
                      <a:rPr lang="en-US" sz="1800" b="1">
                        <a:effectLst/>
                        <a:latin typeface="Cambria Math"/>
                        <a:ea typeface="Calibri"/>
                        <a:cs typeface="2  Zar"/>
                      </a:rPr>
                      <m:t>/</m:t>
                    </m:r>
                    <m:r>
                      <a:rPr lang="en-US" sz="1800" b="1" i="1">
                        <a:effectLst/>
                        <a:latin typeface="Cambria Math"/>
                        <a:ea typeface="Calibri"/>
                        <a:cs typeface="2  Zar"/>
                      </a:rPr>
                      <m:t>𝟔</m:t>
                    </m:r>
                    <m:r>
                      <a:rPr lang="en-US" sz="1800" b="1">
                        <a:effectLst/>
                        <a:latin typeface="Cambria Math"/>
                        <a:ea typeface="Calibri"/>
                        <a:cs typeface="2  Zar"/>
                      </a:rPr>
                      <m:t> </m:t>
                    </m:r>
                    <m:r>
                      <a:rPr lang="en-US" sz="1800" b="1" i="1">
                        <a:effectLst/>
                        <a:latin typeface="Cambria Math"/>
                        <a:ea typeface="Calibri"/>
                        <a:cs typeface="2  Zar"/>
                      </a:rPr>
                      <m:t>&lt; </m:t>
                    </m:r>
                    <m:sSub>
                      <m:sSubPr>
                        <m:ctrlPr>
                          <a:rPr lang="en-US" sz="1800" b="1" i="1">
                            <a:effectLst/>
                            <a:latin typeface="Cambria Math"/>
                            <a:ea typeface="Calibri"/>
                            <a:cs typeface="2  Zar"/>
                          </a:rPr>
                        </m:ctrlPr>
                      </m:sSubPr>
                      <m:e>
                        <m:r>
                          <a:rPr lang="en-US" sz="1800" b="1" i="1">
                            <a:effectLst/>
                            <a:latin typeface="Cambria Math"/>
                            <a:ea typeface="Calibri"/>
                            <a:cs typeface="2  Zar"/>
                          </a:rPr>
                          <m:t>𝑪</m:t>
                        </m:r>
                      </m:e>
                      <m:sub>
                        <m:r>
                          <a:rPr lang="en-US" sz="1800" b="1" i="1">
                            <a:effectLst/>
                            <a:latin typeface="Cambria Math"/>
                            <a:ea typeface="Calibri"/>
                            <a:cs typeface="2  Zar"/>
                          </a:rPr>
                          <m:t>𝒄</m:t>
                        </m:r>
                      </m:sub>
                    </m:sSub>
                    <m:r>
                      <a:rPr lang="en-US" sz="1800" b="1">
                        <a:effectLst/>
                        <a:latin typeface="Cambria Math"/>
                        <a:ea typeface="Calibri"/>
                        <a:cs typeface="2  Zar"/>
                      </a:rPr>
                      <m:t>=</m:t>
                    </m:r>
                    <m:r>
                      <a:rPr lang="en-US" sz="1800" b="1" i="1">
                        <a:effectLst/>
                        <a:latin typeface="Cambria Math"/>
                        <a:ea typeface="Calibri"/>
                        <a:cs typeface="2  Zar"/>
                      </a:rPr>
                      <m:t>𝟏𝟐𝟖</m:t>
                    </m:r>
                    <m:r>
                      <a:rPr lang="en-US" sz="1800" b="1">
                        <a:effectLst/>
                        <a:latin typeface="Cambria Math"/>
                        <a:ea typeface="Calibri"/>
                        <a:cs typeface="2  Zar"/>
                      </a:rPr>
                      <m:t>/</m:t>
                    </m:r>
                    <m:r>
                      <a:rPr lang="en-US" sz="1800" b="1" i="1">
                        <a:effectLst/>
                        <a:latin typeface="Cambria Math"/>
                        <a:ea typeface="Calibri"/>
                        <a:cs typeface="2  Zar"/>
                      </a:rPr>
                      <m:t>𝟑</m:t>
                    </m:r>
                    <m:r>
                      <a:rPr lang="en-US" sz="1800" b="1">
                        <a:effectLst/>
                        <a:latin typeface="Cambria Math"/>
                        <a:ea typeface="Calibri"/>
                        <a:cs typeface="2  Zar"/>
                      </a:rPr>
                      <m:t>⇒</m:t>
                    </m:r>
                    <m:sSub>
                      <m:sSubPr>
                        <m:ctrlPr>
                          <a:rPr lang="en-US" sz="1800" b="1" i="1">
                            <a:effectLst/>
                            <a:latin typeface="Cambria Math"/>
                            <a:ea typeface="Calibri"/>
                            <a:cs typeface="2  Zar"/>
                          </a:rPr>
                        </m:ctrlPr>
                      </m:sSubPr>
                      <m:e>
                        <m:r>
                          <a:rPr lang="en-US" sz="1800" b="1" i="1">
                            <a:effectLst/>
                            <a:latin typeface="Cambria Math"/>
                            <a:ea typeface="Calibri"/>
                            <a:cs typeface="2  Zar"/>
                          </a:rPr>
                          <m:t>𝑭</m:t>
                        </m:r>
                      </m:e>
                      <m:sub>
                        <m:r>
                          <a:rPr lang="en-US" sz="1800" b="1" i="1">
                            <a:effectLst/>
                            <a:latin typeface="Cambria Math"/>
                            <a:ea typeface="Calibri"/>
                            <a:cs typeface="2  Zar"/>
                          </a:rPr>
                          <m:t>𝒂</m:t>
                        </m:r>
                      </m:sub>
                    </m:sSub>
                    <m:r>
                      <a:rPr lang="en-US" sz="1800" b="1">
                        <a:effectLst/>
                        <a:latin typeface="Cambria Math"/>
                        <a:ea typeface="Calibri"/>
                        <a:cs typeface="2  Zar"/>
                      </a:rPr>
                      <m:t>=</m:t>
                    </m:r>
                    <m:f>
                      <m:fPr>
                        <m:ctrlPr>
                          <a:rPr lang="en-US" sz="1800" b="1" i="1">
                            <a:effectLst/>
                            <a:latin typeface="Cambria Math"/>
                            <a:ea typeface="Calibri"/>
                            <a:cs typeface="2  Zar"/>
                          </a:rPr>
                        </m:ctrlPr>
                      </m:fPr>
                      <m:num>
                        <m:r>
                          <a:rPr lang="en-US" sz="1800" b="1" i="1">
                            <a:effectLst/>
                            <a:latin typeface="Cambria Math"/>
                            <a:ea typeface="Calibri"/>
                            <a:cs typeface="2  Zar"/>
                          </a:rPr>
                          <m:t>𝟏</m:t>
                        </m:r>
                        <m:r>
                          <a:rPr lang="en-US" sz="1800" b="1" i="1">
                            <a:effectLst/>
                            <a:latin typeface="Cambria Math"/>
                            <a:ea typeface="Calibri"/>
                            <a:cs typeface="2  Zar"/>
                          </a:rPr>
                          <m:t>−</m:t>
                        </m:r>
                        <m:r>
                          <a:rPr lang="en-US" sz="1800" b="1" i="1">
                            <a:effectLst/>
                            <a:latin typeface="Cambria Math"/>
                            <a:ea typeface="Calibri"/>
                            <a:cs typeface="2  Zar"/>
                          </a:rPr>
                          <m:t>𝟎</m:t>
                        </m:r>
                        <m:r>
                          <a:rPr lang="en-US" sz="1800" b="1">
                            <a:effectLst/>
                            <a:latin typeface="Cambria Math"/>
                            <a:ea typeface="Calibri"/>
                            <a:cs typeface="2  Zar"/>
                          </a:rPr>
                          <m:t>/</m:t>
                        </m:r>
                        <m:r>
                          <a:rPr lang="en-US" sz="1800" b="1" i="1">
                            <a:effectLst/>
                            <a:latin typeface="Cambria Math"/>
                            <a:ea typeface="Calibri"/>
                            <a:cs typeface="2  Zar"/>
                          </a:rPr>
                          <m:t>𝟓</m:t>
                        </m:r>
                        <m:r>
                          <a:rPr lang="en-US" sz="1800" b="1">
                            <a:effectLst/>
                            <a:latin typeface="Cambria Math"/>
                            <a:ea typeface="Calibri"/>
                            <a:cs typeface="2  Zar"/>
                          </a:rPr>
                          <m:t>(</m:t>
                        </m:r>
                        <m:f>
                          <m:fPr>
                            <m:ctrlPr>
                              <a:rPr lang="en-US" sz="1800" b="1" i="1">
                                <a:effectLst/>
                                <a:latin typeface="Cambria Math"/>
                                <a:ea typeface="Calibri"/>
                                <a:cs typeface="2  Zar"/>
                              </a:rPr>
                            </m:ctrlPr>
                          </m:fPr>
                          <m:num>
                            <m:r>
                              <a:rPr lang="en-US" sz="1800" b="1" i="1">
                                <a:effectLst/>
                                <a:latin typeface="Cambria Math"/>
                                <a:ea typeface="Calibri"/>
                                <a:cs typeface="2  Zar"/>
                              </a:rPr>
                              <m:t>𝝀</m:t>
                            </m:r>
                          </m:num>
                          <m:den>
                            <m:sSub>
                              <m:sSubPr>
                                <m:ctrlPr>
                                  <a:rPr lang="en-US" sz="1800" b="1" i="1">
                                    <a:effectLst/>
                                    <a:latin typeface="Cambria Math"/>
                                    <a:ea typeface="Calibri"/>
                                    <a:cs typeface="2  Zar"/>
                                  </a:rPr>
                                </m:ctrlPr>
                              </m:sSubPr>
                              <m:e>
                                <m:r>
                                  <a:rPr lang="en-US" sz="1800" b="1" i="1">
                                    <a:effectLst/>
                                    <a:latin typeface="Cambria Math"/>
                                    <a:ea typeface="Calibri"/>
                                    <a:cs typeface="2  Zar"/>
                                  </a:rPr>
                                  <m:t>𝑪</m:t>
                                </m:r>
                              </m:e>
                              <m:sub>
                                <m:r>
                                  <a:rPr lang="en-US" sz="1800" b="1" i="1">
                                    <a:effectLst/>
                                    <a:latin typeface="Cambria Math"/>
                                    <a:ea typeface="Calibri"/>
                                    <a:cs typeface="2  Zar"/>
                                  </a:rPr>
                                  <m:t>𝒄</m:t>
                                </m:r>
                              </m:sub>
                            </m:sSub>
                          </m:den>
                        </m:f>
                        <m:sSup>
                          <m:sSupPr>
                            <m:ctrlPr>
                              <a:rPr lang="en-US" sz="1800" b="1" i="1">
                                <a:effectLst/>
                                <a:latin typeface="Cambria Math"/>
                                <a:ea typeface="Calibri"/>
                                <a:cs typeface="2  Zar"/>
                              </a:rPr>
                            </m:ctrlPr>
                          </m:sSupPr>
                          <m:e>
                            <m:r>
                              <a:rPr lang="en-US" sz="1800" b="1">
                                <a:effectLst/>
                                <a:latin typeface="Cambria Math"/>
                                <a:ea typeface="Calibri"/>
                                <a:cs typeface="2  Zar"/>
                              </a:rPr>
                              <m:t>)</m:t>
                            </m:r>
                          </m:e>
                          <m:sup>
                            <m:r>
                              <a:rPr lang="en-US" sz="1800" b="1" i="1">
                                <a:effectLst/>
                                <a:latin typeface="Cambria Math"/>
                                <a:ea typeface="Calibri"/>
                                <a:cs typeface="2  Zar"/>
                              </a:rPr>
                              <m:t>𝟐</m:t>
                            </m:r>
                          </m:sup>
                        </m:sSup>
                      </m:num>
                      <m:den>
                        <m:f>
                          <m:fPr>
                            <m:ctrlPr>
                              <a:rPr lang="en-US" sz="1800" b="1" i="1">
                                <a:effectLst/>
                                <a:latin typeface="Cambria Math"/>
                                <a:ea typeface="Calibri"/>
                                <a:cs typeface="2  Zar"/>
                              </a:rPr>
                            </m:ctrlPr>
                          </m:fPr>
                          <m:num>
                            <m:r>
                              <a:rPr lang="en-US" sz="1800" b="1" i="1">
                                <a:effectLst/>
                                <a:latin typeface="Cambria Math"/>
                                <a:ea typeface="Calibri"/>
                                <a:cs typeface="2  Zar"/>
                              </a:rPr>
                              <m:t>𝟓</m:t>
                            </m:r>
                          </m:num>
                          <m:den>
                            <m:r>
                              <a:rPr lang="en-US" sz="1800" b="1" i="1">
                                <a:effectLst/>
                                <a:latin typeface="Cambria Math"/>
                                <a:ea typeface="Calibri"/>
                                <a:cs typeface="2  Zar"/>
                              </a:rPr>
                              <m:t>𝟑</m:t>
                            </m:r>
                          </m:den>
                        </m:f>
                        <m:r>
                          <a:rPr lang="en-US" sz="1800" b="1">
                            <a:effectLst/>
                            <a:latin typeface="Cambria Math"/>
                            <a:ea typeface="Calibri"/>
                            <a:cs typeface="2  Zar"/>
                          </a:rPr>
                          <m:t>+</m:t>
                        </m:r>
                        <m:f>
                          <m:fPr>
                            <m:ctrlPr>
                              <a:rPr lang="en-US" sz="1800" b="1" i="1">
                                <a:effectLst/>
                                <a:latin typeface="Cambria Math"/>
                                <a:ea typeface="Calibri"/>
                                <a:cs typeface="2  Zar"/>
                              </a:rPr>
                            </m:ctrlPr>
                          </m:fPr>
                          <m:num>
                            <m:r>
                              <a:rPr lang="en-US" sz="1800" b="1" i="1">
                                <a:effectLst/>
                                <a:latin typeface="Cambria Math"/>
                                <a:ea typeface="Calibri"/>
                                <a:cs typeface="2  Zar"/>
                              </a:rPr>
                              <m:t>𝟑</m:t>
                            </m:r>
                          </m:num>
                          <m:den>
                            <m:r>
                              <a:rPr lang="en-US" sz="1800" b="1" i="1">
                                <a:effectLst/>
                                <a:latin typeface="Cambria Math"/>
                                <a:ea typeface="Calibri"/>
                                <a:cs typeface="2  Zar"/>
                              </a:rPr>
                              <m:t>𝟖</m:t>
                            </m:r>
                          </m:den>
                        </m:f>
                        <m:d>
                          <m:dPr>
                            <m:ctrlPr>
                              <a:rPr lang="en-US" sz="1800" b="1" i="1">
                                <a:effectLst/>
                                <a:latin typeface="Cambria Math"/>
                                <a:ea typeface="Calibri"/>
                                <a:cs typeface="2  Zar"/>
                              </a:rPr>
                            </m:ctrlPr>
                          </m:dPr>
                          <m:e>
                            <m:f>
                              <m:fPr>
                                <m:ctrlPr>
                                  <a:rPr lang="en-US" sz="1800" b="1" i="1">
                                    <a:effectLst/>
                                    <a:latin typeface="Cambria Math"/>
                                    <a:ea typeface="Calibri"/>
                                    <a:cs typeface="2  Zar"/>
                                  </a:rPr>
                                </m:ctrlPr>
                              </m:fPr>
                              <m:num>
                                <m:r>
                                  <a:rPr lang="en-US" sz="1800" b="1" i="1">
                                    <a:effectLst/>
                                    <a:latin typeface="Cambria Math"/>
                                    <a:ea typeface="Calibri"/>
                                    <a:cs typeface="2  Zar"/>
                                  </a:rPr>
                                  <m:t>𝝀</m:t>
                                </m:r>
                              </m:num>
                              <m:den>
                                <m:sSub>
                                  <m:sSubPr>
                                    <m:ctrlPr>
                                      <a:rPr lang="en-US" sz="1800" b="1" i="1">
                                        <a:effectLst/>
                                        <a:latin typeface="Cambria Math"/>
                                        <a:ea typeface="Calibri"/>
                                        <a:cs typeface="2  Zar"/>
                                      </a:rPr>
                                    </m:ctrlPr>
                                  </m:sSubPr>
                                  <m:e>
                                    <m:r>
                                      <a:rPr lang="en-US" sz="1800" b="1" i="1">
                                        <a:effectLst/>
                                        <a:latin typeface="Cambria Math"/>
                                        <a:ea typeface="Calibri"/>
                                        <a:cs typeface="2  Zar"/>
                                      </a:rPr>
                                      <m:t>𝑪</m:t>
                                    </m:r>
                                  </m:e>
                                  <m:sub>
                                    <m:r>
                                      <a:rPr lang="en-US" sz="1800" b="1" i="1">
                                        <a:effectLst/>
                                        <a:latin typeface="Cambria Math"/>
                                        <a:ea typeface="Calibri"/>
                                        <a:cs typeface="2  Zar"/>
                                      </a:rPr>
                                      <m:t>𝒄</m:t>
                                    </m:r>
                                  </m:sub>
                                </m:sSub>
                              </m:den>
                            </m:f>
                          </m:e>
                        </m:d>
                        <m:r>
                          <a:rPr lang="en-US" sz="1800" b="1" i="1">
                            <a:effectLst/>
                            <a:latin typeface="Cambria Math"/>
                            <a:ea typeface="Calibri"/>
                            <a:cs typeface="2  Zar"/>
                          </a:rPr>
                          <m:t>−</m:t>
                        </m:r>
                        <m:r>
                          <a:rPr lang="en-US" sz="1800" b="1">
                            <a:effectLst/>
                            <a:latin typeface="Cambria Math"/>
                            <a:ea typeface="Calibri"/>
                            <a:cs typeface="2  Zar"/>
                          </a:rPr>
                          <m:t> </m:t>
                        </m:r>
                        <m:f>
                          <m:fPr>
                            <m:type m:val="skw"/>
                            <m:ctrlPr>
                              <a:rPr lang="en-US" sz="1800" b="1" i="1">
                                <a:effectLst/>
                                <a:latin typeface="Cambria Math"/>
                                <a:ea typeface="Calibri"/>
                                <a:cs typeface="2  Zar"/>
                              </a:rPr>
                            </m:ctrlPr>
                          </m:fPr>
                          <m:num>
                            <m:r>
                              <a:rPr lang="en-US" sz="1800" b="1" i="1">
                                <a:effectLst/>
                                <a:latin typeface="Cambria Math"/>
                                <a:ea typeface="Calibri"/>
                                <a:cs typeface="2  Zar"/>
                              </a:rPr>
                              <m:t>𝟏</m:t>
                            </m:r>
                          </m:num>
                          <m:den>
                            <m:r>
                              <a:rPr lang="en-US" sz="1800" b="1" i="1">
                                <a:effectLst/>
                                <a:latin typeface="Cambria Math"/>
                                <a:ea typeface="Calibri"/>
                                <a:cs typeface="2  Zar"/>
                              </a:rPr>
                              <m:t>𝟖</m:t>
                            </m:r>
                          </m:den>
                        </m:f>
                        <m:r>
                          <a:rPr lang="en-US" sz="1800" b="1">
                            <a:effectLst/>
                            <a:latin typeface="Cambria Math"/>
                            <a:ea typeface="Calibri"/>
                            <a:cs typeface="2  Zar"/>
                          </a:rPr>
                          <m:t>(</m:t>
                        </m:r>
                        <m:f>
                          <m:fPr>
                            <m:ctrlPr>
                              <a:rPr lang="en-US" sz="1800" b="1" i="1">
                                <a:effectLst/>
                                <a:latin typeface="Cambria Math"/>
                                <a:ea typeface="Calibri"/>
                                <a:cs typeface="2  Zar"/>
                              </a:rPr>
                            </m:ctrlPr>
                          </m:fPr>
                          <m:num>
                            <m:r>
                              <a:rPr lang="en-US" sz="1800" b="1" i="1">
                                <a:effectLst/>
                                <a:latin typeface="Cambria Math"/>
                                <a:ea typeface="Calibri"/>
                                <a:cs typeface="2  Zar"/>
                              </a:rPr>
                              <m:t>𝝀</m:t>
                            </m:r>
                          </m:num>
                          <m:den>
                            <m:sSub>
                              <m:sSubPr>
                                <m:ctrlPr>
                                  <a:rPr lang="en-US" sz="1800" b="1" i="1">
                                    <a:effectLst/>
                                    <a:latin typeface="Cambria Math"/>
                                    <a:ea typeface="Calibri"/>
                                    <a:cs typeface="2  Zar"/>
                                  </a:rPr>
                                </m:ctrlPr>
                              </m:sSubPr>
                              <m:e>
                                <m:r>
                                  <a:rPr lang="en-US" sz="1800" b="1" i="1">
                                    <a:effectLst/>
                                    <a:latin typeface="Cambria Math"/>
                                    <a:ea typeface="Calibri"/>
                                    <a:cs typeface="2  Zar"/>
                                  </a:rPr>
                                  <m:t>𝑪</m:t>
                                </m:r>
                              </m:e>
                              <m:sub>
                                <m:r>
                                  <a:rPr lang="en-US" sz="1800" b="1" i="1">
                                    <a:effectLst/>
                                    <a:latin typeface="Cambria Math"/>
                                    <a:ea typeface="Calibri"/>
                                    <a:cs typeface="2  Zar"/>
                                  </a:rPr>
                                  <m:t>𝒄</m:t>
                                </m:r>
                              </m:sub>
                            </m:sSub>
                          </m:den>
                        </m:f>
                        <m:sSup>
                          <m:sSupPr>
                            <m:ctrlPr>
                              <a:rPr lang="en-US" sz="1800" b="1" i="1">
                                <a:effectLst/>
                                <a:latin typeface="Cambria Math"/>
                                <a:ea typeface="Calibri"/>
                                <a:cs typeface="2  Zar"/>
                              </a:rPr>
                            </m:ctrlPr>
                          </m:sSupPr>
                          <m:e>
                            <m:r>
                              <a:rPr lang="en-US" sz="1800" b="1">
                                <a:effectLst/>
                                <a:latin typeface="Cambria Math"/>
                                <a:ea typeface="Calibri"/>
                                <a:cs typeface="2  Zar"/>
                              </a:rPr>
                              <m:t>)</m:t>
                            </m:r>
                          </m:e>
                          <m:sup>
                            <m:r>
                              <a:rPr lang="en-US" sz="1800" b="1" i="1">
                                <a:effectLst/>
                                <a:latin typeface="Cambria Math"/>
                                <a:ea typeface="Calibri"/>
                                <a:cs typeface="2  Zar"/>
                              </a:rPr>
                              <m:t>𝟑</m:t>
                            </m:r>
                          </m:sup>
                        </m:sSup>
                      </m:den>
                    </m:f>
                    <m:r>
                      <a:rPr lang="en-US" sz="1800" b="1">
                        <a:effectLst/>
                        <a:latin typeface="Cambria Math"/>
                        <a:ea typeface="Calibri"/>
                        <a:cs typeface="2  Zar"/>
                      </a:rPr>
                      <m:t>×</m:t>
                    </m:r>
                    <m:sSub>
                      <m:sSubPr>
                        <m:ctrlPr>
                          <a:rPr lang="en-US" sz="1800" b="1" i="1">
                            <a:effectLst/>
                            <a:latin typeface="Cambria Math"/>
                            <a:ea typeface="Calibri"/>
                            <a:cs typeface="2  Zar"/>
                          </a:rPr>
                        </m:ctrlPr>
                      </m:sSubPr>
                      <m:e>
                        <m:r>
                          <a:rPr lang="en-US" sz="1800" b="1" i="1">
                            <a:effectLst/>
                            <a:latin typeface="Cambria Math"/>
                            <a:ea typeface="Calibri"/>
                            <a:cs typeface="2  Zar"/>
                          </a:rPr>
                          <m:t>𝑭</m:t>
                        </m:r>
                      </m:e>
                      <m:sub>
                        <m:r>
                          <a:rPr lang="en-US" sz="1800" b="1" i="1">
                            <a:effectLst/>
                            <a:latin typeface="Cambria Math"/>
                            <a:ea typeface="Calibri"/>
                            <a:cs typeface="2  Zar"/>
                          </a:rPr>
                          <m:t>𝒚</m:t>
                        </m:r>
                      </m:sub>
                    </m:sSub>
                  </m:oMath>
                </a14:m>
                <a:endParaRPr lang="en-US" sz="1200" b="1" dirty="0">
                  <a:ea typeface="Calibri"/>
                  <a:cs typeface="Arial"/>
                </a:endParaRPr>
              </a:p>
              <a:p>
                <a:endParaRPr lang="en-US" sz="1800" dirty="0">
                  <a:solidFill>
                    <a:schemeClr val="tx2"/>
                  </a:solidFill>
                  <a:latin typeface="B Nazanin+ Black" panose="02000700000000000000" pitchFamily="2" charset="-78"/>
                  <a:cs typeface="B Nazanin+ Black" panose="02000700000000000000" pitchFamily="2"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107504" y="836712"/>
                <a:ext cx="8856984" cy="5328592"/>
              </a:xfrm>
              <a:blipFill rotWithShape="1">
                <a:blip r:embed="rId2"/>
                <a:stretch>
                  <a:fillRect b="-572"/>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10</a:t>
            </a:fld>
            <a:endParaRPr lang="fa-IR" dirty="0"/>
          </a:p>
        </p:txBody>
      </p:sp>
      <p:sp>
        <p:nvSpPr>
          <p:cNvPr id="13" name="Rectangle 6"/>
          <p:cNvSpPr>
            <a:spLocks noChangeArrowheads="1"/>
          </p:cNvSpPr>
          <p:nvPr/>
        </p:nvSpPr>
        <p:spPr bwMode="auto">
          <a:xfrm>
            <a:off x="1480857" y="42475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7"/>
          <p:cNvSpPr>
            <a:spLocks noChangeArrowheads="1"/>
          </p:cNvSpPr>
          <p:nvPr/>
        </p:nvSpPr>
        <p:spPr bwMode="auto">
          <a:xfrm>
            <a:off x="1480857" y="44665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9"/>
          <p:cNvSpPr>
            <a:spLocks noChangeArrowheads="1"/>
          </p:cNvSpPr>
          <p:nvPr/>
        </p:nvSpPr>
        <p:spPr bwMode="auto">
          <a:xfrm>
            <a:off x="6446821" y="4236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0"/>
          <p:cNvSpPr>
            <a:spLocks noChangeArrowheads="1"/>
          </p:cNvSpPr>
          <p:nvPr/>
        </p:nvSpPr>
        <p:spPr bwMode="auto">
          <a:xfrm>
            <a:off x="6446821" y="4455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2"/>
          <p:cNvSpPr>
            <a:spLocks noChangeArrowheads="1"/>
          </p:cNvSpPr>
          <p:nvPr/>
        </p:nvSpPr>
        <p:spPr bwMode="auto">
          <a:xfrm>
            <a:off x="4048157" y="56953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3"/>
          <p:cNvSpPr>
            <a:spLocks noChangeArrowheads="1"/>
          </p:cNvSpPr>
          <p:nvPr/>
        </p:nvSpPr>
        <p:spPr bwMode="auto">
          <a:xfrm>
            <a:off x="4048157" y="59143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4101970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down)">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down)">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ipe(down)">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pPr lvl="0"/>
            <a:r>
              <a:rPr lang="fa-IR" dirty="0">
                <a:solidFill>
                  <a:srgbClr val="8064A2">
                    <a:lumMod val="75000"/>
                  </a:srgbClr>
                </a:solidFill>
              </a:rPr>
              <a:t>روش حل </a:t>
            </a:r>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836712"/>
                <a:ext cx="8678198" cy="5328592"/>
              </a:xfrm>
            </p:spPr>
            <p:txBody>
              <a:bodyPr>
                <a:normAutofit fontScale="70000" lnSpcReduction="20000"/>
              </a:bodyPr>
              <a:lstStyle/>
              <a:p>
                <a:pPr algn="justLow">
                  <a:lnSpc>
                    <a:spcPct val="150000"/>
                  </a:lnSpc>
                  <a:spcAft>
                    <a:spcPts val="1000"/>
                  </a:spcAft>
                </a:pPr>
                <a14:m>
                  <m:oMath xmlns:m="http://schemas.openxmlformats.org/officeDocument/2006/math">
                    <m:sSub>
                      <m:sSubPr>
                        <m:ctrlPr>
                          <a:rPr lang="en-US" sz="2000" b="1" i="1">
                            <a:latin typeface="Cambria Math"/>
                            <a:ea typeface="Calibri"/>
                            <a:cs typeface="2  Zar"/>
                          </a:rPr>
                        </m:ctrlPr>
                      </m:sSubPr>
                      <m:e>
                        <m:r>
                          <a:rPr lang="en-US" sz="2000" b="1" i="1">
                            <a:effectLst/>
                            <a:latin typeface="Cambria Math"/>
                            <a:ea typeface="Calibri"/>
                            <a:cs typeface="2  Zar"/>
                          </a:rPr>
                          <m:t>𝑭</m:t>
                        </m:r>
                      </m:e>
                      <m:sub>
                        <m:r>
                          <a:rPr lang="en-US" sz="2000" b="1" i="1">
                            <a:effectLst/>
                            <a:latin typeface="Cambria Math"/>
                            <a:ea typeface="Calibri"/>
                            <a:cs typeface="2  Zar"/>
                          </a:rPr>
                          <m:t>𝒂</m:t>
                        </m:r>
                      </m:sub>
                    </m:sSub>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𝟏</m:t>
                        </m:r>
                        <m:r>
                          <a:rPr lang="en-US" sz="2000" b="1" i="1">
                            <a:effectLst/>
                            <a:latin typeface="Cambria Math"/>
                            <a:ea typeface="Calibri"/>
                            <a:cs typeface="2  Zar"/>
                          </a:rPr>
                          <m:t>−</m:t>
                        </m:r>
                        <m:r>
                          <a:rPr lang="en-US" sz="2000" b="1" i="1">
                            <a:effectLst/>
                            <a:latin typeface="Cambria Math"/>
                            <a:ea typeface="Calibri"/>
                            <a:cs typeface="2  Zar"/>
                          </a:rPr>
                          <m:t>𝟎</m:t>
                        </m:r>
                        <m:r>
                          <a:rPr lang="en-US" sz="2000" b="1">
                            <a:effectLst/>
                            <a:latin typeface="Cambria Math"/>
                            <a:ea typeface="Calibri"/>
                            <a:cs typeface="2  Zar"/>
                          </a:rPr>
                          <m:t>/</m:t>
                        </m:r>
                        <m:r>
                          <a:rPr lang="en-US" sz="2000" b="1" i="1">
                            <a:effectLst/>
                            <a:latin typeface="Cambria Math"/>
                            <a:ea typeface="Calibri"/>
                            <a:cs typeface="2  Zar"/>
                          </a:rPr>
                          <m:t>𝟓</m:t>
                        </m:r>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𝟕𝟖</m:t>
                            </m:r>
                            <m:r>
                              <a:rPr lang="en-US" sz="2000" b="1">
                                <a:effectLst/>
                                <a:latin typeface="Cambria Math"/>
                                <a:ea typeface="Calibri"/>
                                <a:cs typeface="2  Zar"/>
                              </a:rPr>
                              <m:t>/</m:t>
                            </m:r>
                            <m:r>
                              <a:rPr lang="en-US" sz="2000" b="1" i="1">
                                <a:effectLst/>
                                <a:latin typeface="Cambria Math"/>
                                <a:ea typeface="Calibri"/>
                                <a:cs typeface="2  Zar"/>
                              </a:rPr>
                              <m:t>𝟔</m:t>
                            </m:r>
                          </m:num>
                          <m:den>
                            <m:r>
                              <a:rPr lang="en-US" sz="2000" b="1" i="1">
                                <a:effectLst/>
                                <a:latin typeface="Cambria Math"/>
                                <a:ea typeface="Calibri"/>
                                <a:cs typeface="2  Zar"/>
                              </a:rPr>
                              <m:t>𝟏𝟐𝟖</m:t>
                            </m:r>
                            <m:r>
                              <a:rPr lang="en-US" sz="2000" b="1">
                                <a:effectLst/>
                                <a:latin typeface="Cambria Math"/>
                                <a:ea typeface="Calibri"/>
                                <a:cs typeface="2  Zar"/>
                              </a:rPr>
                              <m:t>/</m:t>
                            </m:r>
                            <m:r>
                              <a:rPr lang="en-US" sz="2000" b="1" i="1">
                                <a:effectLst/>
                                <a:latin typeface="Cambria Math"/>
                                <a:ea typeface="Calibri"/>
                                <a:cs typeface="2  Zar"/>
                              </a:rPr>
                              <m:t>𝟑</m:t>
                            </m:r>
                          </m:den>
                        </m:f>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num>
                      <m:den>
                        <m:f>
                          <m:fPr>
                            <m:ctrlPr>
                              <a:rPr lang="en-US" sz="2000" b="1" i="1">
                                <a:effectLst/>
                                <a:latin typeface="Cambria Math"/>
                                <a:ea typeface="Calibri"/>
                                <a:cs typeface="2  Zar"/>
                              </a:rPr>
                            </m:ctrlPr>
                          </m:fPr>
                          <m:num>
                            <m:r>
                              <a:rPr lang="en-US" sz="2000" b="1" i="1">
                                <a:effectLst/>
                                <a:latin typeface="Cambria Math"/>
                                <a:ea typeface="Calibri"/>
                                <a:cs typeface="2  Zar"/>
                              </a:rPr>
                              <m:t>𝟓</m:t>
                            </m:r>
                          </m:num>
                          <m:den>
                            <m:r>
                              <a:rPr lang="en-US" sz="2000" b="1" i="1">
                                <a:effectLst/>
                                <a:latin typeface="Cambria Math"/>
                                <a:ea typeface="Calibri"/>
                                <a:cs typeface="2  Zar"/>
                              </a:rPr>
                              <m:t>𝟑</m:t>
                            </m:r>
                          </m:den>
                        </m:f>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𝟑</m:t>
                            </m:r>
                          </m:num>
                          <m:den>
                            <m:r>
                              <a:rPr lang="en-US" sz="2000" b="1" i="1">
                                <a:effectLst/>
                                <a:latin typeface="Cambria Math"/>
                                <a:ea typeface="Calibri"/>
                                <a:cs typeface="2  Zar"/>
                              </a:rPr>
                              <m:t>𝟖</m:t>
                            </m:r>
                          </m:den>
                        </m:f>
                        <m:d>
                          <m:dPr>
                            <m:ctrlPr>
                              <a:rPr lang="en-US" sz="2000" b="1" i="1">
                                <a:effectLst/>
                                <a:latin typeface="Cambria Math"/>
                                <a:ea typeface="Calibri"/>
                                <a:cs typeface="2  Zar"/>
                              </a:rPr>
                            </m:ctrlPr>
                          </m:dPr>
                          <m:e>
                            <m:f>
                              <m:fPr>
                                <m:ctrlPr>
                                  <a:rPr lang="en-US" sz="2000" b="1" i="1">
                                    <a:effectLst/>
                                    <a:latin typeface="Cambria Math"/>
                                    <a:ea typeface="Calibri"/>
                                    <a:cs typeface="2  Zar"/>
                                  </a:rPr>
                                </m:ctrlPr>
                              </m:fPr>
                              <m:num>
                                <m:r>
                                  <a:rPr lang="en-US" sz="2000" b="1" i="1">
                                    <a:effectLst/>
                                    <a:latin typeface="Cambria Math"/>
                                    <a:ea typeface="Calibri"/>
                                    <a:cs typeface="2  Zar"/>
                                  </a:rPr>
                                  <m:t>𝟕𝟖</m:t>
                                </m:r>
                                <m:r>
                                  <a:rPr lang="en-US" sz="2000" b="1">
                                    <a:effectLst/>
                                    <a:latin typeface="Cambria Math"/>
                                    <a:ea typeface="Calibri"/>
                                    <a:cs typeface="2  Zar"/>
                                  </a:rPr>
                                  <m:t>/</m:t>
                                </m:r>
                              </m:num>
                              <m:den>
                                <m:r>
                                  <a:rPr lang="en-US" sz="2000" b="1" i="1">
                                    <a:effectLst/>
                                    <a:latin typeface="Cambria Math"/>
                                    <a:ea typeface="Calibri"/>
                                    <a:cs typeface="2  Zar"/>
                                  </a:rPr>
                                  <m:t>𝟏𝟐𝟖</m:t>
                                </m:r>
                                <m:r>
                                  <a:rPr lang="en-US" sz="2000" b="1">
                                    <a:effectLst/>
                                    <a:latin typeface="Cambria Math"/>
                                    <a:ea typeface="Calibri"/>
                                    <a:cs typeface="2  Zar"/>
                                  </a:rPr>
                                  <m:t>/</m:t>
                                </m:r>
                                <m:r>
                                  <a:rPr lang="en-US" sz="2000" b="1" i="1">
                                    <a:effectLst/>
                                    <a:latin typeface="Cambria Math"/>
                                    <a:ea typeface="Calibri"/>
                                    <a:cs typeface="2  Zar"/>
                                  </a:rPr>
                                  <m:t>𝟑</m:t>
                                </m:r>
                              </m:den>
                            </m:f>
                          </m:e>
                        </m:d>
                        <m:r>
                          <a:rPr lang="en-US" sz="2000" b="1" i="1">
                            <a:effectLst/>
                            <a:latin typeface="Cambria Math"/>
                            <a:ea typeface="Calibri"/>
                            <a:cs typeface="2  Zar"/>
                          </a:rPr>
                          <m:t>−</m:t>
                        </m:r>
                        <m:f>
                          <m:fPr>
                            <m:type m:val="skw"/>
                            <m:ctrlPr>
                              <a:rPr lang="en-US" sz="2000" b="1" i="1">
                                <a:effectLst/>
                                <a:latin typeface="Cambria Math"/>
                                <a:ea typeface="Calibri"/>
                                <a:cs typeface="2  Zar"/>
                              </a:rPr>
                            </m:ctrlPr>
                          </m:fPr>
                          <m:num>
                            <m:r>
                              <a:rPr lang="en-US" sz="2000" b="1" i="1">
                                <a:effectLst/>
                                <a:latin typeface="Cambria Math"/>
                                <a:ea typeface="Calibri"/>
                                <a:cs typeface="2  Zar"/>
                              </a:rPr>
                              <m:t>𝟏</m:t>
                            </m:r>
                          </m:num>
                          <m:den>
                            <m:r>
                              <a:rPr lang="en-US" sz="2000" b="1" i="1">
                                <a:effectLst/>
                                <a:latin typeface="Cambria Math"/>
                                <a:ea typeface="Calibri"/>
                                <a:cs typeface="2  Zar"/>
                              </a:rPr>
                              <m:t>𝟖</m:t>
                            </m:r>
                          </m:den>
                        </m:f>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𝟕𝟖</m:t>
                            </m:r>
                            <m:r>
                              <a:rPr lang="en-US" sz="2000" b="1">
                                <a:effectLst/>
                                <a:latin typeface="Cambria Math"/>
                                <a:ea typeface="Calibri"/>
                                <a:cs typeface="2  Zar"/>
                              </a:rPr>
                              <m:t>/</m:t>
                            </m:r>
                            <m:r>
                              <a:rPr lang="en-US" sz="2000" b="1" i="1">
                                <a:effectLst/>
                                <a:latin typeface="Cambria Math"/>
                                <a:ea typeface="Calibri"/>
                                <a:cs typeface="2  Zar"/>
                              </a:rPr>
                              <m:t>𝟔</m:t>
                            </m:r>
                          </m:num>
                          <m:den>
                            <m:r>
                              <a:rPr lang="en-US" sz="2000" b="1" i="1">
                                <a:effectLst/>
                                <a:latin typeface="Cambria Math"/>
                                <a:ea typeface="Calibri"/>
                                <a:cs typeface="2  Zar"/>
                              </a:rPr>
                              <m:t>𝟏𝟐𝟖</m:t>
                            </m:r>
                            <m:r>
                              <a:rPr lang="en-US" sz="2000" b="1">
                                <a:effectLst/>
                                <a:latin typeface="Cambria Math"/>
                                <a:ea typeface="Calibri"/>
                                <a:cs typeface="2  Zar"/>
                              </a:rPr>
                              <m:t>/</m:t>
                            </m:r>
                            <m:r>
                              <a:rPr lang="en-US" sz="2000" b="1" i="1">
                                <a:effectLst/>
                                <a:latin typeface="Cambria Math"/>
                                <a:ea typeface="Calibri"/>
                                <a:cs typeface="2  Zar"/>
                              </a:rPr>
                              <m:t>𝟑</m:t>
                            </m:r>
                          </m:den>
                        </m:f>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𝟑</m:t>
                            </m:r>
                          </m:sup>
                        </m:sSup>
                      </m:den>
                    </m:f>
                    <m:r>
                      <a:rPr lang="en-US" sz="2000" b="1">
                        <a:effectLst/>
                        <a:latin typeface="Cambria Math"/>
                        <a:ea typeface="Calibri"/>
                        <a:cs typeface="2  Zar"/>
                      </a:rPr>
                      <m:t>×</m:t>
                    </m:r>
                    <m:r>
                      <a:rPr lang="en-US" sz="2000" b="1" i="1">
                        <a:effectLst/>
                        <a:latin typeface="Cambria Math"/>
                        <a:ea typeface="Calibri"/>
                        <a:cs typeface="2  Zar"/>
                      </a:rPr>
                      <m:t>𝟐𝟒𝟎𝟎</m:t>
                    </m:r>
                    <m:r>
                      <a:rPr lang="en-US" sz="2000" b="1">
                        <a:effectLst/>
                        <a:latin typeface="Cambria Math"/>
                        <a:ea typeface="Calibri"/>
                        <a:cs typeface="2  Zar"/>
                      </a:rPr>
                      <m:t>=</m:t>
                    </m:r>
                    <m:sSub>
                      <m:sSubPr>
                        <m:ctrlPr>
                          <a:rPr lang="en-US" sz="2000" b="1" i="1">
                            <a:effectLst/>
                            <a:latin typeface="Cambria Math"/>
                            <a:ea typeface="Calibri"/>
                            <a:cs typeface="2  Zar"/>
                          </a:rPr>
                        </m:ctrlPr>
                      </m:sSubPr>
                      <m:e>
                        <m:r>
                          <a:rPr lang="en-US" sz="2000" b="1" i="1">
                            <a:effectLst/>
                            <a:latin typeface="Cambria Math"/>
                            <a:ea typeface="Calibri"/>
                            <a:cs typeface="2  Zar"/>
                          </a:rPr>
                          <m:t>𝑭</m:t>
                        </m:r>
                      </m:e>
                      <m:sub>
                        <m:r>
                          <a:rPr lang="en-US" sz="2000" b="1" i="1">
                            <a:effectLst/>
                            <a:latin typeface="Cambria Math"/>
                            <a:ea typeface="Calibri"/>
                            <a:cs typeface="2  Zar"/>
                          </a:rPr>
                          <m:t>𝒂</m:t>
                        </m:r>
                      </m:sub>
                    </m:sSub>
                    <m:r>
                      <a:rPr lang="en-US" sz="2000" b="1">
                        <a:effectLst/>
                        <a:latin typeface="Cambria Math"/>
                        <a:ea typeface="Calibri"/>
                        <a:cs typeface="2  Zar"/>
                      </a:rPr>
                      <m:t>=</m:t>
                    </m:r>
                    <m:r>
                      <a:rPr lang="en-US" sz="2000" b="1" i="1">
                        <a:effectLst/>
                        <a:latin typeface="Cambria Math"/>
                        <a:ea typeface="Calibri"/>
                        <a:cs typeface="2  Zar"/>
                      </a:rPr>
                      <m:t>𝟏𝟎𝟒𝟑</m:t>
                    </m:r>
                    <m:r>
                      <a:rPr lang="en-US" sz="2000" b="1">
                        <a:effectLst/>
                        <a:latin typeface="Cambria Math"/>
                        <a:ea typeface="Calibri"/>
                        <a:cs typeface="2  Zar"/>
                      </a:rPr>
                      <m:t>/</m:t>
                    </m:r>
                    <m:r>
                      <a:rPr lang="en-US" sz="2000" b="1" i="1">
                        <a:effectLst/>
                        <a:latin typeface="Cambria Math"/>
                        <a:ea typeface="Calibri"/>
                        <a:cs typeface="2  Zar"/>
                      </a:rPr>
                      <m:t>𝟗𝐤𝐠</m:t>
                    </m:r>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𝒄𝒎</m:t>
                        </m:r>
                      </m:e>
                      <m:sup>
                        <m:r>
                          <a:rPr lang="en-US" sz="2000" b="1" i="1">
                            <a:effectLst/>
                            <a:latin typeface="Cambria Math"/>
                            <a:ea typeface="Calibri"/>
                            <a:cs typeface="2  Zar"/>
                          </a:rPr>
                          <m:t>𝟐</m:t>
                        </m:r>
                      </m:sup>
                    </m:sSup>
                  </m:oMath>
                </a14:m>
                <a:endParaRPr lang="en-US" sz="1400" b="1" dirty="0">
                  <a:ea typeface="Calibri"/>
                  <a:cs typeface="Arial"/>
                </a:endParaRPr>
              </a:p>
              <a:p>
                <a:pPr algn="justLow">
                  <a:lnSpc>
                    <a:spcPct val="150000"/>
                  </a:lnSpc>
                  <a:spcAft>
                    <a:spcPts val="1000"/>
                  </a:spcAft>
                </a:pPr>
                <a14:m>
                  <m:oMath xmlns:m="http://schemas.openxmlformats.org/officeDocument/2006/math">
                    <m:sSub>
                      <m:sSubPr>
                        <m:ctrlPr>
                          <a:rPr lang="en-US" sz="2000" b="1" i="1">
                            <a:effectLst/>
                            <a:latin typeface="Cambria Math"/>
                            <a:ea typeface="Calibri"/>
                            <a:cs typeface="2  Zar"/>
                          </a:rPr>
                        </m:ctrlPr>
                      </m:sSubPr>
                      <m:e>
                        <m:r>
                          <a:rPr lang="en-US" sz="2000" b="1" i="1">
                            <a:effectLst/>
                            <a:latin typeface="Cambria Math"/>
                            <a:ea typeface="Calibri"/>
                            <a:cs typeface="2  Zar"/>
                          </a:rPr>
                          <m:t>𝑭</m:t>
                        </m:r>
                      </m:e>
                      <m:sub>
                        <m:r>
                          <a:rPr lang="en-US" sz="2000" b="1" i="1">
                            <a:effectLst/>
                            <a:latin typeface="Cambria Math"/>
                            <a:ea typeface="Calibri"/>
                            <a:cs typeface="2  Zar"/>
                          </a:rPr>
                          <m:t>𝒂</m:t>
                        </m:r>
                      </m:sub>
                    </m:sSub>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𝑷</m:t>
                        </m:r>
                      </m:num>
                      <m:den>
                        <m:r>
                          <a:rPr lang="en-US" sz="2000" b="1" i="1">
                            <a:effectLst/>
                            <a:latin typeface="Cambria Math"/>
                            <a:ea typeface="Calibri"/>
                            <a:cs typeface="2  Zar"/>
                          </a:rPr>
                          <m:t>𝑨</m:t>
                        </m:r>
                      </m:den>
                    </m:f>
                    <m:r>
                      <a:rPr lang="en-US" sz="2000" b="1">
                        <a:effectLst/>
                        <a:latin typeface="Cambria Math"/>
                        <a:ea typeface="Calibri"/>
                        <a:cs typeface="2  Zar"/>
                      </a:rPr>
                      <m:t>⇒</m:t>
                    </m:r>
                    <m:r>
                      <a:rPr lang="en-US" sz="2000" b="1" i="1">
                        <a:effectLst/>
                        <a:latin typeface="Cambria Math"/>
                        <a:ea typeface="Calibri"/>
                        <a:cs typeface="2  Zar"/>
                      </a:rPr>
                      <m:t>𝐩</m:t>
                    </m:r>
                    <m:r>
                      <a:rPr lang="en-US" sz="2000" b="1">
                        <a:effectLst/>
                        <a:latin typeface="Cambria Math"/>
                        <a:ea typeface="Calibri"/>
                        <a:cs typeface="2  Zar"/>
                      </a:rPr>
                      <m:t>=</m:t>
                    </m:r>
                    <m:sSub>
                      <m:sSubPr>
                        <m:ctrlPr>
                          <a:rPr lang="en-US" sz="2000" b="1" i="1">
                            <a:effectLst/>
                            <a:latin typeface="Cambria Math"/>
                            <a:ea typeface="Calibri"/>
                            <a:cs typeface="2  Zar"/>
                          </a:rPr>
                        </m:ctrlPr>
                      </m:sSubPr>
                      <m:e>
                        <m:r>
                          <a:rPr lang="en-US" sz="2000" b="1" i="1">
                            <a:effectLst/>
                            <a:latin typeface="Cambria Math"/>
                            <a:ea typeface="Calibri"/>
                            <a:cs typeface="2  Zar"/>
                          </a:rPr>
                          <m:t>𝑭</m:t>
                        </m:r>
                      </m:e>
                      <m:sub>
                        <m:r>
                          <a:rPr lang="en-US" sz="2000" b="1" i="1">
                            <a:effectLst/>
                            <a:latin typeface="Cambria Math"/>
                            <a:ea typeface="Calibri"/>
                            <a:cs typeface="2  Zar"/>
                          </a:rPr>
                          <m:t>𝒂</m:t>
                        </m:r>
                      </m:sub>
                    </m:sSub>
                    <m:r>
                      <a:rPr lang="en-US" sz="2000" b="1">
                        <a:effectLst/>
                        <a:latin typeface="Cambria Math"/>
                        <a:ea typeface="Calibri"/>
                        <a:cs typeface="2  Zar"/>
                      </a:rPr>
                      <m:t>×</m:t>
                    </m:r>
                    <m:r>
                      <a:rPr lang="en-US" sz="2000" b="1" i="1">
                        <a:effectLst/>
                        <a:latin typeface="Cambria Math"/>
                        <a:ea typeface="Calibri"/>
                        <a:cs typeface="2  Zar"/>
                      </a:rPr>
                      <m:t>𝐀</m:t>
                    </m:r>
                    <m:r>
                      <a:rPr lang="en-US" sz="2000" b="1">
                        <a:effectLst/>
                        <a:latin typeface="Cambria Math"/>
                        <a:ea typeface="Calibri"/>
                        <a:cs typeface="2  Zar"/>
                      </a:rPr>
                      <m:t>⇒</m:t>
                    </m:r>
                    <m:r>
                      <a:rPr lang="en-US" sz="2000" b="1" i="1">
                        <a:effectLst/>
                        <a:latin typeface="Cambria Math"/>
                        <a:ea typeface="Calibri"/>
                        <a:cs typeface="2  Zar"/>
                      </a:rPr>
                      <m:t>𝐩</m:t>
                    </m:r>
                    <m:r>
                      <a:rPr lang="en-US" sz="2000" b="1">
                        <a:effectLst/>
                        <a:latin typeface="Cambria Math"/>
                        <a:ea typeface="Calibri"/>
                        <a:cs typeface="2  Zar"/>
                      </a:rPr>
                      <m:t>=</m:t>
                    </m:r>
                    <m:r>
                      <a:rPr lang="en-US" sz="2000" b="1" i="1">
                        <a:effectLst/>
                        <a:latin typeface="Cambria Math"/>
                        <a:ea typeface="Calibri"/>
                        <a:cs typeface="2  Zar"/>
                      </a:rPr>
                      <m:t>𝟏𝟎𝟒𝟑</m:t>
                    </m:r>
                    <m:r>
                      <a:rPr lang="en-US" sz="2000" b="1">
                        <a:effectLst/>
                        <a:latin typeface="Cambria Math"/>
                        <a:ea typeface="Calibri"/>
                        <a:cs typeface="2  Zar"/>
                      </a:rPr>
                      <m:t>/</m:t>
                    </m:r>
                    <m:r>
                      <a:rPr lang="en-US" sz="2000" b="1" i="1">
                        <a:effectLst/>
                        <a:latin typeface="Cambria Math"/>
                        <a:ea typeface="Calibri"/>
                        <a:cs typeface="2  Zar"/>
                      </a:rPr>
                      <m:t>𝟗</m:t>
                    </m:r>
                    <m:r>
                      <a:rPr lang="en-US" sz="2000" b="1">
                        <a:effectLst/>
                        <a:latin typeface="Cambria Math"/>
                        <a:ea typeface="Calibri"/>
                        <a:cs typeface="2  Zar"/>
                      </a:rPr>
                      <m:t>×</m:t>
                    </m:r>
                    <m:r>
                      <a:rPr lang="en-US" sz="2000" b="1" i="1">
                        <a:effectLst/>
                        <a:latin typeface="Cambria Math"/>
                        <a:ea typeface="Calibri"/>
                        <a:cs typeface="2  Zar"/>
                      </a:rPr>
                      <m:t>𝟑𝟐</m:t>
                    </m:r>
                    <m:r>
                      <a:rPr lang="en-US" sz="2000" b="1">
                        <a:effectLst/>
                        <a:latin typeface="Cambria Math"/>
                        <a:ea typeface="Calibri"/>
                        <a:cs typeface="2  Zar"/>
                      </a:rPr>
                      <m:t>/</m:t>
                    </m:r>
                    <m:r>
                      <a:rPr lang="en-US" sz="2000" b="1" i="1">
                        <a:effectLst/>
                        <a:latin typeface="Cambria Math"/>
                        <a:ea typeface="Calibri"/>
                        <a:cs typeface="2  Zar"/>
                      </a:rPr>
                      <m:t>𝟖</m:t>
                    </m:r>
                    <m:r>
                      <a:rPr lang="en-US" sz="2000" b="1">
                        <a:effectLst/>
                        <a:latin typeface="Cambria Math"/>
                        <a:ea typeface="Calibri"/>
                        <a:cs typeface="2  Zar"/>
                      </a:rPr>
                      <m:t>=</m:t>
                    </m:r>
                    <m:r>
                      <a:rPr lang="en-US" sz="2000" b="1" i="1">
                        <a:effectLst/>
                        <a:latin typeface="Cambria Math"/>
                        <a:ea typeface="Calibri"/>
                        <a:cs typeface="2  Zar"/>
                      </a:rPr>
                      <m:t>𝟑𝟒𝟐𝟒</m:t>
                    </m:r>
                    <m:r>
                      <a:rPr lang="en-US" sz="2000" b="1">
                        <a:effectLst/>
                        <a:latin typeface="Cambria Math"/>
                        <a:ea typeface="Calibri"/>
                        <a:cs typeface="2  Zar"/>
                      </a:rPr>
                      <m:t>.</m:t>
                    </m:r>
                    <m:r>
                      <a:rPr lang="en-US" sz="2000" b="1" i="1">
                        <a:effectLst/>
                        <a:latin typeface="Cambria Math"/>
                        <a:ea typeface="Calibri"/>
                        <a:cs typeface="2  Zar"/>
                      </a:rPr>
                      <m:t>𝐤𝐠</m:t>
                    </m:r>
                  </m:oMath>
                </a14:m>
                <a:endParaRPr lang="en-US" sz="1400" b="1" dirty="0">
                  <a:ea typeface="Calibri"/>
                  <a:cs typeface="Arial"/>
                </a:endParaRPr>
              </a:p>
              <a:p>
                <a:pPr algn="justLow">
                  <a:lnSpc>
                    <a:spcPct val="150000"/>
                  </a:lnSpc>
                  <a:spcAft>
                    <a:spcPts val="1000"/>
                  </a:spcAft>
                </a:pPr>
                <a:r>
                  <a:rPr lang="en-US" sz="2000" b="1" dirty="0">
                    <a:ea typeface="Calibri"/>
                    <a:cs typeface="2  Zar"/>
                  </a:rPr>
                  <a:t>34/2 Ton</a:t>
                </a:r>
                <a:r>
                  <a:rPr lang="en-US" sz="2000" b="1" dirty="0">
                    <a:effectLst/>
                    <a:latin typeface="2  Zar"/>
                    <a:ea typeface="Calibri"/>
                    <a:cs typeface="Arial"/>
                  </a:rPr>
                  <a:t> </a:t>
                </a:r>
                <a:endParaRPr lang="en-US" sz="1400" b="1" dirty="0">
                  <a:ea typeface="Calibri"/>
                  <a:cs typeface="Arial"/>
                </a:endParaRPr>
              </a:p>
              <a:p>
                <a:pPr algn="justLow">
                  <a:lnSpc>
                    <a:spcPct val="150000"/>
                  </a:lnSpc>
                  <a:spcAft>
                    <a:spcPts val="1000"/>
                  </a:spcAft>
                </a:pPr>
                <a14:m>
                  <m:oMath xmlns:m="http://schemas.openxmlformats.org/officeDocument/2006/math">
                    <m:sSub>
                      <m:sSubPr>
                        <m:ctrlPr>
                          <a:rPr lang="en-US" sz="2000" b="1" i="1">
                            <a:effectLst/>
                            <a:latin typeface="Cambria Math"/>
                            <a:ea typeface="Calibri"/>
                            <a:cs typeface="2  Zar"/>
                          </a:rPr>
                        </m:ctrlPr>
                      </m:sSubPr>
                      <m:e>
                        <m:r>
                          <a:rPr lang="en-US" sz="2000" b="1" i="1">
                            <a:effectLst/>
                            <a:latin typeface="Cambria Math"/>
                            <a:ea typeface="Calibri"/>
                            <a:cs typeface="2  Zar"/>
                          </a:rPr>
                          <m:t>𝑷</m:t>
                        </m:r>
                      </m:e>
                      <m:sub>
                        <m:r>
                          <a:rPr lang="en-US" sz="2000" b="1" i="1">
                            <a:effectLst/>
                            <a:latin typeface="Cambria Math"/>
                            <a:ea typeface="Calibri"/>
                            <a:cs typeface="2  Zar"/>
                          </a:rPr>
                          <m:t>𝒄𝒓𝒙</m:t>
                        </m:r>
                      </m:sub>
                    </m:sSub>
                    <m:r>
                      <a:rPr lang="en-US" sz="2000" b="1">
                        <a:effectLst/>
                        <a:latin typeface="Cambria Math"/>
                        <a:ea typeface="Calibri"/>
                        <a:cs typeface="2  Zar"/>
                      </a:rPr>
                      <m:t>=</m:t>
                    </m:r>
                    <m:f>
                      <m:fPr>
                        <m:ctrlPr>
                          <a:rPr lang="en-US" sz="2000" b="1" i="1">
                            <a:effectLst/>
                            <a:latin typeface="Cambria Math"/>
                            <a:ea typeface="Calibri"/>
                            <a:cs typeface="2  Zar"/>
                          </a:rPr>
                        </m:ctrlPr>
                      </m:fPr>
                      <m:num>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r>
                          <a:rPr lang="en-US" sz="2000" b="1">
                            <a:effectLst/>
                            <a:latin typeface="Cambria Math"/>
                            <a:ea typeface="Calibri"/>
                            <a:cs typeface="2  Zar"/>
                          </a:rPr>
                          <m:t>.</m:t>
                        </m:r>
                        <m:r>
                          <a:rPr lang="en-US" sz="2000" b="1" i="1">
                            <a:effectLst/>
                            <a:latin typeface="Cambria Math"/>
                            <a:ea typeface="Calibri"/>
                            <a:cs typeface="2  Zar"/>
                          </a:rPr>
                          <m:t>𝐄</m:t>
                        </m:r>
                        <m:r>
                          <a:rPr lang="en-US" sz="2000" b="1">
                            <a:effectLst/>
                            <a:latin typeface="Cambria Math"/>
                            <a:ea typeface="Calibri"/>
                            <a:cs typeface="2  Zar"/>
                          </a:rPr>
                          <m:t>.</m:t>
                        </m:r>
                        <m:r>
                          <a:rPr lang="en-US" sz="2000" b="1" i="1">
                            <a:effectLst/>
                            <a:latin typeface="Cambria Math"/>
                            <a:ea typeface="Calibri"/>
                            <a:cs typeface="2  Zar"/>
                          </a:rPr>
                          <m:t>𝑰𝒙</m:t>
                        </m:r>
                      </m:num>
                      <m:den>
                        <m:sSubSup>
                          <m:sSubSupPr>
                            <m:ctrlPr>
                              <a:rPr lang="en-US" sz="2000" b="1" i="1">
                                <a:effectLst/>
                                <a:latin typeface="Cambria Math"/>
                                <a:ea typeface="Calibri"/>
                                <a:cs typeface="2  Zar"/>
                              </a:rPr>
                            </m:ctrlPr>
                          </m:sSubSupPr>
                          <m:e>
                            <m:r>
                              <a:rPr lang="en-US" sz="2000" b="1" i="1">
                                <a:effectLst/>
                                <a:latin typeface="Cambria Math"/>
                                <a:ea typeface="Calibri"/>
                                <a:cs typeface="2  Zar"/>
                              </a:rPr>
                              <m:t>𝑲</m:t>
                            </m:r>
                          </m:e>
                          <m:sub>
                            <m:r>
                              <a:rPr lang="en-US" sz="2000" b="1" i="1">
                                <a:effectLst/>
                                <a:latin typeface="Cambria Math"/>
                                <a:ea typeface="Calibri"/>
                                <a:cs typeface="2  Zar"/>
                              </a:rPr>
                              <m:t>𝒙</m:t>
                            </m:r>
                          </m:sub>
                          <m:sup>
                            <m:r>
                              <a:rPr lang="en-US" sz="2000" b="1" i="1">
                                <a:effectLst/>
                                <a:latin typeface="Cambria Math"/>
                                <a:ea typeface="Calibri"/>
                                <a:cs typeface="2  Zar"/>
                              </a:rPr>
                              <m:t>𝟐</m:t>
                            </m:r>
                          </m:sup>
                        </m:sSubSup>
                        <m:r>
                          <a:rPr lang="en-US" sz="2000" b="1">
                            <a:effectLst/>
                            <a:latin typeface="Cambria Math"/>
                            <a:ea typeface="Calibri"/>
                            <a:cs typeface="2  Zar"/>
                          </a:rPr>
                          <m:t>.</m:t>
                        </m:r>
                        <m:sSubSup>
                          <m:sSubSupPr>
                            <m:ctrlPr>
                              <a:rPr lang="en-US" sz="2000" b="1" i="1">
                                <a:effectLst/>
                                <a:latin typeface="Cambria Math"/>
                                <a:ea typeface="Calibri"/>
                                <a:cs typeface="2  Zar"/>
                              </a:rPr>
                            </m:ctrlPr>
                          </m:sSubSupPr>
                          <m:e>
                            <m:r>
                              <a:rPr lang="en-US" sz="2000" b="1" i="1">
                                <a:effectLst/>
                                <a:latin typeface="Cambria Math"/>
                                <a:ea typeface="Calibri"/>
                                <a:cs typeface="2  Zar"/>
                              </a:rPr>
                              <m:t>𝑳</m:t>
                            </m:r>
                          </m:e>
                          <m:sub>
                            <m:r>
                              <a:rPr lang="en-US" sz="2000" b="1" i="1">
                                <a:effectLst/>
                                <a:latin typeface="Cambria Math"/>
                                <a:ea typeface="Calibri"/>
                                <a:cs typeface="2  Zar"/>
                              </a:rPr>
                              <m:t>𝒙</m:t>
                            </m:r>
                          </m:sub>
                          <m:sup>
                            <m:r>
                              <a:rPr lang="en-US" sz="2000" b="1" i="1">
                                <a:effectLst/>
                                <a:latin typeface="Cambria Math"/>
                                <a:ea typeface="Calibri"/>
                                <a:cs typeface="2  Zar"/>
                              </a:rPr>
                              <m:t>𝟐</m:t>
                            </m:r>
                          </m:sup>
                        </m:sSubSup>
                      </m:den>
                    </m:f>
                    <m:r>
                      <a:rPr lang="en-US" sz="2000" b="1">
                        <a:effectLst/>
                        <a:latin typeface="Cambria Math"/>
                        <a:ea typeface="Calibri"/>
                        <a:cs typeface="2  Zar"/>
                      </a:rPr>
                      <m:t>⇒</m:t>
                    </m:r>
                    <m:f>
                      <m:fPr>
                        <m:ctrlPr>
                          <a:rPr lang="en-US" sz="2000" b="1" i="1">
                            <a:effectLst/>
                            <a:latin typeface="Cambria Math"/>
                            <a:ea typeface="Calibri"/>
                            <a:cs typeface="2  Zar"/>
                          </a:rPr>
                        </m:ctrlPr>
                      </m:fPr>
                      <m:num>
                        <m:sSup>
                          <m:sSupPr>
                            <m:ctrlPr>
                              <a:rPr lang="en-US" sz="2000" b="1" i="1">
                                <a:effectLst/>
                                <a:latin typeface="Cambria Math"/>
                                <a:ea typeface="Calibri"/>
                                <a:cs typeface="2  Zar"/>
                              </a:rPr>
                            </m:ctrlPr>
                          </m:sSupPr>
                          <m:e>
                            <m:r>
                              <a:rPr lang="en-US" sz="2000" b="1" i="1">
                                <a:effectLst/>
                                <a:latin typeface="Cambria Math"/>
                                <a:ea typeface="Calibri"/>
                                <a:cs typeface="2  Zar"/>
                              </a:rPr>
                              <m:t>𝟑</m:t>
                            </m:r>
                            <m:r>
                              <a:rPr lang="en-US" sz="2000" b="1">
                                <a:effectLst/>
                                <a:latin typeface="Cambria Math"/>
                                <a:ea typeface="Calibri"/>
                                <a:cs typeface="2  Zar"/>
                              </a:rPr>
                              <m:t>/</m:t>
                            </m:r>
                            <m:r>
                              <a:rPr lang="en-US" sz="2000" b="1" i="1">
                                <a:effectLst/>
                                <a:latin typeface="Cambria Math"/>
                                <a:ea typeface="Calibri"/>
                                <a:cs typeface="2  Zar"/>
                              </a:rPr>
                              <m:t>𝟏𝟒</m:t>
                            </m:r>
                          </m:e>
                          <m:sup>
                            <m:r>
                              <a:rPr lang="en-US" sz="2000" b="1" i="1">
                                <a:effectLst/>
                                <a:latin typeface="Cambria Math"/>
                                <a:ea typeface="Calibri"/>
                                <a:cs typeface="2  Zar"/>
                              </a:rPr>
                              <m:t>𝟐</m:t>
                            </m:r>
                          </m:sup>
                        </m:sSup>
                        <m:r>
                          <a:rPr lang="en-US" sz="2000" b="1">
                            <a:effectLst/>
                            <a:latin typeface="Cambria Math"/>
                            <a:ea typeface="Calibri"/>
                            <a:cs typeface="2  Zar"/>
                          </a:rPr>
                          <m:t>×</m:t>
                        </m:r>
                        <m:r>
                          <a:rPr lang="en-US" sz="2000" b="1" i="1">
                            <a:effectLst/>
                            <a:latin typeface="Cambria Math"/>
                            <a:ea typeface="Calibri"/>
                            <a:cs typeface="2  Zar"/>
                          </a:rPr>
                          <m:t>𝟐</m:t>
                        </m:r>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𝟏𝟎</m:t>
                            </m:r>
                          </m:e>
                          <m:sup>
                            <m:r>
                              <a:rPr lang="en-US" sz="2000" b="1" i="1">
                                <a:effectLst/>
                                <a:latin typeface="Cambria Math"/>
                                <a:ea typeface="Calibri"/>
                                <a:cs typeface="2  Zar"/>
                              </a:rPr>
                              <m:t>𝟔</m:t>
                            </m:r>
                          </m:sup>
                        </m:sSup>
                        <m:r>
                          <a:rPr lang="en-US" sz="2000" b="1">
                            <a:effectLst/>
                            <a:latin typeface="Cambria Math"/>
                            <a:ea typeface="Calibri"/>
                            <a:cs typeface="2  Zar"/>
                          </a:rPr>
                          <m:t>×</m:t>
                        </m:r>
                        <m:r>
                          <a:rPr lang="en-US" sz="2000" b="1" i="1">
                            <a:effectLst/>
                            <a:latin typeface="Cambria Math"/>
                            <a:ea typeface="Calibri"/>
                            <a:cs typeface="2  Zar"/>
                          </a:rPr>
                          <m:t>𝟏𝟎𝟖𝟐</m:t>
                        </m:r>
                      </m:num>
                      <m:den>
                        <m:sSup>
                          <m:sSupPr>
                            <m:ctrlPr>
                              <a:rPr lang="en-US" sz="2000" b="1" i="1">
                                <a:effectLst/>
                                <a:latin typeface="Cambria Math"/>
                                <a:ea typeface="Calibri"/>
                                <a:cs typeface="2  Zar"/>
                              </a:rPr>
                            </m:ctrlPr>
                          </m:sSupPr>
                          <m:e>
                            <m:r>
                              <a:rPr lang="en-US" sz="2000" b="1" i="1">
                                <a:effectLst/>
                                <a:latin typeface="Cambria Math"/>
                                <a:ea typeface="Calibri"/>
                                <a:cs typeface="2  Zar"/>
                              </a:rPr>
                              <m:t>𝟎</m:t>
                            </m:r>
                            <m:r>
                              <a:rPr lang="en-US" sz="2000" b="1">
                                <a:effectLst/>
                                <a:latin typeface="Cambria Math"/>
                                <a:ea typeface="Calibri"/>
                                <a:cs typeface="2  Zar"/>
                              </a:rPr>
                              <m:t>/</m:t>
                            </m:r>
                            <m:r>
                              <a:rPr lang="en-US" sz="2000" b="1" i="1">
                                <a:effectLst/>
                                <a:latin typeface="Cambria Math"/>
                                <a:ea typeface="Calibri"/>
                                <a:cs typeface="2  Zar"/>
                              </a:rPr>
                              <m:t>𝟕</m:t>
                            </m:r>
                          </m:e>
                          <m:sup>
                            <m:r>
                              <a:rPr lang="en-US" sz="2000" b="1" i="1">
                                <a:effectLst/>
                                <a:latin typeface="Cambria Math"/>
                                <a:ea typeface="Calibri"/>
                                <a:cs typeface="2  Zar"/>
                              </a:rPr>
                              <m:t>𝟐</m:t>
                            </m:r>
                          </m:sup>
                        </m:sSup>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𝟒𝟓𝟎</m:t>
                            </m:r>
                          </m:e>
                          <m:sup>
                            <m:r>
                              <a:rPr lang="en-US" sz="2000" b="1" i="1">
                                <a:effectLst/>
                                <a:latin typeface="Cambria Math"/>
                                <a:ea typeface="Calibri"/>
                                <a:cs typeface="2  Zar"/>
                              </a:rPr>
                              <m:t>𝟐</m:t>
                            </m:r>
                          </m:sup>
                        </m:sSup>
                      </m:den>
                    </m:f>
                    <m:r>
                      <a:rPr lang="en-US" sz="2000" b="1">
                        <a:effectLst/>
                        <a:latin typeface="Cambria Math"/>
                        <a:ea typeface="Calibri"/>
                        <a:cs typeface="2  Zar"/>
                      </a:rPr>
                      <m:t>=</m:t>
                    </m:r>
                    <m:r>
                      <a:rPr lang="en-US" sz="2000" b="1" i="1">
                        <a:effectLst/>
                        <a:latin typeface="Cambria Math"/>
                        <a:ea typeface="Calibri"/>
                        <a:cs typeface="2  Zar"/>
                      </a:rPr>
                      <m:t>𝟐𝟏𝟓𝟐𝟒</m:t>
                    </m:r>
                    <m:r>
                      <a:rPr lang="en-US" sz="2000" b="1">
                        <a:effectLst/>
                        <a:latin typeface="Cambria Math"/>
                        <a:ea typeface="Calibri"/>
                        <a:cs typeface="2  Zar"/>
                      </a:rPr>
                      <m:t>.</m:t>
                    </m:r>
                    <m:r>
                      <a:rPr lang="en-US" sz="2000" b="1" i="1">
                        <a:effectLst/>
                        <a:latin typeface="Cambria Math"/>
                        <a:ea typeface="Calibri"/>
                        <a:cs typeface="2  Zar"/>
                      </a:rPr>
                      <m:t>𝐤𝐠</m:t>
                    </m:r>
                    <m:r>
                      <a:rPr lang="en-US" sz="2000" b="1">
                        <a:effectLst/>
                        <a:latin typeface="Cambria Math"/>
                        <a:ea typeface="Calibri"/>
                        <a:cs typeface="2  Zar"/>
                      </a:rPr>
                      <m:t>⇒</m:t>
                    </m:r>
                    <m:r>
                      <a:rPr lang="en-US" sz="2000" b="1" i="1">
                        <a:effectLst/>
                        <a:latin typeface="Cambria Math"/>
                        <a:ea typeface="Calibri"/>
                        <a:cs typeface="2  Zar"/>
                      </a:rPr>
                      <m:t>𝟐𝟏𝟓</m:t>
                    </m:r>
                    <m:r>
                      <a:rPr lang="en-US" sz="2000" b="1">
                        <a:effectLst/>
                        <a:latin typeface="Cambria Math"/>
                        <a:ea typeface="Calibri"/>
                        <a:cs typeface="2  Zar"/>
                      </a:rPr>
                      <m:t>/</m:t>
                    </m:r>
                    <m:r>
                      <a:rPr lang="en-US" sz="2000" b="1" i="1">
                        <a:effectLst/>
                        <a:latin typeface="Cambria Math"/>
                        <a:ea typeface="Calibri"/>
                        <a:cs typeface="2  Zar"/>
                      </a:rPr>
                      <m:t>𝟐</m:t>
                    </m:r>
                    <m:r>
                      <a:rPr lang="en-US" sz="2000" b="1">
                        <a:effectLst/>
                        <a:latin typeface="Cambria Math"/>
                        <a:ea typeface="Calibri"/>
                        <a:cs typeface="2  Zar"/>
                      </a:rPr>
                      <m:t> </m:t>
                    </m:r>
                    <m:r>
                      <a:rPr lang="en-US" sz="2000" b="1" i="1">
                        <a:effectLst/>
                        <a:latin typeface="Cambria Math"/>
                        <a:ea typeface="Calibri"/>
                        <a:cs typeface="2  Zar"/>
                      </a:rPr>
                      <m:t>𝐓𝐨𝐧</m:t>
                    </m:r>
                  </m:oMath>
                </a14:m>
                <a:endParaRPr lang="en-US" sz="1400" b="1" dirty="0">
                  <a:ea typeface="Calibri"/>
                  <a:cs typeface="Arial"/>
                </a:endParaRPr>
              </a:p>
              <a:p>
                <a:pPr algn="justLow">
                  <a:lnSpc>
                    <a:spcPct val="150000"/>
                  </a:lnSpc>
                  <a:spcAft>
                    <a:spcPts val="1000"/>
                  </a:spcAft>
                </a:pPr>
                <a14:m>
                  <m:oMath xmlns:m="http://schemas.openxmlformats.org/officeDocument/2006/math">
                    <m:sSub>
                      <m:sSubPr>
                        <m:ctrlPr>
                          <a:rPr lang="en-US" sz="2000" b="1" i="1">
                            <a:effectLst/>
                            <a:latin typeface="Cambria Math"/>
                            <a:ea typeface="Calibri"/>
                            <a:cs typeface="2  Zar"/>
                          </a:rPr>
                        </m:ctrlPr>
                      </m:sSubPr>
                      <m:e>
                        <m:r>
                          <a:rPr lang="en-US" sz="2000" b="1" i="1">
                            <a:effectLst/>
                            <a:latin typeface="Cambria Math"/>
                            <a:ea typeface="Calibri"/>
                            <a:cs typeface="2  Zar"/>
                          </a:rPr>
                          <m:t>𝑷</m:t>
                        </m:r>
                      </m:e>
                      <m:sub>
                        <m:r>
                          <a:rPr lang="en-US" sz="2000" b="1" i="1">
                            <a:effectLst/>
                            <a:latin typeface="Cambria Math"/>
                            <a:ea typeface="Calibri"/>
                            <a:cs typeface="2  Zar"/>
                          </a:rPr>
                          <m:t>𝒄𝒓𝒚</m:t>
                        </m:r>
                      </m:sub>
                    </m:sSub>
                    <m:r>
                      <a:rPr lang="en-US" sz="2000" b="1">
                        <a:effectLst/>
                        <a:latin typeface="Cambria Math"/>
                        <a:ea typeface="Calibri"/>
                        <a:cs typeface="2  Zar"/>
                      </a:rPr>
                      <m:t>=</m:t>
                    </m:r>
                    <m:f>
                      <m:fPr>
                        <m:ctrlPr>
                          <a:rPr lang="en-US" sz="2000" b="1" i="1">
                            <a:effectLst/>
                            <a:latin typeface="Cambria Math"/>
                            <a:ea typeface="Calibri"/>
                            <a:cs typeface="2  Zar"/>
                          </a:rPr>
                        </m:ctrlPr>
                      </m:fPr>
                      <m:num>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r>
                          <a:rPr lang="en-US" sz="2000" b="1">
                            <a:effectLst/>
                            <a:latin typeface="Cambria Math"/>
                            <a:ea typeface="Calibri"/>
                            <a:cs typeface="2  Zar"/>
                          </a:rPr>
                          <m:t>.</m:t>
                        </m:r>
                        <m:r>
                          <a:rPr lang="en-US" sz="2000" b="1" i="1">
                            <a:effectLst/>
                            <a:latin typeface="Cambria Math"/>
                            <a:ea typeface="Calibri"/>
                            <a:cs typeface="2  Zar"/>
                          </a:rPr>
                          <m:t>𝐄</m:t>
                        </m:r>
                        <m:r>
                          <a:rPr lang="en-US" sz="2000" b="1">
                            <a:effectLst/>
                            <a:latin typeface="Cambria Math"/>
                            <a:ea typeface="Calibri"/>
                            <a:cs typeface="2  Zar"/>
                          </a:rPr>
                          <m:t>.</m:t>
                        </m:r>
                        <m:r>
                          <a:rPr lang="en-US" sz="2000" b="1" i="1">
                            <a:effectLst/>
                            <a:latin typeface="Cambria Math"/>
                            <a:ea typeface="Calibri"/>
                            <a:cs typeface="2  Zar"/>
                          </a:rPr>
                          <m:t>𝑰𝒚</m:t>
                        </m:r>
                      </m:num>
                      <m:den>
                        <m:sSubSup>
                          <m:sSubSupPr>
                            <m:ctrlPr>
                              <a:rPr lang="en-US" sz="2000" b="1" i="1">
                                <a:effectLst/>
                                <a:latin typeface="Cambria Math"/>
                                <a:ea typeface="Calibri"/>
                                <a:cs typeface="2  Zar"/>
                              </a:rPr>
                            </m:ctrlPr>
                          </m:sSubSupPr>
                          <m:e>
                            <m:r>
                              <a:rPr lang="en-US" sz="2000" b="1" i="1">
                                <a:effectLst/>
                                <a:latin typeface="Cambria Math"/>
                                <a:ea typeface="Calibri"/>
                                <a:cs typeface="2  Zar"/>
                              </a:rPr>
                              <m:t>𝑲</m:t>
                            </m:r>
                          </m:e>
                          <m:sub>
                            <m:r>
                              <a:rPr lang="en-US" sz="2000" b="1" i="1">
                                <a:effectLst/>
                                <a:latin typeface="Cambria Math"/>
                                <a:ea typeface="Calibri"/>
                                <a:cs typeface="2  Zar"/>
                              </a:rPr>
                              <m:t>𝒚</m:t>
                            </m:r>
                          </m:sub>
                          <m:sup>
                            <m:r>
                              <a:rPr lang="en-US" sz="2000" b="1" i="1">
                                <a:effectLst/>
                                <a:latin typeface="Cambria Math"/>
                                <a:ea typeface="Calibri"/>
                                <a:cs typeface="2  Zar"/>
                              </a:rPr>
                              <m:t>𝟐</m:t>
                            </m:r>
                          </m:sup>
                        </m:sSubSup>
                        <m:r>
                          <a:rPr lang="en-US" sz="2000" b="1">
                            <a:effectLst/>
                            <a:latin typeface="Cambria Math"/>
                            <a:ea typeface="Calibri"/>
                            <a:cs typeface="2  Zar"/>
                          </a:rPr>
                          <m:t>.</m:t>
                        </m:r>
                        <m:sSubSup>
                          <m:sSubSupPr>
                            <m:ctrlPr>
                              <a:rPr lang="en-US" sz="2000" b="1" i="1">
                                <a:effectLst/>
                                <a:latin typeface="Cambria Math"/>
                                <a:ea typeface="Calibri"/>
                                <a:cs typeface="2  Zar"/>
                              </a:rPr>
                            </m:ctrlPr>
                          </m:sSubSupPr>
                          <m:e>
                            <m:r>
                              <a:rPr lang="en-US" sz="2000" b="1" i="1">
                                <a:effectLst/>
                                <a:latin typeface="Cambria Math"/>
                                <a:ea typeface="Calibri"/>
                                <a:cs typeface="2  Zar"/>
                              </a:rPr>
                              <m:t>𝑳</m:t>
                            </m:r>
                          </m:e>
                          <m:sub>
                            <m:r>
                              <a:rPr lang="en-US" sz="2000" b="1" i="1">
                                <a:effectLst/>
                                <a:latin typeface="Cambria Math"/>
                                <a:ea typeface="Calibri"/>
                                <a:cs typeface="2  Zar"/>
                              </a:rPr>
                              <m:t>𝒚</m:t>
                            </m:r>
                          </m:sub>
                          <m:sup>
                            <m:r>
                              <a:rPr lang="en-US" sz="2000" b="1" i="1">
                                <a:effectLst/>
                                <a:latin typeface="Cambria Math"/>
                                <a:ea typeface="Calibri"/>
                                <a:cs typeface="2  Zar"/>
                              </a:rPr>
                              <m:t>𝟐</m:t>
                            </m:r>
                          </m:sup>
                        </m:sSubSup>
                      </m:den>
                    </m:f>
                    <m:r>
                      <a:rPr lang="en-US" sz="2000" b="1">
                        <a:effectLst/>
                        <a:latin typeface="Cambria Math"/>
                        <a:ea typeface="Calibri"/>
                        <a:cs typeface="2  Zar"/>
                      </a:rPr>
                      <m:t>⇒</m:t>
                    </m:r>
                    <m:f>
                      <m:fPr>
                        <m:ctrlPr>
                          <a:rPr lang="en-US" sz="2000" b="1" i="1">
                            <a:effectLst/>
                            <a:latin typeface="Cambria Math"/>
                            <a:ea typeface="Calibri"/>
                            <a:cs typeface="2  Zar"/>
                          </a:rPr>
                        </m:ctrlPr>
                      </m:fPr>
                      <m:num>
                        <m:sSup>
                          <m:sSupPr>
                            <m:ctrlPr>
                              <a:rPr lang="en-US" sz="2000" b="1" i="1">
                                <a:effectLst/>
                                <a:latin typeface="Cambria Math"/>
                                <a:ea typeface="Calibri"/>
                                <a:cs typeface="2  Zar"/>
                              </a:rPr>
                            </m:ctrlPr>
                          </m:sSupPr>
                          <m:e>
                            <m:r>
                              <a:rPr lang="en-US" sz="2000" b="1" i="1">
                                <a:effectLst/>
                                <a:latin typeface="Cambria Math"/>
                                <a:ea typeface="Calibri"/>
                                <a:cs typeface="2  Zar"/>
                              </a:rPr>
                              <m:t>𝟑</m:t>
                            </m:r>
                            <m:r>
                              <a:rPr lang="en-US" sz="2000" b="1">
                                <a:effectLst/>
                                <a:latin typeface="Cambria Math"/>
                                <a:ea typeface="Calibri"/>
                                <a:cs typeface="2  Zar"/>
                              </a:rPr>
                              <m:t>/</m:t>
                            </m:r>
                            <m:r>
                              <a:rPr lang="en-US" sz="2000" b="1" i="1">
                                <a:effectLst/>
                                <a:latin typeface="Cambria Math"/>
                                <a:ea typeface="Calibri"/>
                                <a:cs typeface="2  Zar"/>
                              </a:rPr>
                              <m:t>𝟏𝟒</m:t>
                            </m:r>
                          </m:e>
                          <m:sup>
                            <m:r>
                              <a:rPr lang="en-US" sz="2000" b="1" i="1">
                                <a:effectLst/>
                                <a:latin typeface="Cambria Math"/>
                                <a:ea typeface="Calibri"/>
                                <a:cs typeface="2  Zar"/>
                              </a:rPr>
                              <m:t>𝟐</m:t>
                            </m:r>
                          </m:sup>
                        </m:sSup>
                        <m:r>
                          <a:rPr lang="en-US" sz="2000" b="1">
                            <a:effectLst/>
                            <a:latin typeface="Cambria Math"/>
                            <a:ea typeface="Calibri"/>
                            <a:cs typeface="2  Zar"/>
                          </a:rPr>
                          <m:t>×</m:t>
                        </m:r>
                        <m:r>
                          <a:rPr lang="en-US" sz="2000" b="1" i="1">
                            <a:effectLst/>
                            <a:latin typeface="Cambria Math"/>
                            <a:ea typeface="Calibri"/>
                            <a:cs typeface="2  Zar"/>
                          </a:rPr>
                          <m:t>𝟐</m:t>
                        </m:r>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𝟏𝟎</m:t>
                            </m:r>
                          </m:e>
                          <m:sup>
                            <m:r>
                              <a:rPr lang="en-US" sz="2000" b="1" i="1">
                                <a:effectLst/>
                                <a:latin typeface="Cambria Math"/>
                                <a:ea typeface="Calibri"/>
                                <a:cs typeface="2  Zar"/>
                              </a:rPr>
                              <m:t>𝟔</m:t>
                            </m:r>
                          </m:sup>
                        </m:sSup>
                        <m:r>
                          <a:rPr lang="en-US" sz="2000" b="1">
                            <a:effectLst/>
                            <a:latin typeface="Cambria Math"/>
                            <a:ea typeface="Calibri"/>
                            <a:cs typeface="2  Zar"/>
                          </a:rPr>
                          <m:t>×</m:t>
                        </m:r>
                        <m:r>
                          <a:rPr lang="en-US" sz="2000" b="1" i="1">
                            <a:effectLst/>
                            <a:latin typeface="Cambria Math"/>
                            <a:ea typeface="Calibri"/>
                            <a:cs typeface="2  Zar"/>
                          </a:rPr>
                          <m:t>𝟓𝟐𝟕</m:t>
                        </m:r>
                      </m:num>
                      <m:den>
                        <m:sSup>
                          <m:sSupPr>
                            <m:ctrlPr>
                              <a:rPr lang="en-US" sz="2000" b="1" i="1">
                                <a:effectLst/>
                                <a:latin typeface="Cambria Math"/>
                                <a:ea typeface="Calibri"/>
                                <a:cs typeface="2  Zar"/>
                              </a:rPr>
                            </m:ctrlPr>
                          </m:sSupPr>
                          <m:e>
                            <m:r>
                              <a:rPr lang="en-US" sz="2000" b="1" i="1">
                                <a:effectLst/>
                                <a:latin typeface="Cambria Math"/>
                                <a:ea typeface="Calibri"/>
                                <a:cs typeface="2  Zar"/>
                              </a:rPr>
                              <m:t>𝟎</m:t>
                            </m:r>
                            <m:r>
                              <a:rPr lang="en-US" sz="2000" b="1">
                                <a:effectLst/>
                                <a:latin typeface="Cambria Math"/>
                                <a:ea typeface="Calibri"/>
                                <a:cs typeface="2  Zar"/>
                              </a:rPr>
                              <m:t>/</m:t>
                            </m:r>
                            <m:r>
                              <a:rPr lang="en-US" sz="2000" b="1" i="1">
                                <a:effectLst/>
                                <a:latin typeface="Cambria Math"/>
                                <a:ea typeface="Calibri"/>
                                <a:cs typeface="2  Zar"/>
                              </a:rPr>
                              <m:t>𝟕</m:t>
                            </m:r>
                          </m:e>
                          <m:sup>
                            <m:r>
                              <a:rPr lang="en-US" sz="2000" b="1" i="1">
                                <a:effectLst/>
                                <a:latin typeface="Cambria Math"/>
                                <a:ea typeface="Calibri"/>
                                <a:cs typeface="2  Zar"/>
                              </a:rPr>
                              <m:t>𝟐</m:t>
                            </m:r>
                          </m:sup>
                        </m:sSup>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𝟒𝟓𝟎</m:t>
                            </m:r>
                          </m:e>
                          <m:sup>
                            <m:r>
                              <a:rPr lang="en-US" sz="2000" b="1" i="1">
                                <a:effectLst/>
                                <a:latin typeface="Cambria Math"/>
                                <a:ea typeface="Calibri"/>
                                <a:cs typeface="2  Zar"/>
                              </a:rPr>
                              <m:t>𝟐</m:t>
                            </m:r>
                          </m:sup>
                        </m:sSup>
                      </m:den>
                    </m:f>
                    <m:r>
                      <a:rPr lang="en-US" sz="2000" b="1">
                        <a:effectLst/>
                        <a:latin typeface="Cambria Math"/>
                        <a:ea typeface="Calibri"/>
                        <a:cs typeface="2  Zar"/>
                      </a:rPr>
                      <m:t>=</m:t>
                    </m:r>
                    <m:r>
                      <a:rPr lang="en-US" sz="2000" b="1" i="1">
                        <a:effectLst/>
                        <a:latin typeface="Cambria Math"/>
                        <a:ea typeface="Calibri"/>
                        <a:cs typeface="2  Zar"/>
                      </a:rPr>
                      <m:t>𝟏𝟎𝟒𝟖𝟑𝟖</m:t>
                    </m:r>
                    <m:r>
                      <a:rPr lang="en-US" sz="2000" b="1">
                        <a:effectLst/>
                        <a:latin typeface="Cambria Math"/>
                        <a:ea typeface="Calibri"/>
                        <a:cs typeface="2  Zar"/>
                      </a:rPr>
                      <m:t>.</m:t>
                    </m:r>
                    <m:r>
                      <a:rPr lang="en-US" sz="2000" b="1" i="1">
                        <a:effectLst/>
                        <a:latin typeface="Cambria Math"/>
                        <a:ea typeface="Calibri"/>
                        <a:cs typeface="2  Zar"/>
                      </a:rPr>
                      <m:t>𝐤𝐠</m:t>
                    </m:r>
                    <m:r>
                      <a:rPr lang="en-US" sz="2000" b="1">
                        <a:effectLst/>
                        <a:latin typeface="Cambria Math"/>
                        <a:ea typeface="Calibri"/>
                        <a:cs typeface="2  Zar"/>
                      </a:rPr>
                      <m:t>⇒</m:t>
                    </m:r>
                    <m:r>
                      <a:rPr lang="en-US" sz="2000" b="1" i="1">
                        <a:effectLst/>
                        <a:latin typeface="Cambria Math"/>
                        <a:ea typeface="Calibri"/>
                        <a:cs typeface="2  Zar"/>
                      </a:rPr>
                      <m:t>𝟏𝟎𝟒</m:t>
                    </m:r>
                    <m:r>
                      <a:rPr lang="en-US" sz="2000" b="1">
                        <a:effectLst/>
                        <a:latin typeface="Cambria Math"/>
                        <a:ea typeface="Calibri"/>
                        <a:cs typeface="2  Zar"/>
                      </a:rPr>
                      <m:t>/</m:t>
                    </m:r>
                    <m:r>
                      <a:rPr lang="en-US" sz="2000" b="1" i="1">
                        <a:effectLst/>
                        <a:latin typeface="Cambria Math"/>
                        <a:ea typeface="Calibri"/>
                        <a:cs typeface="2  Zar"/>
                      </a:rPr>
                      <m:t>𝟖</m:t>
                    </m:r>
                    <m:r>
                      <a:rPr lang="en-US" sz="2000" b="1">
                        <a:effectLst/>
                        <a:latin typeface="Cambria Math"/>
                        <a:ea typeface="Calibri"/>
                        <a:cs typeface="2  Zar"/>
                      </a:rPr>
                      <m:t> </m:t>
                    </m:r>
                    <m:r>
                      <a:rPr lang="en-US" sz="2000" b="1" i="1">
                        <a:effectLst/>
                        <a:latin typeface="Cambria Math"/>
                        <a:ea typeface="Calibri"/>
                        <a:cs typeface="2  Zar"/>
                      </a:rPr>
                      <m:t>𝐓𝐨𝐧</m:t>
                    </m:r>
                  </m:oMath>
                </a14:m>
                <a:endParaRPr lang="en-US" sz="1400" b="1" dirty="0">
                  <a:ea typeface="Calibri"/>
                  <a:cs typeface="Arial"/>
                </a:endParaRPr>
              </a:p>
              <a:p>
                <a:pPr algn="justLow">
                  <a:lnSpc>
                    <a:spcPct val="150000"/>
                  </a:lnSpc>
                  <a:spcAft>
                    <a:spcPts val="1000"/>
                  </a:spcAft>
                </a:pPr>
                <a:r>
                  <a:rPr lang="fa-IR" sz="2000" b="1" dirty="0">
                    <a:ea typeface="Calibri"/>
                    <a:cs typeface="2  Zar"/>
                  </a:rPr>
                  <a:t>* بین این دو فرمول یعنی نیروهای فشاری بحرانی کمترین یعنی مینیمم آنها را در نظر می گیریم. </a:t>
                </a:r>
                <a:endParaRPr lang="en-US" sz="1400" b="1" dirty="0">
                  <a:ea typeface="Calibri"/>
                  <a:cs typeface="Arial"/>
                </a:endParaRPr>
              </a:p>
              <a:p>
                <a:pPr algn="justLow">
                  <a:lnSpc>
                    <a:spcPct val="150000"/>
                  </a:lnSpc>
                  <a:spcAft>
                    <a:spcPts val="1000"/>
                  </a:spcAft>
                </a:pPr>
                <a:r>
                  <a:rPr lang="fa-IR" sz="2000" b="1" dirty="0">
                    <a:ea typeface="Calibri"/>
                    <a:cs typeface="2  Zar"/>
                  </a:rPr>
                  <a:t>نیروی فشاری بحرانی  </a:t>
                </a:r>
                <a:r>
                  <a:rPr lang="en-US" sz="2000" b="1" dirty="0" err="1">
                    <a:ea typeface="Calibri"/>
                    <a:cs typeface="2  Zar"/>
                  </a:rPr>
                  <a:t>P</a:t>
                </a:r>
                <a:r>
                  <a:rPr lang="en-US" sz="2000" b="1" baseline="-25000" dirty="0" err="1">
                    <a:ea typeface="Calibri"/>
                    <a:cs typeface="2  Zar"/>
                  </a:rPr>
                  <a:t>crmin</a:t>
                </a:r>
                <a:r>
                  <a:rPr lang="en-US" sz="2000" b="1" dirty="0">
                    <a:ea typeface="Calibri"/>
                    <a:cs typeface="2  Zar"/>
                  </a:rPr>
                  <a:t> = 104/8 Ton</a:t>
                </a:r>
                <a:r>
                  <a:rPr lang="en-US" sz="2000" b="1" dirty="0">
                    <a:effectLst/>
                    <a:latin typeface="2  Zar"/>
                    <a:ea typeface="Calibri"/>
                    <a:cs typeface="Arial"/>
                  </a:rPr>
                  <a:t> </a:t>
                </a:r>
                <a:endParaRPr lang="en-US" sz="1400" b="1" dirty="0">
                  <a:ea typeface="Calibri"/>
                  <a:cs typeface="Arial"/>
                </a:endParaRPr>
              </a:p>
              <a:p>
                <a:pPr algn="justLow">
                  <a:lnSpc>
                    <a:spcPct val="150000"/>
                  </a:lnSpc>
                  <a:spcAft>
                    <a:spcPts val="1000"/>
                  </a:spcAft>
                </a:pPr>
                <a:r>
                  <a:rPr lang="fa-IR" sz="2000" b="1" dirty="0">
                    <a:ea typeface="Calibri"/>
                    <a:cs typeface="2  Zar"/>
                  </a:rPr>
                  <a:t>* هرچه طول ستون کمتر باشد کمانش کمتر است و جزء گروه چاق ستون محسوب می شود. </a:t>
                </a:r>
                <a:endParaRPr lang="en-US" sz="1400" b="1" dirty="0">
                  <a:ea typeface="Calibri"/>
                  <a:cs typeface="Arial"/>
                </a:endParaRPr>
              </a:p>
              <a:p>
                <a:endParaRPr lang="en-US" sz="2000" dirty="0">
                  <a:solidFill>
                    <a:schemeClr val="tx2"/>
                  </a:solidFill>
                  <a:latin typeface="B Nazanin+ Black" panose="02000700000000000000" pitchFamily="2" charset="-78"/>
                  <a:cs typeface="B Nazanin+ Black" panose="02000700000000000000" pitchFamily="2"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836712"/>
                <a:ext cx="8678198" cy="5328592"/>
              </a:xfrm>
              <a:blipFill rotWithShape="1">
                <a:blip r:embed="rId3"/>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11</a:t>
            </a:fld>
            <a:endParaRPr lang="fa-IR" dirty="0"/>
          </a:p>
        </p:txBody>
      </p:sp>
      <p:sp>
        <p:nvSpPr>
          <p:cNvPr id="18" name="Rectangle 10"/>
          <p:cNvSpPr>
            <a:spLocks noChangeArrowheads="1"/>
          </p:cNvSpPr>
          <p:nvPr/>
        </p:nvSpPr>
        <p:spPr bwMode="auto">
          <a:xfrm>
            <a:off x="1763688" y="4725792"/>
            <a:ext cx="97756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5"/>
          <p:cNvSpPr>
            <a:spLocks noChangeArrowheads="1"/>
          </p:cNvSpPr>
          <p:nvPr/>
        </p:nvSpPr>
        <p:spPr bwMode="auto">
          <a:xfrm>
            <a:off x="6372200" y="4506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6"/>
          <p:cNvSpPr>
            <a:spLocks noChangeArrowheads="1"/>
          </p:cNvSpPr>
          <p:nvPr/>
        </p:nvSpPr>
        <p:spPr bwMode="auto">
          <a:xfrm>
            <a:off x="6372200" y="47257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54197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2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circle(in)">
                                      <p:cBhvr>
                                        <p:cTn id="42" dur="2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a-IR" dirty="0" smtClean="0"/>
              <a:t>مثال 2</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520422788"/>
              </p:ext>
            </p:extLst>
          </p:nvPr>
        </p:nvGraphicFramePr>
        <p:xfrm>
          <a:off x="4427984" y="1844824"/>
          <a:ext cx="4392488" cy="1463040"/>
        </p:xfrm>
        <a:graphic>
          <a:graphicData uri="http://schemas.openxmlformats.org/drawingml/2006/table">
            <a:tbl>
              <a:tblPr rtl="1" firstRow="1" firstCol="1" bandRow="1"/>
              <a:tblGrid>
                <a:gridCol w="2156348"/>
                <a:gridCol w="164506"/>
                <a:gridCol w="2071634"/>
              </a:tblGrid>
              <a:tr h="792088">
                <a:tc>
                  <a:txBody>
                    <a:bodyPr/>
                    <a:lstStyle/>
                    <a:p>
                      <a:pPr algn="justLow" rtl="1">
                        <a:lnSpc>
                          <a:spcPct val="150000"/>
                        </a:lnSpc>
                        <a:spcAft>
                          <a:spcPts val="0"/>
                        </a:spcAft>
                      </a:pPr>
                      <a:r>
                        <a:rPr lang="fa-IR" sz="1600" b="1" dirty="0">
                          <a:effectLst/>
                          <a:latin typeface="Calibri"/>
                          <a:ea typeface="Calibri"/>
                          <a:cs typeface="2  Zar"/>
                        </a:rPr>
                        <a:t>کمانش حول محور </a:t>
                      </a:r>
                      <a:endParaRPr lang="en-US" sz="1100" b="1" dirty="0">
                        <a:effectLst/>
                        <a:latin typeface="Calibri"/>
                        <a:ea typeface="Calibri"/>
                        <a:cs typeface="Arial"/>
                      </a:endParaRPr>
                    </a:p>
                    <a:p>
                      <a:pPr algn="justLow" rtl="1">
                        <a:lnSpc>
                          <a:spcPct val="150000"/>
                        </a:lnSpc>
                        <a:spcAft>
                          <a:spcPts val="0"/>
                        </a:spcAft>
                      </a:pPr>
                      <a:r>
                        <a:rPr lang="en-US" sz="1600" b="1" dirty="0" err="1">
                          <a:effectLst/>
                          <a:latin typeface="Calibri"/>
                          <a:ea typeface="Calibri"/>
                          <a:cs typeface="2  Zar"/>
                        </a:rPr>
                        <a:t>Kx</a:t>
                      </a:r>
                      <a:r>
                        <a:rPr lang="en-US" sz="1600" b="1" dirty="0">
                          <a:effectLst/>
                          <a:latin typeface="Calibri"/>
                          <a:ea typeface="Calibri"/>
                          <a:cs typeface="2  Zar"/>
                        </a:rPr>
                        <a:t>=1</a:t>
                      </a:r>
                      <a:endParaRPr lang="en-US" sz="1100" b="1" dirty="0">
                        <a:effectLst/>
                        <a:latin typeface="Calibri"/>
                        <a:ea typeface="Calibri"/>
                        <a:cs typeface="Arial"/>
                      </a:endParaRPr>
                    </a:p>
                    <a:p>
                      <a:pPr algn="justLow" rtl="1">
                        <a:lnSpc>
                          <a:spcPct val="150000"/>
                        </a:lnSpc>
                        <a:spcAft>
                          <a:spcPts val="0"/>
                        </a:spcAft>
                      </a:pPr>
                      <a:r>
                        <a:rPr lang="en-US" sz="1600" b="1" dirty="0">
                          <a:effectLst/>
                          <a:latin typeface="Calibri"/>
                          <a:ea typeface="Calibri"/>
                          <a:cs typeface="2  Zar"/>
                        </a:rPr>
                        <a:t>L</a:t>
                      </a:r>
                      <a:r>
                        <a:rPr lang="en-US" sz="1600" b="1" baseline="-25000" dirty="0">
                          <a:effectLst/>
                          <a:latin typeface="Calibri"/>
                          <a:ea typeface="Calibri"/>
                          <a:cs typeface="2  Zar"/>
                        </a:rPr>
                        <a:t>x</a:t>
                      </a:r>
                      <a:r>
                        <a:rPr lang="en-US" sz="1600" b="1" dirty="0">
                          <a:effectLst/>
                          <a:latin typeface="Calibri"/>
                          <a:ea typeface="Calibri"/>
                          <a:cs typeface="2  Zar"/>
                        </a:rPr>
                        <a:t>=500cm</a:t>
                      </a:r>
                      <a:endParaRPr lang="en-US" sz="1100" b="1" dirty="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fa-IR" sz="1600" b="1" dirty="0">
                          <a:effectLst/>
                          <a:latin typeface="Calibri"/>
                          <a:ea typeface="Calibri"/>
                          <a:cs typeface="2  Zar"/>
                        </a:rPr>
                        <a:t> </a:t>
                      </a:r>
                      <a:endParaRPr lang="en-US" sz="1100" b="1" dirty="0">
                        <a:effectLst/>
                        <a:latin typeface="Calibri"/>
                        <a:ea typeface="Calibri"/>
                        <a:cs typeface="Arial"/>
                      </a:endParaRPr>
                    </a:p>
                    <a:p>
                      <a:pPr algn="justLow" rtl="0">
                        <a:lnSpc>
                          <a:spcPct val="150000"/>
                        </a:lnSpc>
                        <a:spcAft>
                          <a:spcPts val="0"/>
                        </a:spcAft>
                      </a:pPr>
                      <a:r>
                        <a:rPr lang="fa-IR" sz="1600" b="1" dirty="0">
                          <a:effectLst/>
                          <a:latin typeface="Calibri"/>
                          <a:ea typeface="Calibri"/>
                          <a:cs typeface="2  Zar"/>
                        </a:rPr>
                        <a:t> </a:t>
                      </a:r>
                      <a:endParaRPr lang="en-US" sz="1100" b="1" dirty="0">
                        <a:effectLst/>
                        <a:latin typeface="Calibri"/>
                        <a:ea typeface="Calibri"/>
                        <a:cs typeface="Arial"/>
                      </a:endParaRPr>
                    </a:p>
                    <a:p>
                      <a:pPr algn="justLow" rtl="1">
                        <a:lnSpc>
                          <a:spcPct val="150000"/>
                        </a:lnSpc>
                        <a:spcAft>
                          <a:spcPts val="0"/>
                        </a:spcAft>
                      </a:pPr>
                      <a:r>
                        <a:rPr lang="en-US" sz="1600" b="1" dirty="0">
                          <a:effectLst/>
                          <a:latin typeface="Calibri"/>
                          <a:ea typeface="Calibri"/>
                          <a:cs typeface="2  Zar"/>
                        </a:rPr>
                        <a:t> </a:t>
                      </a:r>
                      <a:endParaRPr lang="en-US" sz="1100" b="1" dirty="0">
                        <a:effectLst/>
                        <a:latin typeface="Calibri"/>
                        <a:ea typeface="Calibri"/>
                        <a:cs typeface="Arial"/>
                      </a:endParaRPr>
                    </a:p>
                  </a:txBody>
                  <a:tcPr marL="68580" marR="68580" marT="0" marB="0">
                    <a:lnL>
                      <a:noFill/>
                    </a:lnL>
                    <a:lnR>
                      <a:noFill/>
                    </a:lnR>
                    <a:lnT>
                      <a:noFill/>
                    </a:lnT>
                    <a:lnB>
                      <a:noFill/>
                    </a:lnB>
                  </a:tcPr>
                </a:tc>
                <a:tc>
                  <a:txBody>
                    <a:bodyPr/>
                    <a:lstStyle/>
                    <a:p>
                      <a:pPr algn="justLow" rtl="1">
                        <a:lnSpc>
                          <a:spcPct val="150000"/>
                        </a:lnSpc>
                        <a:spcAft>
                          <a:spcPts val="0"/>
                        </a:spcAft>
                      </a:pPr>
                      <a:r>
                        <a:rPr lang="en-US" sz="1600" b="1" dirty="0">
                          <a:effectLst/>
                          <a:latin typeface="Calibri"/>
                          <a:ea typeface="Calibri"/>
                          <a:cs typeface="2  Zar"/>
                        </a:rPr>
                        <a:t>A-A</a:t>
                      </a:r>
                      <a:endParaRPr lang="en-US" sz="1100" b="1" dirty="0">
                        <a:effectLst/>
                        <a:latin typeface="Calibri"/>
                        <a:ea typeface="Calibri"/>
                        <a:cs typeface="Arial"/>
                      </a:endParaRPr>
                    </a:p>
                    <a:p>
                      <a:pPr algn="justLow" rtl="1">
                        <a:lnSpc>
                          <a:spcPct val="150000"/>
                        </a:lnSpc>
                        <a:spcAft>
                          <a:spcPts val="0"/>
                        </a:spcAft>
                      </a:pPr>
                      <a:r>
                        <a:rPr lang="fa-IR" sz="1600" b="1" dirty="0">
                          <a:effectLst/>
                          <a:latin typeface="Calibri"/>
                          <a:ea typeface="Calibri"/>
                          <a:cs typeface="2  Zar"/>
                        </a:rPr>
                        <a:t>کمانش حول محور </a:t>
                      </a:r>
                      <a:r>
                        <a:rPr lang="en-US" sz="1600" b="1" dirty="0">
                          <a:effectLst/>
                          <a:latin typeface="Calibri"/>
                          <a:ea typeface="Calibri"/>
                          <a:cs typeface="2  Zar"/>
                        </a:rPr>
                        <a:t>y</a:t>
                      </a:r>
                      <a:r>
                        <a:rPr lang="en-US" sz="1600" b="1" dirty="0">
                          <a:effectLst/>
                          <a:latin typeface="2  Zar"/>
                          <a:ea typeface="Calibri"/>
                          <a:cs typeface="Arial"/>
                        </a:rPr>
                        <a:t> </a:t>
                      </a:r>
                      <a:endParaRPr lang="en-US" sz="1100" b="1" dirty="0">
                        <a:effectLst/>
                        <a:latin typeface="Calibri"/>
                        <a:ea typeface="Calibri"/>
                        <a:cs typeface="Arial"/>
                      </a:endParaRPr>
                    </a:p>
                    <a:p>
                      <a:pPr algn="justLow" rtl="1">
                        <a:lnSpc>
                          <a:spcPct val="150000"/>
                        </a:lnSpc>
                        <a:spcAft>
                          <a:spcPts val="0"/>
                        </a:spcAft>
                      </a:pPr>
                      <a:r>
                        <a:rPr lang="en-US" sz="1600" b="1" dirty="0" err="1">
                          <a:effectLst/>
                          <a:latin typeface="Calibri"/>
                          <a:ea typeface="Calibri"/>
                          <a:cs typeface="2  Zar"/>
                        </a:rPr>
                        <a:t>Ky</a:t>
                      </a:r>
                      <a:r>
                        <a:rPr lang="en-US" sz="1600" b="1" dirty="0">
                          <a:effectLst/>
                          <a:latin typeface="Calibri"/>
                          <a:ea typeface="Calibri"/>
                          <a:cs typeface="2  Zar"/>
                        </a:rPr>
                        <a:t>=0/7</a:t>
                      </a:r>
                      <a:endParaRPr lang="en-US" sz="1100" b="1" dirty="0">
                        <a:effectLst/>
                        <a:latin typeface="Calibri"/>
                        <a:ea typeface="Calibri"/>
                        <a:cs typeface="Arial"/>
                      </a:endParaRPr>
                    </a:p>
                    <a:p>
                      <a:pPr algn="justLow" rtl="1">
                        <a:lnSpc>
                          <a:spcPct val="150000"/>
                        </a:lnSpc>
                        <a:spcAft>
                          <a:spcPts val="0"/>
                        </a:spcAft>
                      </a:pPr>
                      <a:r>
                        <a:rPr lang="en-US" sz="1600" b="1" dirty="0">
                          <a:effectLst/>
                          <a:latin typeface="Calibri"/>
                          <a:ea typeface="Calibri"/>
                          <a:cs typeface="2  Zar"/>
                        </a:rPr>
                        <a:t>Ly=3x = 300 cm</a:t>
                      </a:r>
                      <a:endParaRPr lang="en-US" sz="1100" b="1" dirty="0">
                        <a:effectLst/>
                        <a:latin typeface="Calibri"/>
                        <a:ea typeface="Calibri"/>
                        <a:cs typeface="Arial"/>
                      </a:endParaRPr>
                    </a:p>
                  </a:txBody>
                  <a:tcPr marL="68580" marR="68580" marT="0" marB="0">
                    <a:lnL>
                      <a:noFill/>
                    </a:lnL>
                    <a:lnR>
                      <a:noFill/>
                    </a:lnR>
                    <a:lnT>
                      <a:noFill/>
                    </a:lnT>
                    <a:lnB>
                      <a:noFill/>
                    </a:lnB>
                  </a:tcPr>
                </a:tc>
              </a:tr>
            </a:tbl>
          </a:graphicData>
        </a:graphic>
      </p:graphicFrame>
      <p:sp>
        <p:nvSpPr>
          <p:cNvPr id="12" name="Slide Number Placeholder 11"/>
          <p:cNvSpPr>
            <a:spLocks noGrp="1"/>
          </p:cNvSpPr>
          <p:nvPr>
            <p:ph type="sldNum" sz="quarter" idx="4"/>
          </p:nvPr>
        </p:nvSpPr>
        <p:spPr/>
        <p:txBody>
          <a:bodyPr/>
          <a:lstStyle/>
          <a:p>
            <a:fld id="{AE3A5789-49FC-49F2-8487-A9CA7F43CEF4}" type="slidenum">
              <a:rPr lang="fa-IR" smtClean="0"/>
              <a:pPr/>
              <a:t>12</a:t>
            </a:fld>
            <a:endParaRPr lang="fa-IR" dirty="0"/>
          </a:p>
        </p:txBody>
      </p:sp>
      <p:graphicFrame>
        <p:nvGraphicFramePr>
          <p:cNvPr id="15" name="Table 14"/>
          <p:cNvGraphicFramePr>
            <a:graphicFrameLocks noGrp="1"/>
          </p:cNvGraphicFramePr>
          <p:nvPr>
            <p:extLst>
              <p:ext uri="{D42A27DB-BD31-4B8C-83A1-F6EECF244321}">
                <p14:modId xmlns:p14="http://schemas.microsoft.com/office/powerpoint/2010/main" val="1391781489"/>
              </p:ext>
            </p:extLst>
          </p:nvPr>
        </p:nvGraphicFramePr>
        <p:xfrm>
          <a:off x="465014" y="3512448"/>
          <a:ext cx="3288010" cy="1097280"/>
        </p:xfrm>
        <a:graphic>
          <a:graphicData uri="http://schemas.openxmlformats.org/drawingml/2006/table">
            <a:tbl>
              <a:tblPr rtl="1" firstRow="1" firstCol="1" bandRow="1"/>
              <a:tblGrid>
                <a:gridCol w="1442057"/>
                <a:gridCol w="1845953"/>
              </a:tblGrid>
              <a:tr h="258468">
                <a:tc>
                  <a:txBody>
                    <a:bodyPr/>
                    <a:lstStyle/>
                    <a:p>
                      <a:pPr algn="justLow" rtl="0">
                        <a:lnSpc>
                          <a:spcPct val="150000"/>
                        </a:lnSpc>
                        <a:spcAft>
                          <a:spcPts val="0"/>
                        </a:spcAft>
                      </a:pPr>
                      <a:r>
                        <a:rPr lang="en-US" sz="1600" b="0" dirty="0">
                          <a:effectLst/>
                          <a:latin typeface="Calibri"/>
                          <a:ea typeface="Calibri"/>
                          <a:cs typeface="2  Zar"/>
                        </a:rPr>
                        <a:t>A = 13/5 cm</a:t>
                      </a:r>
                      <a:r>
                        <a:rPr lang="en-US" sz="1600" b="0" baseline="30000" dirty="0">
                          <a:effectLst/>
                          <a:latin typeface="Calibri"/>
                          <a:ea typeface="Calibri"/>
                          <a:cs typeface="2  Zar"/>
                        </a:rPr>
                        <a:t>2</a:t>
                      </a:r>
                      <a:endParaRPr lang="en-US" sz="1100" b="0" dirty="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b="0" dirty="0">
                          <a:effectLst/>
                          <a:latin typeface="Calibri"/>
                          <a:ea typeface="Calibri"/>
                          <a:cs typeface="2  Zar"/>
                        </a:rPr>
                        <a:t>H=10 cm</a:t>
                      </a:r>
                      <a:endParaRPr lang="en-US" sz="1100" b="0" dirty="0">
                        <a:effectLst/>
                        <a:latin typeface="Calibri"/>
                        <a:ea typeface="Calibri"/>
                        <a:cs typeface="Arial"/>
                      </a:endParaRPr>
                    </a:p>
                  </a:txBody>
                  <a:tcPr marL="68580" marR="68580" marT="0" marB="0">
                    <a:lnL>
                      <a:noFill/>
                    </a:lnL>
                    <a:lnR>
                      <a:noFill/>
                    </a:lnR>
                    <a:lnT>
                      <a:noFill/>
                    </a:lnT>
                    <a:lnB>
                      <a:noFill/>
                    </a:lnB>
                  </a:tcPr>
                </a:tc>
              </a:tr>
              <a:tr h="258468">
                <a:tc>
                  <a:txBody>
                    <a:bodyPr/>
                    <a:lstStyle/>
                    <a:p>
                      <a:pPr algn="justLow" rtl="0">
                        <a:lnSpc>
                          <a:spcPct val="150000"/>
                        </a:lnSpc>
                        <a:spcAft>
                          <a:spcPts val="0"/>
                        </a:spcAft>
                      </a:pPr>
                      <a:r>
                        <a:rPr lang="en-US" sz="1600" b="0">
                          <a:effectLst/>
                          <a:latin typeface="Calibri"/>
                          <a:ea typeface="Calibri"/>
                          <a:cs typeface="2  Zar"/>
                        </a:rPr>
                        <a:t>Ix=206 cm</a:t>
                      </a:r>
                      <a:r>
                        <a:rPr lang="en-US" sz="1600" b="0" baseline="30000">
                          <a:effectLst/>
                          <a:latin typeface="Calibri"/>
                          <a:ea typeface="Calibri"/>
                          <a:cs typeface="2  Zar"/>
                        </a:rPr>
                        <a:t>4</a:t>
                      </a:r>
                      <a:endParaRPr lang="en-US" sz="1100" b="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b="0" dirty="0">
                          <a:effectLst/>
                          <a:latin typeface="Calibri"/>
                          <a:ea typeface="Calibri"/>
                          <a:cs typeface="2  Zar"/>
                        </a:rPr>
                        <a:t>B = 5 cm</a:t>
                      </a:r>
                      <a:endParaRPr lang="en-US" sz="1100" b="0" dirty="0">
                        <a:effectLst/>
                        <a:latin typeface="Calibri"/>
                        <a:ea typeface="Calibri"/>
                        <a:cs typeface="Arial"/>
                      </a:endParaRPr>
                    </a:p>
                  </a:txBody>
                  <a:tcPr marL="68580" marR="68580" marT="0" marB="0">
                    <a:lnL>
                      <a:noFill/>
                    </a:lnL>
                    <a:lnR>
                      <a:noFill/>
                    </a:lnR>
                    <a:lnT>
                      <a:noFill/>
                    </a:lnT>
                    <a:lnB>
                      <a:noFill/>
                    </a:lnB>
                  </a:tcPr>
                </a:tc>
              </a:tr>
              <a:tr h="258468">
                <a:tc>
                  <a:txBody>
                    <a:bodyPr/>
                    <a:lstStyle/>
                    <a:p>
                      <a:pPr algn="justLow" rtl="0">
                        <a:lnSpc>
                          <a:spcPct val="150000"/>
                        </a:lnSpc>
                        <a:spcAft>
                          <a:spcPts val="0"/>
                        </a:spcAft>
                      </a:pPr>
                      <a:r>
                        <a:rPr lang="en-US" sz="1600" b="0">
                          <a:effectLst/>
                          <a:latin typeface="Calibri"/>
                          <a:ea typeface="Calibri"/>
                          <a:cs typeface="2  Zar"/>
                        </a:rPr>
                        <a:t>Iy=29/3 cm</a:t>
                      </a:r>
                      <a:r>
                        <a:rPr lang="en-US" sz="1600" b="0" baseline="30000">
                          <a:effectLst/>
                          <a:latin typeface="Calibri"/>
                          <a:ea typeface="Calibri"/>
                          <a:cs typeface="2  Zar"/>
                        </a:rPr>
                        <a:t>2</a:t>
                      </a:r>
                      <a:endParaRPr lang="en-US" sz="1100" b="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b="0" dirty="0">
                          <a:effectLst/>
                          <a:latin typeface="Calibri"/>
                          <a:ea typeface="Calibri"/>
                          <a:cs typeface="2  Zar"/>
                        </a:rPr>
                        <a:t>E = 1/55 cm</a:t>
                      </a:r>
                      <a:endParaRPr lang="en-US" sz="1100" b="0" dirty="0">
                        <a:effectLst/>
                        <a:latin typeface="Calibri"/>
                        <a:ea typeface="Calibri"/>
                        <a:cs typeface="Arial"/>
                      </a:endParaRPr>
                    </a:p>
                  </a:txBody>
                  <a:tcPr marL="68580" marR="68580" marT="0" marB="0">
                    <a:lnL>
                      <a:noFill/>
                    </a:lnL>
                    <a:lnR>
                      <a:noFill/>
                    </a:lnR>
                    <a:lnT>
                      <a:noFill/>
                    </a:lnT>
                    <a:lnB>
                      <a:noFill/>
                    </a:lnB>
                  </a:tcPr>
                </a:tc>
              </a:tr>
            </a:tbl>
          </a:graphicData>
        </a:graphic>
      </p:graphicFrame>
      <p:pic>
        <p:nvPicPr>
          <p:cNvPr id="19" name="Picture 18" descr="C:\Users\sadegh\Desktop\f 22\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019" y="1340769"/>
            <a:ext cx="1800200" cy="1645219"/>
          </a:xfrm>
          <a:prstGeom prst="rect">
            <a:avLst/>
          </a:prstGeom>
          <a:noFill/>
          <a:ln>
            <a:noFill/>
          </a:ln>
        </p:spPr>
      </p:pic>
      <p:pic>
        <p:nvPicPr>
          <p:cNvPr id="20" name="Picture 19" descr="C:\Users\sadegh\Desktop\f 22\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08720"/>
            <a:ext cx="1970906" cy="2077268"/>
          </a:xfrm>
          <a:prstGeom prst="rect">
            <a:avLst/>
          </a:prstGeom>
          <a:noFill/>
          <a:ln>
            <a:noFill/>
          </a:ln>
        </p:spPr>
      </p:pic>
      <p:sp>
        <p:nvSpPr>
          <p:cNvPr id="17" name="Rectangle 16"/>
          <p:cNvSpPr/>
          <p:nvPr/>
        </p:nvSpPr>
        <p:spPr>
          <a:xfrm>
            <a:off x="935373" y="3004617"/>
            <a:ext cx="2574106" cy="507831"/>
          </a:xfrm>
          <a:prstGeom prst="rect">
            <a:avLst/>
          </a:prstGeom>
        </p:spPr>
        <p:txBody>
          <a:bodyPr wrap="square">
            <a:spAutoFit/>
          </a:bodyPr>
          <a:lstStyle/>
          <a:p>
            <a:pPr algn="justLow">
              <a:lnSpc>
                <a:spcPct val="150000"/>
              </a:lnSpc>
              <a:spcAft>
                <a:spcPts val="1000"/>
              </a:spcAft>
            </a:pPr>
            <a:r>
              <a:rPr lang="fa-IR" dirty="0">
                <a:ea typeface="Calibri"/>
                <a:cs typeface="2  Zar"/>
              </a:rPr>
              <a:t>«</a:t>
            </a:r>
            <a:r>
              <a:rPr lang="en-US" dirty="0">
                <a:ea typeface="Calibri"/>
                <a:cs typeface="2  Zar"/>
              </a:rPr>
              <a:t>2 </a:t>
            </a:r>
            <a:r>
              <a:rPr lang="en-US" dirty="0" err="1">
                <a:ea typeface="Calibri"/>
                <a:cs typeface="2  Zar"/>
              </a:rPr>
              <a:t>uNp</a:t>
            </a:r>
            <a:r>
              <a:rPr lang="en-US" dirty="0">
                <a:ea typeface="Calibri"/>
                <a:cs typeface="2  Zar"/>
              </a:rPr>
              <a:t> 10 + PL 10</a:t>
            </a:r>
            <a:r>
              <a:rPr lang="en-US" dirty="0">
                <a:latin typeface="Times New Roman"/>
                <a:ea typeface="Calibri"/>
                <a:cs typeface="2  Zar"/>
              </a:rPr>
              <a:t>×</a:t>
            </a:r>
            <a:r>
              <a:rPr lang="en-US" dirty="0">
                <a:ea typeface="Calibri"/>
                <a:cs typeface="2  Zar"/>
              </a:rPr>
              <a:t>0/8</a:t>
            </a:r>
            <a:r>
              <a:rPr lang="fa-IR" dirty="0">
                <a:ea typeface="Calibri"/>
                <a:cs typeface="2  Zar"/>
              </a:rPr>
              <a:t>»</a:t>
            </a:r>
            <a:endParaRPr lang="en-US" sz="1200" dirty="0">
              <a:ea typeface="Calibri"/>
              <a:cs typeface="Arial"/>
            </a:endParaRPr>
          </a:p>
        </p:txBody>
      </p:sp>
      <p:sp>
        <p:nvSpPr>
          <p:cNvPr id="18" name="Rectangle 17"/>
          <p:cNvSpPr/>
          <p:nvPr/>
        </p:nvSpPr>
        <p:spPr>
          <a:xfrm>
            <a:off x="4067944" y="3933056"/>
            <a:ext cx="1577675" cy="338554"/>
          </a:xfrm>
          <a:prstGeom prst="rect">
            <a:avLst/>
          </a:prstGeom>
        </p:spPr>
        <p:txBody>
          <a:bodyPr wrap="none">
            <a:spAutoFit/>
          </a:bodyPr>
          <a:lstStyle/>
          <a:p>
            <a:pPr lvl="0" algn="justLow" fontAlgn="base">
              <a:spcBef>
                <a:spcPct val="0"/>
              </a:spcBef>
              <a:spcAft>
                <a:spcPct val="0"/>
              </a:spcAft>
            </a:pPr>
            <a:r>
              <a:rPr lang="fa-IR" altLang="fa-IR" sz="1600" b="1" dirty="0">
                <a:solidFill>
                  <a:prstClr val="black"/>
                </a:solidFill>
                <a:latin typeface="Calibri" pitchFamily="34" charset="0"/>
                <a:ea typeface="Calibri" pitchFamily="34" charset="0"/>
                <a:cs typeface="2  Zar" charset="-78"/>
              </a:rPr>
              <a:t>مشخصات </a:t>
            </a:r>
            <a:r>
              <a:rPr lang="en-US" altLang="fa-IR" sz="1600" b="1" dirty="0">
                <a:solidFill>
                  <a:prstClr val="black"/>
                </a:solidFill>
                <a:latin typeface="Calibri" pitchFamily="34" charset="0"/>
                <a:ea typeface="Calibri" pitchFamily="34" charset="0"/>
                <a:cs typeface="2  Zar" charset="-78"/>
              </a:rPr>
              <a:t>10 UNP </a:t>
            </a:r>
            <a:endParaRPr lang="en-US" altLang="fa-IR" sz="800" b="1" dirty="0">
              <a:solidFill>
                <a:prstClr val="black"/>
              </a:solidFill>
              <a:latin typeface="Arial" pitchFamily="34" charset="0"/>
              <a:cs typeface="Arial" pitchFamily="34" charset="0"/>
            </a:endParaRPr>
          </a:p>
        </p:txBody>
      </p:sp>
      <p:sp>
        <p:nvSpPr>
          <p:cNvPr id="21" name="Rectangle 20"/>
          <p:cNvSpPr/>
          <p:nvPr/>
        </p:nvSpPr>
        <p:spPr>
          <a:xfrm>
            <a:off x="6876256" y="1086853"/>
            <a:ext cx="1797287" cy="507831"/>
          </a:xfrm>
          <a:prstGeom prst="rect">
            <a:avLst/>
          </a:prstGeom>
        </p:spPr>
        <p:txBody>
          <a:bodyPr wrap="none">
            <a:spAutoFit/>
          </a:bodyPr>
          <a:lstStyle/>
          <a:p>
            <a:pPr algn="justLow">
              <a:lnSpc>
                <a:spcPct val="150000"/>
              </a:lnSpc>
              <a:spcAft>
                <a:spcPts val="1000"/>
              </a:spcAft>
            </a:pPr>
            <a:r>
              <a:rPr lang="fa-IR" b="1" dirty="0">
                <a:ea typeface="Calibri"/>
                <a:cs typeface="2  Zar"/>
              </a:rPr>
              <a:t>مثال :                  </a:t>
            </a:r>
            <a:endParaRPr lang="en-US" sz="1200" dirty="0">
              <a:ea typeface="Calibri"/>
              <a:cs typeface="Arial"/>
            </a:endParaRPr>
          </a:p>
        </p:txBody>
      </p:sp>
      <mc:AlternateContent xmlns:mc="http://schemas.openxmlformats.org/markup-compatibility/2006" xmlns:a14="http://schemas.microsoft.com/office/drawing/2010/main">
        <mc:Choice Requires="a14">
          <p:sp>
            <p:nvSpPr>
              <p:cNvPr id="31" name="Rectangle 30"/>
              <p:cNvSpPr/>
              <p:nvPr/>
            </p:nvSpPr>
            <p:spPr>
              <a:xfrm>
                <a:off x="467544" y="4617666"/>
                <a:ext cx="8352927" cy="1081963"/>
              </a:xfrm>
              <a:prstGeom prst="rect">
                <a:avLst/>
              </a:prstGeom>
            </p:spPr>
            <p:txBody>
              <a:bodyPr wrap="square">
                <a:spAutoFit/>
              </a:bodyPr>
              <a:lstStyle/>
              <a:p>
                <a:pPr algn="justLow">
                  <a:lnSpc>
                    <a:spcPct val="150000"/>
                  </a:lnSpc>
                  <a:spcAft>
                    <a:spcPts val="1000"/>
                  </a:spcAft>
                </a:pPr>
                <a14:m>
                  <m:oMathPara xmlns:m="http://schemas.openxmlformats.org/officeDocument/2006/math">
                    <m:oMathParaPr>
                      <m:jc m:val="centerGroup"/>
                    </m:oMathParaPr>
                    <m:oMath xmlns:m="http://schemas.openxmlformats.org/officeDocument/2006/math">
                      <m:acc>
                        <m:accPr>
                          <m:chr m:val="̅"/>
                          <m:ctrlPr>
                            <a:rPr lang="en-US" i="1">
                              <a:latin typeface="Cambria Math"/>
                              <a:ea typeface="Calibri"/>
                              <a:cs typeface="2  Zar"/>
                            </a:rPr>
                          </m:ctrlPr>
                        </m:accPr>
                        <m:e>
                          <m:r>
                            <m:rPr>
                              <m:sty m:val="p"/>
                            </m:rPr>
                            <a:rPr lang="en-US">
                              <a:effectLst/>
                              <a:latin typeface="Cambria Math"/>
                              <a:ea typeface="Calibri"/>
                              <a:cs typeface="2  Zar"/>
                            </a:rPr>
                            <m:t>y</m:t>
                          </m:r>
                        </m:e>
                      </m:acc>
                      <m:r>
                        <a:rPr lang="en-US">
                          <a:effectLst/>
                          <a:latin typeface="Cambria Math"/>
                          <a:ea typeface="Calibri"/>
                          <a:cs typeface="2  Zar"/>
                        </a:rPr>
                        <m:t>=</m:t>
                      </m:r>
                      <m:f>
                        <m:fPr>
                          <m:ctrlPr>
                            <a:rPr lang="en-US" i="1">
                              <a:effectLst/>
                              <a:latin typeface="Cambria Math"/>
                              <a:ea typeface="Calibri"/>
                              <a:cs typeface="2  Zar"/>
                            </a:rPr>
                          </m:ctrlPr>
                        </m:fPr>
                        <m:num>
                          <m:r>
                            <m:rPr>
                              <m:sty m:val="p"/>
                            </m:rPr>
                            <a:rPr lang="en-US">
                              <a:effectLst/>
                              <a:latin typeface="Cambria Math"/>
                              <a:ea typeface="Calibri"/>
                              <a:cs typeface="2  Zar"/>
                            </a:rPr>
                            <m:t>yiAi</m:t>
                          </m:r>
                        </m:num>
                        <m:den>
                          <m:r>
                            <a:rPr lang="en-US">
                              <a:effectLst/>
                              <a:latin typeface="Cambria Math"/>
                              <a:ea typeface="Calibri"/>
                              <a:cs typeface="2  Zar"/>
                            </a:rPr>
                            <m:t>4</m:t>
                          </m:r>
                          <m:r>
                            <m:rPr>
                              <m:sty m:val="p"/>
                            </m:rPr>
                            <a:rPr lang="en-US">
                              <a:effectLst/>
                              <a:latin typeface="Cambria Math"/>
                              <a:ea typeface="Calibri"/>
                              <a:cs typeface="2  Zar"/>
                            </a:rPr>
                            <m:t>Ai</m:t>
                          </m:r>
                        </m:den>
                      </m:f>
                      <m:r>
                        <a:rPr lang="en-US">
                          <a:effectLst/>
                          <a:latin typeface="Cambria Math"/>
                          <a:ea typeface="Calibri"/>
                          <a:cs typeface="2  Zar"/>
                        </a:rPr>
                        <m:t>⇒</m:t>
                      </m:r>
                      <m:f>
                        <m:fPr>
                          <m:ctrlPr>
                            <a:rPr lang="en-US" i="1">
                              <a:effectLst/>
                              <a:latin typeface="Cambria Math"/>
                              <a:ea typeface="Calibri"/>
                              <a:cs typeface="2  Zar"/>
                            </a:rPr>
                          </m:ctrlPr>
                        </m:fPr>
                        <m:num>
                          <m:r>
                            <a:rPr lang="en-US">
                              <a:effectLst/>
                              <a:latin typeface="Cambria Math"/>
                              <a:ea typeface="Calibri"/>
                              <a:cs typeface="2  Zar"/>
                            </a:rPr>
                            <m:t>(</m:t>
                          </m:r>
                          <m:r>
                            <a:rPr lang="en-US">
                              <a:effectLst/>
                              <a:latin typeface="Cambria Math"/>
                              <a:ea typeface="Calibri"/>
                              <a:cs typeface="2  Zar"/>
                            </a:rPr>
                            <m:t>0</m:t>
                          </m:r>
                          <m:r>
                            <a:rPr lang="en-US">
                              <a:effectLst/>
                              <a:latin typeface="Cambria Math"/>
                              <a:ea typeface="Calibri"/>
                              <a:cs typeface="2  Zar"/>
                            </a:rPr>
                            <m:t>/</m:t>
                          </m:r>
                          <m:r>
                            <a:rPr lang="en-US">
                              <a:effectLst/>
                              <a:latin typeface="Cambria Math"/>
                              <a:ea typeface="Calibri"/>
                              <a:cs typeface="2  Zar"/>
                            </a:rPr>
                            <m:t>4</m:t>
                          </m:r>
                          <m:r>
                            <a:rPr lang="en-US">
                              <a:effectLst/>
                              <a:latin typeface="Cambria Math"/>
                              <a:ea typeface="Calibri"/>
                              <a:cs typeface="2  Zar"/>
                            </a:rPr>
                            <m:t>×</m:t>
                          </m:r>
                          <m:r>
                            <a:rPr lang="en-US">
                              <a:effectLst/>
                              <a:latin typeface="Cambria Math"/>
                              <a:ea typeface="Calibri"/>
                              <a:cs typeface="2  Zar"/>
                            </a:rPr>
                            <m:t>10</m:t>
                          </m:r>
                          <m:r>
                            <a:rPr lang="en-US">
                              <a:effectLst/>
                              <a:latin typeface="Cambria Math"/>
                              <a:ea typeface="Calibri"/>
                              <a:cs typeface="2  Zar"/>
                            </a:rPr>
                            <m:t>×</m:t>
                          </m:r>
                          <m:r>
                            <a:rPr lang="en-US">
                              <a:effectLst/>
                              <a:latin typeface="Cambria Math"/>
                              <a:ea typeface="Calibri"/>
                              <a:cs typeface="2  Zar"/>
                            </a:rPr>
                            <m:t>0</m:t>
                          </m:r>
                          <m:r>
                            <a:rPr lang="en-US">
                              <a:effectLst/>
                              <a:latin typeface="Cambria Math"/>
                              <a:ea typeface="Calibri"/>
                              <a:cs typeface="2  Zar"/>
                            </a:rPr>
                            <m:t>/</m:t>
                          </m:r>
                          <m:r>
                            <a:rPr lang="en-US">
                              <a:effectLst/>
                              <a:latin typeface="Cambria Math"/>
                              <a:ea typeface="Calibri"/>
                              <a:cs typeface="2  Zar"/>
                            </a:rPr>
                            <m:t>8</m:t>
                          </m:r>
                          <m:r>
                            <a:rPr lang="en-US">
                              <a:effectLst/>
                              <a:latin typeface="Cambria Math"/>
                              <a:ea typeface="Calibri"/>
                              <a:cs typeface="2  Zar"/>
                            </a:rPr>
                            <m:t>)+(</m:t>
                          </m:r>
                          <m:r>
                            <a:rPr lang="en-US">
                              <a:effectLst/>
                              <a:latin typeface="Cambria Math"/>
                              <a:ea typeface="Calibri"/>
                              <a:cs typeface="2  Zar"/>
                            </a:rPr>
                            <m:t>5</m:t>
                          </m:r>
                          <m:r>
                            <a:rPr lang="en-US">
                              <a:effectLst/>
                              <a:latin typeface="Cambria Math"/>
                              <a:ea typeface="Calibri"/>
                              <a:cs typeface="2  Zar"/>
                            </a:rPr>
                            <m:t>/</m:t>
                          </m:r>
                          <m:r>
                            <a:rPr lang="en-US">
                              <a:effectLst/>
                              <a:latin typeface="Cambria Math"/>
                              <a:ea typeface="Calibri"/>
                              <a:cs typeface="2  Zar"/>
                            </a:rPr>
                            <m:t>8</m:t>
                          </m:r>
                          <m:r>
                            <a:rPr lang="en-US">
                              <a:effectLst/>
                              <a:latin typeface="Cambria Math"/>
                              <a:ea typeface="Calibri"/>
                              <a:cs typeface="2  Zar"/>
                            </a:rPr>
                            <m:t>×</m:t>
                          </m:r>
                          <m:r>
                            <a:rPr lang="en-US">
                              <a:effectLst/>
                              <a:latin typeface="Cambria Math"/>
                              <a:ea typeface="Calibri"/>
                              <a:cs typeface="2  Zar"/>
                            </a:rPr>
                            <m:t>13</m:t>
                          </m:r>
                          <m:r>
                            <a:rPr lang="en-US">
                              <a:effectLst/>
                              <a:latin typeface="Cambria Math"/>
                              <a:ea typeface="Calibri"/>
                              <a:cs typeface="2  Zar"/>
                            </a:rPr>
                            <m:t>/</m:t>
                          </m:r>
                          <m:r>
                            <a:rPr lang="en-US">
                              <a:effectLst/>
                              <a:latin typeface="Cambria Math"/>
                              <a:ea typeface="Calibri"/>
                              <a:cs typeface="2  Zar"/>
                            </a:rPr>
                            <m:t>5</m:t>
                          </m:r>
                          <m:r>
                            <a:rPr lang="en-US">
                              <a:effectLst/>
                              <a:latin typeface="Cambria Math"/>
                              <a:ea typeface="Calibri"/>
                              <a:cs typeface="2  Zar"/>
                            </a:rPr>
                            <m:t>)+(</m:t>
                          </m:r>
                          <m:r>
                            <a:rPr lang="en-US">
                              <a:effectLst/>
                              <a:latin typeface="Cambria Math"/>
                              <a:ea typeface="Calibri"/>
                              <a:cs typeface="2  Zar"/>
                            </a:rPr>
                            <m:t>5</m:t>
                          </m:r>
                          <m:r>
                            <a:rPr lang="en-US">
                              <a:effectLst/>
                              <a:latin typeface="Cambria Math"/>
                              <a:ea typeface="Calibri"/>
                              <a:cs typeface="2  Zar"/>
                            </a:rPr>
                            <m:t>/</m:t>
                          </m:r>
                          <m:r>
                            <a:rPr lang="en-US">
                              <a:effectLst/>
                              <a:latin typeface="Cambria Math"/>
                              <a:ea typeface="Calibri"/>
                              <a:cs typeface="2  Zar"/>
                            </a:rPr>
                            <m:t>8</m:t>
                          </m:r>
                          <m:r>
                            <a:rPr lang="en-US">
                              <a:effectLst/>
                              <a:latin typeface="Cambria Math"/>
                              <a:ea typeface="Calibri"/>
                              <a:cs typeface="2  Zar"/>
                            </a:rPr>
                            <m:t>×</m:t>
                          </m:r>
                          <m:r>
                            <a:rPr lang="en-US">
                              <a:effectLst/>
                              <a:latin typeface="Cambria Math"/>
                              <a:ea typeface="Calibri"/>
                              <a:cs typeface="2  Zar"/>
                            </a:rPr>
                            <m:t>13</m:t>
                          </m:r>
                          <m:r>
                            <a:rPr lang="en-US">
                              <a:effectLst/>
                              <a:latin typeface="Cambria Math"/>
                              <a:ea typeface="Calibri"/>
                              <a:cs typeface="2  Zar"/>
                            </a:rPr>
                            <m:t>/</m:t>
                          </m:r>
                          <m:r>
                            <a:rPr lang="en-US">
                              <a:effectLst/>
                              <a:latin typeface="Cambria Math"/>
                              <a:ea typeface="Calibri"/>
                              <a:cs typeface="2  Zar"/>
                            </a:rPr>
                            <m:t>5</m:t>
                          </m:r>
                          <m:r>
                            <a:rPr lang="en-US">
                              <a:effectLst/>
                              <a:latin typeface="Cambria Math"/>
                              <a:ea typeface="Calibri"/>
                              <a:cs typeface="2  Zar"/>
                            </a:rPr>
                            <m:t>)</m:t>
                          </m:r>
                        </m:num>
                        <m:den>
                          <m:r>
                            <a:rPr lang="en-US">
                              <a:effectLst/>
                              <a:latin typeface="Cambria Math"/>
                              <a:ea typeface="Calibri"/>
                              <a:cs typeface="2  Zar"/>
                            </a:rPr>
                            <m:t>10</m:t>
                          </m:r>
                          <m:r>
                            <a:rPr lang="en-US">
                              <a:effectLst/>
                              <a:latin typeface="Cambria Math"/>
                              <a:ea typeface="Calibri"/>
                              <a:cs typeface="2  Zar"/>
                            </a:rPr>
                            <m:t>×</m:t>
                          </m:r>
                          <m:r>
                            <a:rPr lang="en-US">
                              <a:effectLst/>
                              <a:latin typeface="Cambria Math"/>
                              <a:ea typeface="Calibri"/>
                              <a:cs typeface="2  Zar"/>
                            </a:rPr>
                            <m:t>0</m:t>
                          </m:r>
                          <m:r>
                            <a:rPr lang="en-US">
                              <a:effectLst/>
                              <a:latin typeface="Cambria Math"/>
                              <a:ea typeface="Calibri"/>
                              <a:cs typeface="2  Zar"/>
                            </a:rPr>
                            <m:t>/</m:t>
                          </m:r>
                          <m:r>
                            <a:rPr lang="en-US">
                              <a:effectLst/>
                              <a:latin typeface="Cambria Math"/>
                              <a:ea typeface="Calibri"/>
                              <a:cs typeface="2  Zar"/>
                            </a:rPr>
                            <m:t>8</m:t>
                          </m:r>
                          <m:r>
                            <a:rPr lang="en-US">
                              <a:effectLst/>
                              <a:latin typeface="Cambria Math"/>
                              <a:ea typeface="Calibri"/>
                              <a:cs typeface="2  Zar"/>
                            </a:rPr>
                            <m:t>+</m:t>
                          </m:r>
                          <m:r>
                            <a:rPr lang="en-US">
                              <a:effectLst/>
                              <a:latin typeface="Cambria Math"/>
                              <a:ea typeface="Calibri"/>
                              <a:cs typeface="2  Zar"/>
                            </a:rPr>
                            <m:t>13</m:t>
                          </m:r>
                          <m:r>
                            <a:rPr lang="en-US">
                              <a:effectLst/>
                              <a:latin typeface="Cambria Math"/>
                              <a:ea typeface="Calibri"/>
                              <a:cs typeface="2  Zar"/>
                            </a:rPr>
                            <m:t>/</m:t>
                          </m:r>
                          <m:r>
                            <a:rPr lang="en-US">
                              <a:effectLst/>
                              <a:latin typeface="Cambria Math"/>
                              <a:ea typeface="Calibri"/>
                              <a:cs typeface="2  Zar"/>
                            </a:rPr>
                            <m:t>5</m:t>
                          </m:r>
                          <m:r>
                            <a:rPr lang="en-US">
                              <a:effectLst/>
                              <a:latin typeface="Cambria Math"/>
                              <a:ea typeface="Calibri"/>
                              <a:cs typeface="2  Zar"/>
                            </a:rPr>
                            <m:t>+</m:t>
                          </m:r>
                          <m:r>
                            <a:rPr lang="en-US">
                              <a:effectLst/>
                              <a:latin typeface="Cambria Math"/>
                              <a:ea typeface="Calibri"/>
                              <a:cs typeface="2  Zar"/>
                            </a:rPr>
                            <m:t>13</m:t>
                          </m:r>
                          <m:r>
                            <a:rPr lang="en-US">
                              <a:effectLst/>
                              <a:latin typeface="Cambria Math"/>
                              <a:ea typeface="Calibri"/>
                              <a:cs typeface="2  Zar"/>
                            </a:rPr>
                            <m:t>/</m:t>
                          </m:r>
                          <m:r>
                            <a:rPr lang="en-US">
                              <a:effectLst/>
                              <a:latin typeface="Cambria Math"/>
                              <a:ea typeface="Calibri"/>
                              <a:cs typeface="2  Zar"/>
                            </a:rPr>
                            <m:t>5</m:t>
                          </m:r>
                          <m:r>
                            <a:rPr lang="en-US">
                              <a:effectLst/>
                              <a:latin typeface="Cambria Math"/>
                              <a:ea typeface="Calibri"/>
                              <a:cs typeface="2  Zar"/>
                            </a:rPr>
                            <m:t> </m:t>
                          </m:r>
                        </m:den>
                      </m:f>
                      <m:r>
                        <a:rPr lang="en-US">
                          <a:effectLst/>
                          <a:latin typeface="Cambria Math"/>
                          <a:ea typeface="Calibri"/>
                          <a:cs typeface="2  Zar"/>
                        </a:rPr>
                        <m:t>=</m:t>
                      </m:r>
                      <m:r>
                        <a:rPr lang="en-US">
                          <a:effectLst/>
                          <a:latin typeface="Cambria Math"/>
                          <a:ea typeface="Calibri"/>
                          <a:cs typeface="2  Zar"/>
                        </a:rPr>
                        <m:t>4</m:t>
                      </m:r>
                      <m:r>
                        <a:rPr lang="en-US">
                          <a:effectLst/>
                          <a:latin typeface="Cambria Math"/>
                          <a:ea typeface="Calibri"/>
                          <a:cs typeface="2  Zar"/>
                        </a:rPr>
                        <m:t>/</m:t>
                      </m:r>
                      <m:r>
                        <a:rPr lang="en-US">
                          <a:effectLst/>
                          <a:latin typeface="Cambria Math"/>
                          <a:ea typeface="Calibri"/>
                          <a:cs typeface="2  Zar"/>
                        </a:rPr>
                        <m:t>6</m:t>
                      </m:r>
                      <m:r>
                        <m:rPr>
                          <m:sty m:val="p"/>
                        </m:rPr>
                        <a:rPr lang="en-US">
                          <a:effectLst/>
                          <a:latin typeface="Cambria Math"/>
                          <a:ea typeface="Calibri"/>
                          <a:cs typeface="2  Zar"/>
                        </a:rPr>
                        <m:t>cm</m:t>
                      </m:r>
                    </m:oMath>
                  </m:oMathPara>
                </a14:m>
                <a:endParaRPr lang="en-US" sz="1200" dirty="0">
                  <a:ea typeface="Calibri"/>
                  <a:cs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467544" y="4617666"/>
                <a:ext cx="8352927" cy="1081963"/>
              </a:xfrm>
              <a:prstGeom prst="rect">
                <a:avLst/>
              </a:prstGeom>
              <a:blipFill rotWithShape="1">
                <a:blip r:embed="rId4"/>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val="8789354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4"/>
                                        </p:tgtEl>
                                        <p:attrNameLst>
                                          <p:attrName>r</p:attrName>
                                        </p:attrNameLst>
                                      </p:cBhvr>
                                    </p:animRot>
                                    <p:animRot by="-240000">
                                      <p:cBhvr>
                                        <p:cTn id="20" dur="200" fill="hold">
                                          <p:stCondLst>
                                            <p:cond delay="200"/>
                                          </p:stCondLst>
                                        </p:cTn>
                                        <p:tgtEl>
                                          <p:spTgt spid="14"/>
                                        </p:tgtEl>
                                        <p:attrNameLst>
                                          <p:attrName>r</p:attrName>
                                        </p:attrNameLst>
                                      </p:cBhvr>
                                    </p:animRot>
                                    <p:animRot by="240000">
                                      <p:cBhvr>
                                        <p:cTn id="21" dur="200" fill="hold">
                                          <p:stCondLst>
                                            <p:cond delay="400"/>
                                          </p:stCondLst>
                                        </p:cTn>
                                        <p:tgtEl>
                                          <p:spTgt spid="14"/>
                                        </p:tgtEl>
                                        <p:attrNameLst>
                                          <p:attrName>r</p:attrName>
                                        </p:attrNameLst>
                                      </p:cBhvr>
                                    </p:animRot>
                                    <p:animRot by="-240000">
                                      <p:cBhvr>
                                        <p:cTn id="22" dur="200" fill="hold">
                                          <p:stCondLst>
                                            <p:cond delay="600"/>
                                          </p:stCondLst>
                                        </p:cTn>
                                        <p:tgtEl>
                                          <p:spTgt spid="14"/>
                                        </p:tgtEl>
                                        <p:attrNameLst>
                                          <p:attrName>r</p:attrName>
                                        </p:attrNameLst>
                                      </p:cBhvr>
                                    </p:animRot>
                                    <p:animRot by="120000">
                                      <p:cBhvr>
                                        <p:cTn id="23" dur="200" fill="hold">
                                          <p:stCondLst>
                                            <p:cond delay="800"/>
                                          </p:stCondLst>
                                        </p:cTn>
                                        <p:tgtEl>
                                          <p:spTgt spid="1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8"/>
                                        </p:tgtEl>
                                        <p:attrNameLst>
                                          <p:attrName>r</p:attrName>
                                        </p:attrNameLst>
                                      </p:cBhvr>
                                    </p:animRot>
                                    <p:animRot by="-240000">
                                      <p:cBhvr>
                                        <p:cTn id="33" dur="200" fill="hold">
                                          <p:stCondLst>
                                            <p:cond delay="200"/>
                                          </p:stCondLst>
                                        </p:cTn>
                                        <p:tgtEl>
                                          <p:spTgt spid="18"/>
                                        </p:tgtEl>
                                        <p:attrNameLst>
                                          <p:attrName>r</p:attrName>
                                        </p:attrNameLst>
                                      </p:cBhvr>
                                    </p:animRot>
                                    <p:animRot by="240000">
                                      <p:cBhvr>
                                        <p:cTn id="34" dur="200" fill="hold">
                                          <p:stCondLst>
                                            <p:cond delay="400"/>
                                          </p:stCondLst>
                                        </p:cTn>
                                        <p:tgtEl>
                                          <p:spTgt spid="18"/>
                                        </p:tgtEl>
                                        <p:attrNameLst>
                                          <p:attrName>r</p:attrName>
                                        </p:attrNameLst>
                                      </p:cBhvr>
                                    </p:animRot>
                                    <p:animRot by="-240000">
                                      <p:cBhvr>
                                        <p:cTn id="35" dur="200" fill="hold">
                                          <p:stCondLst>
                                            <p:cond delay="600"/>
                                          </p:stCondLst>
                                        </p:cTn>
                                        <p:tgtEl>
                                          <p:spTgt spid="18"/>
                                        </p:tgtEl>
                                        <p:attrNameLst>
                                          <p:attrName>r</p:attrName>
                                        </p:attrNameLst>
                                      </p:cBhvr>
                                    </p:animRot>
                                    <p:animRot by="120000">
                                      <p:cBhvr>
                                        <p:cTn id="36" dur="200" fill="hold">
                                          <p:stCondLst>
                                            <p:cond delay="800"/>
                                          </p:stCondLst>
                                        </p:cTn>
                                        <p:tgtEl>
                                          <p:spTgt spid="1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31"/>
                                        </p:tgtEl>
                                      </p:cBhvr>
                                    </p:animEffect>
                                    <p:animScale>
                                      <p:cBhvr>
                                        <p:cTn id="46"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a-IR" dirty="0" smtClean="0"/>
              <a:t>ادامه حل</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323528" y="764704"/>
                <a:ext cx="8606190" cy="5328592"/>
              </a:xfrm>
            </p:spPr>
            <p:txBody>
              <a:bodyPr>
                <a:normAutofit fontScale="25000" lnSpcReduction="20000"/>
              </a:bodyPr>
              <a:lstStyle/>
              <a:p>
                <a:pPr algn="justLow">
                  <a:lnSpc>
                    <a:spcPct val="150000"/>
                  </a:lnSpc>
                  <a:spcAft>
                    <a:spcPts val="1000"/>
                  </a:spcAft>
                </a:pPr>
                <a:r>
                  <a:rPr lang="fa-IR" sz="6400" b="1">
                    <a:ea typeface="Calibri"/>
                    <a:cs typeface="2  Zar"/>
                  </a:rPr>
                  <a:t>مماس </a:t>
                </a:r>
                <a:r>
                  <a:rPr lang="fa-IR" sz="6400" b="1" smtClean="0">
                    <a:ea typeface="Calibri"/>
                    <a:cs typeface="2  Zar"/>
                  </a:rPr>
                  <a:t>اینرسی </a:t>
                </a:r>
                <a:r>
                  <a:rPr lang="fa-IR" sz="6400" b="1">
                    <a:ea typeface="Calibri"/>
                    <a:cs typeface="2  Zar"/>
                  </a:rPr>
                  <a:t>: </a:t>
                </a:r>
                <a:endParaRPr lang="en-US" sz="6400" b="1">
                  <a:ea typeface="Calibri"/>
                  <a:cs typeface="Arial"/>
                </a:endParaRPr>
              </a:p>
              <a:p>
                <a:pPr algn="justLow">
                  <a:lnSpc>
                    <a:spcPct val="150000"/>
                  </a:lnSpc>
                  <a:spcAft>
                    <a:spcPts val="1000"/>
                  </a:spcAft>
                </a:pPr>
                <a14:m>
                  <m:oMath xmlns:m="http://schemas.openxmlformats.org/officeDocument/2006/math">
                    <m:sSub>
                      <m:sSubPr>
                        <m:ctrlPr>
                          <a:rPr lang="en-US" sz="4800" b="1" i="1">
                            <a:effectLst/>
                            <a:latin typeface="Cambria Math"/>
                            <a:ea typeface="Calibri"/>
                            <a:cs typeface="2  Zar"/>
                          </a:rPr>
                        </m:ctrlPr>
                      </m:sSubPr>
                      <m:e>
                        <m:r>
                          <a:rPr lang="en-US" sz="4800" b="1" i="1">
                            <a:effectLst/>
                            <a:latin typeface="Cambria Math"/>
                            <a:ea typeface="Calibri"/>
                            <a:cs typeface="2  Zar"/>
                          </a:rPr>
                          <m:t>𝑰</m:t>
                        </m:r>
                      </m:e>
                      <m:sub>
                        <m:r>
                          <a:rPr lang="en-US" sz="4800" b="1" i="1">
                            <a:effectLst/>
                            <a:latin typeface="Cambria Math"/>
                            <a:ea typeface="Calibri"/>
                            <a:cs typeface="2  Zar"/>
                          </a:rPr>
                          <m:t>𝒙</m:t>
                        </m:r>
                      </m:sub>
                    </m:sSub>
                    <m:r>
                      <a:rPr lang="en-US" sz="4800" b="1">
                        <a:effectLst/>
                        <a:latin typeface="Cambria Math"/>
                        <a:ea typeface="Calibri"/>
                        <a:cs typeface="2  Zar"/>
                      </a:rPr>
                      <m:t>=</m:t>
                    </m:r>
                    <m:f>
                      <m:fPr>
                        <m:ctrlPr>
                          <a:rPr lang="en-US" sz="4800" b="1" i="1">
                            <a:effectLst/>
                            <a:latin typeface="Cambria Math"/>
                            <a:ea typeface="Calibri"/>
                            <a:cs typeface="2  Zar"/>
                          </a:rPr>
                        </m:ctrlPr>
                      </m:fPr>
                      <m:num>
                        <m:sSup>
                          <m:sSupPr>
                            <m:ctrlPr>
                              <a:rPr lang="en-US" sz="4800" b="1" i="1">
                                <a:effectLst/>
                                <a:latin typeface="Cambria Math"/>
                                <a:ea typeface="Calibri"/>
                                <a:cs typeface="2  Zar"/>
                              </a:rPr>
                            </m:ctrlPr>
                          </m:sSupPr>
                          <m:e>
                            <m:r>
                              <a:rPr lang="en-US" sz="4800" b="1" i="1">
                                <a:effectLst/>
                                <a:latin typeface="Cambria Math"/>
                                <a:ea typeface="Calibri"/>
                                <a:cs typeface="2  Zar"/>
                              </a:rPr>
                              <m:t>𝟏𝟎</m:t>
                            </m:r>
                            <m:r>
                              <a:rPr lang="en-US" sz="4800" b="1">
                                <a:effectLst/>
                                <a:latin typeface="Cambria Math"/>
                                <a:ea typeface="Calibri"/>
                                <a:cs typeface="2  Zar"/>
                              </a:rPr>
                              <m:t>×</m:t>
                            </m:r>
                            <m:r>
                              <a:rPr lang="en-US" sz="4800" b="1" i="1">
                                <a:effectLst/>
                                <a:latin typeface="Cambria Math"/>
                                <a:ea typeface="Calibri"/>
                                <a:cs typeface="2  Zar"/>
                              </a:rPr>
                              <m:t>𝟎</m:t>
                            </m:r>
                            <m:r>
                              <a:rPr lang="en-US" sz="4800" b="1">
                                <a:effectLst/>
                                <a:latin typeface="Cambria Math"/>
                                <a:ea typeface="Calibri"/>
                                <a:cs typeface="2  Zar"/>
                              </a:rPr>
                              <m:t>/</m:t>
                            </m:r>
                            <m:r>
                              <a:rPr lang="en-US" sz="4800" b="1" i="1">
                                <a:effectLst/>
                                <a:latin typeface="Cambria Math"/>
                                <a:ea typeface="Calibri"/>
                                <a:cs typeface="2  Zar"/>
                              </a:rPr>
                              <m:t>𝟖</m:t>
                            </m:r>
                          </m:e>
                          <m:sup>
                            <m:r>
                              <a:rPr lang="en-US" sz="4800" b="1" i="1">
                                <a:effectLst/>
                                <a:latin typeface="Cambria Math"/>
                                <a:ea typeface="Calibri"/>
                                <a:cs typeface="2  Zar"/>
                              </a:rPr>
                              <m:t>𝟑</m:t>
                            </m:r>
                          </m:sup>
                        </m:sSup>
                      </m:num>
                      <m:den>
                        <m:r>
                          <a:rPr lang="en-US" sz="4800" b="1" i="1">
                            <a:effectLst/>
                            <a:latin typeface="Cambria Math"/>
                            <a:ea typeface="Calibri"/>
                            <a:cs typeface="2  Zar"/>
                          </a:rPr>
                          <m:t>𝟏𝟐</m:t>
                        </m:r>
                      </m:den>
                    </m:f>
                    <m:r>
                      <a:rPr lang="en-US" sz="4800" b="1">
                        <a:effectLst/>
                        <a:latin typeface="Cambria Math"/>
                        <a:ea typeface="Calibri"/>
                        <a:cs typeface="2  Zar"/>
                      </a:rPr>
                      <m:t>+</m:t>
                    </m:r>
                    <m:r>
                      <a:rPr lang="en-US" sz="4800" b="1" i="1">
                        <a:effectLst/>
                        <a:latin typeface="Cambria Math"/>
                        <a:ea typeface="Calibri"/>
                        <a:cs typeface="2  Zar"/>
                      </a:rPr>
                      <m:t>𝟏𝟎</m:t>
                    </m:r>
                    <m:r>
                      <a:rPr lang="en-US" sz="4800" b="1">
                        <a:effectLst/>
                        <a:latin typeface="Cambria Math"/>
                        <a:ea typeface="Calibri"/>
                        <a:cs typeface="2  Zar"/>
                      </a:rPr>
                      <m:t>×</m:t>
                    </m:r>
                    <m:r>
                      <a:rPr lang="en-US" sz="4800" b="1" i="1">
                        <a:effectLst/>
                        <a:latin typeface="Cambria Math"/>
                        <a:ea typeface="Calibri"/>
                        <a:cs typeface="2  Zar"/>
                      </a:rPr>
                      <m:t>𝟎</m:t>
                    </m:r>
                    <m:r>
                      <a:rPr lang="en-US" sz="4800" b="1">
                        <a:effectLst/>
                        <a:latin typeface="Cambria Math"/>
                        <a:ea typeface="Calibri"/>
                        <a:cs typeface="2  Zar"/>
                      </a:rPr>
                      <m:t>/</m:t>
                    </m:r>
                    <m:r>
                      <a:rPr lang="en-US" sz="4800" b="1" i="1">
                        <a:effectLst/>
                        <a:latin typeface="Cambria Math"/>
                        <a:ea typeface="Calibri"/>
                        <a:cs typeface="2  Zar"/>
                      </a:rPr>
                      <m:t>𝟖</m:t>
                    </m:r>
                    <m:r>
                      <a:rPr lang="en-US" sz="4800" b="1">
                        <a:effectLst/>
                        <a:latin typeface="Cambria Math"/>
                        <a:ea typeface="Calibri"/>
                        <a:cs typeface="2  Zar"/>
                      </a:rPr>
                      <m:t>×</m:t>
                    </m:r>
                    <m:sSup>
                      <m:sSupPr>
                        <m:ctrlPr>
                          <a:rPr lang="en-US" sz="4800" b="1" i="1">
                            <a:effectLst/>
                            <a:latin typeface="Cambria Math"/>
                            <a:ea typeface="Calibri"/>
                            <a:cs typeface="2  Zar"/>
                          </a:rPr>
                        </m:ctrlPr>
                      </m:sSupPr>
                      <m:e>
                        <m:r>
                          <a:rPr lang="en-US" sz="4800" b="1" i="1">
                            <a:effectLst/>
                            <a:latin typeface="Cambria Math"/>
                            <a:ea typeface="Calibri"/>
                            <a:cs typeface="2  Zar"/>
                          </a:rPr>
                          <m:t>𝟒</m:t>
                        </m:r>
                        <m:r>
                          <a:rPr lang="en-US" sz="4800" b="1">
                            <a:effectLst/>
                            <a:latin typeface="Cambria Math"/>
                            <a:ea typeface="Calibri"/>
                            <a:cs typeface="2  Zar"/>
                          </a:rPr>
                          <m:t>/</m:t>
                        </m:r>
                        <m:r>
                          <a:rPr lang="en-US" sz="4800" b="1" i="1">
                            <a:effectLst/>
                            <a:latin typeface="Cambria Math"/>
                            <a:ea typeface="Calibri"/>
                            <a:cs typeface="2  Zar"/>
                          </a:rPr>
                          <m:t>𝟐</m:t>
                        </m:r>
                      </m:e>
                      <m:sup>
                        <m:r>
                          <a:rPr lang="en-US" sz="4800" b="1" i="1">
                            <a:effectLst/>
                            <a:latin typeface="Cambria Math"/>
                            <a:ea typeface="Calibri"/>
                            <a:cs typeface="2  Zar"/>
                          </a:rPr>
                          <m:t>𝟐</m:t>
                        </m:r>
                      </m:sup>
                    </m:sSup>
                    <m:r>
                      <a:rPr lang="en-US" sz="4800" b="1">
                        <a:effectLst/>
                        <a:latin typeface="Cambria Math"/>
                        <a:ea typeface="Calibri"/>
                        <a:cs typeface="2  Zar"/>
                      </a:rPr>
                      <m:t>+</m:t>
                    </m:r>
                    <m:r>
                      <a:rPr lang="en-US" sz="4800" b="1" i="1">
                        <a:effectLst/>
                        <a:latin typeface="Cambria Math"/>
                        <a:ea typeface="Calibri"/>
                        <a:cs typeface="2  Zar"/>
                      </a:rPr>
                      <m:t>𝟐𝟎𝟔</m:t>
                    </m:r>
                    <m:r>
                      <a:rPr lang="en-US" sz="4800" b="1">
                        <a:effectLst/>
                        <a:latin typeface="Cambria Math"/>
                        <a:ea typeface="Calibri"/>
                        <a:cs typeface="2  Zar"/>
                      </a:rPr>
                      <m:t>+</m:t>
                    </m:r>
                    <m:r>
                      <a:rPr lang="en-US" sz="4800" b="1" i="1">
                        <a:effectLst/>
                        <a:latin typeface="Cambria Math"/>
                        <a:ea typeface="Calibri"/>
                        <a:cs typeface="2  Zar"/>
                      </a:rPr>
                      <m:t>𝟏𝟑</m:t>
                    </m:r>
                    <m:r>
                      <a:rPr lang="en-US" sz="4800" b="1">
                        <a:effectLst/>
                        <a:latin typeface="Cambria Math"/>
                        <a:ea typeface="Calibri"/>
                        <a:cs typeface="2  Zar"/>
                      </a:rPr>
                      <m:t>/</m:t>
                    </m:r>
                    <m:r>
                      <a:rPr lang="en-US" sz="4800" b="1" i="1">
                        <a:effectLst/>
                        <a:latin typeface="Cambria Math"/>
                        <a:ea typeface="Calibri"/>
                        <a:cs typeface="2  Zar"/>
                      </a:rPr>
                      <m:t>𝟓</m:t>
                    </m:r>
                    <m:r>
                      <a:rPr lang="en-US" sz="4800" b="1">
                        <a:effectLst/>
                        <a:latin typeface="Cambria Math"/>
                        <a:ea typeface="Calibri"/>
                        <a:cs typeface="2  Zar"/>
                      </a:rPr>
                      <m:t>×</m:t>
                    </m:r>
                    <m:sSup>
                      <m:sSupPr>
                        <m:ctrlPr>
                          <a:rPr lang="en-US" sz="4800" b="1" i="1">
                            <a:effectLst/>
                            <a:latin typeface="Cambria Math"/>
                            <a:ea typeface="Calibri"/>
                            <a:cs typeface="2  Zar"/>
                          </a:rPr>
                        </m:ctrlPr>
                      </m:sSupPr>
                      <m:e>
                        <m:r>
                          <a:rPr lang="en-US" sz="4800" b="1" i="1">
                            <a:effectLst/>
                            <a:latin typeface="Cambria Math"/>
                            <a:ea typeface="Calibri"/>
                            <a:cs typeface="2  Zar"/>
                          </a:rPr>
                          <m:t>𝟏</m:t>
                        </m:r>
                        <m:r>
                          <a:rPr lang="en-US" sz="4800" b="1">
                            <a:effectLst/>
                            <a:latin typeface="Cambria Math"/>
                            <a:ea typeface="Calibri"/>
                            <a:cs typeface="2  Zar"/>
                          </a:rPr>
                          <m:t>/</m:t>
                        </m:r>
                        <m:r>
                          <a:rPr lang="en-US" sz="4800" b="1" i="1">
                            <a:effectLst/>
                            <a:latin typeface="Cambria Math"/>
                            <a:ea typeface="Calibri"/>
                            <a:cs typeface="2  Zar"/>
                          </a:rPr>
                          <m:t>𝟐</m:t>
                        </m:r>
                      </m:e>
                      <m:sup>
                        <m:r>
                          <a:rPr lang="en-US" sz="4800" b="1" i="1">
                            <a:effectLst/>
                            <a:latin typeface="Cambria Math"/>
                            <a:ea typeface="Calibri"/>
                            <a:cs typeface="2  Zar"/>
                          </a:rPr>
                          <m:t>𝟐</m:t>
                        </m:r>
                      </m:sup>
                    </m:sSup>
                    <m:r>
                      <a:rPr lang="en-US" sz="4800" b="1">
                        <a:effectLst/>
                        <a:latin typeface="Cambria Math"/>
                        <a:ea typeface="Calibri"/>
                        <a:cs typeface="2  Zar"/>
                      </a:rPr>
                      <m:t>+</m:t>
                    </m:r>
                    <m:r>
                      <a:rPr lang="en-US" sz="4800" b="1" i="1">
                        <a:effectLst/>
                        <a:latin typeface="Cambria Math"/>
                        <a:ea typeface="Calibri"/>
                        <a:cs typeface="2  Zar"/>
                      </a:rPr>
                      <m:t>𝟐𝟎𝟔</m:t>
                    </m:r>
                    <m:r>
                      <a:rPr lang="en-US" sz="4800" b="1">
                        <a:effectLst/>
                        <a:latin typeface="Cambria Math"/>
                        <a:ea typeface="Calibri"/>
                        <a:cs typeface="2  Zar"/>
                      </a:rPr>
                      <m:t>+</m:t>
                    </m:r>
                    <m:r>
                      <a:rPr lang="en-US" sz="4800" b="1" i="1">
                        <a:effectLst/>
                        <a:latin typeface="Cambria Math"/>
                        <a:ea typeface="Calibri"/>
                        <a:cs typeface="2  Zar"/>
                      </a:rPr>
                      <m:t>𝟏𝟑</m:t>
                    </m:r>
                    <m:r>
                      <a:rPr lang="en-US" sz="4800" b="1">
                        <a:effectLst/>
                        <a:latin typeface="Cambria Math"/>
                        <a:ea typeface="Calibri"/>
                        <a:cs typeface="2  Zar"/>
                      </a:rPr>
                      <m:t>/</m:t>
                    </m:r>
                    <m:r>
                      <a:rPr lang="en-US" sz="4800" b="1" i="1">
                        <a:effectLst/>
                        <a:latin typeface="Cambria Math"/>
                        <a:ea typeface="Calibri"/>
                        <a:cs typeface="2  Zar"/>
                      </a:rPr>
                      <m:t>𝟓</m:t>
                    </m:r>
                    <m:r>
                      <a:rPr lang="en-US" sz="4800" b="1">
                        <a:effectLst/>
                        <a:latin typeface="Cambria Math"/>
                        <a:ea typeface="Calibri"/>
                        <a:cs typeface="2  Zar"/>
                      </a:rPr>
                      <m:t>×</m:t>
                    </m:r>
                    <m:sSup>
                      <m:sSupPr>
                        <m:ctrlPr>
                          <a:rPr lang="en-US" sz="4800" b="1" i="1">
                            <a:effectLst/>
                            <a:latin typeface="Cambria Math"/>
                            <a:ea typeface="Calibri"/>
                            <a:cs typeface="2  Zar"/>
                          </a:rPr>
                        </m:ctrlPr>
                      </m:sSupPr>
                      <m:e>
                        <m:r>
                          <a:rPr lang="en-US" sz="4800" b="1" i="1">
                            <a:effectLst/>
                            <a:latin typeface="Cambria Math"/>
                            <a:ea typeface="Calibri"/>
                            <a:cs typeface="2  Zar"/>
                          </a:rPr>
                          <m:t>𝟏</m:t>
                        </m:r>
                        <m:r>
                          <a:rPr lang="en-US" sz="4800" b="1">
                            <a:effectLst/>
                            <a:latin typeface="Cambria Math"/>
                            <a:ea typeface="Calibri"/>
                            <a:cs typeface="2  Zar"/>
                          </a:rPr>
                          <m:t>/</m:t>
                        </m:r>
                        <m:r>
                          <a:rPr lang="en-US" sz="4800" b="1" i="1">
                            <a:effectLst/>
                            <a:latin typeface="Cambria Math"/>
                            <a:ea typeface="Calibri"/>
                            <a:cs typeface="2  Zar"/>
                          </a:rPr>
                          <m:t>𝟐</m:t>
                        </m:r>
                      </m:e>
                      <m:sup>
                        <m:r>
                          <a:rPr lang="en-US" sz="4800" b="1" i="1">
                            <a:effectLst/>
                            <a:latin typeface="Cambria Math"/>
                            <a:ea typeface="Calibri"/>
                            <a:cs typeface="2  Zar"/>
                          </a:rPr>
                          <m:t>𝟐</m:t>
                        </m:r>
                        <m:r>
                          <a:rPr lang="en-US" sz="4800" b="1">
                            <a:effectLst/>
                            <a:latin typeface="Cambria Math"/>
                            <a:ea typeface="Calibri"/>
                            <a:cs typeface="2  Zar"/>
                          </a:rPr>
                          <m:t> </m:t>
                        </m:r>
                      </m:sup>
                    </m:sSup>
                    <m:r>
                      <a:rPr lang="en-US" sz="4800" b="1">
                        <a:effectLst/>
                        <a:latin typeface="Cambria Math"/>
                        <a:ea typeface="Calibri"/>
                        <a:cs typeface="2  Zar"/>
                      </a:rPr>
                      <m:t>=</m:t>
                    </m:r>
                    <m:r>
                      <a:rPr lang="en-US" sz="4800" b="1" i="1">
                        <a:effectLst/>
                        <a:latin typeface="Cambria Math"/>
                        <a:ea typeface="Calibri"/>
                        <a:cs typeface="2  Zar"/>
                      </a:rPr>
                      <m:t>𝟓𝟗𝟐</m:t>
                    </m:r>
                    <m:r>
                      <a:rPr lang="en-US" sz="4800" b="1">
                        <a:effectLst/>
                        <a:latin typeface="Cambria Math"/>
                        <a:ea typeface="Calibri"/>
                        <a:cs typeface="2  Zar"/>
                      </a:rPr>
                      <m:t>/</m:t>
                    </m:r>
                    <m:sSup>
                      <m:sSupPr>
                        <m:ctrlPr>
                          <a:rPr lang="en-US" sz="4800" b="1" i="1">
                            <a:effectLst/>
                            <a:latin typeface="Cambria Math"/>
                            <a:ea typeface="Calibri"/>
                            <a:cs typeface="2  Zar"/>
                          </a:rPr>
                        </m:ctrlPr>
                      </m:sSupPr>
                      <m:e>
                        <m:r>
                          <a:rPr lang="en-US" sz="4800" b="1" i="1">
                            <a:effectLst/>
                            <a:latin typeface="Cambria Math"/>
                            <a:ea typeface="Calibri"/>
                            <a:cs typeface="2  Zar"/>
                          </a:rPr>
                          <m:t>𝟒</m:t>
                        </m:r>
                      </m:e>
                      <m:sup>
                        <m:r>
                          <a:rPr lang="en-US" sz="4800" b="1" i="1">
                            <a:effectLst/>
                            <a:latin typeface="Cambria Math"/>
                            <a:ea typeface="Calibri"/>
                            <a:cs typeface="2  Zar"/>
                          </a:rPr>
                          <m:t>𝒄𝒎</m:t>
                        </m:r>
                        <m:r>
                          <a:rPr lang="en-US" sz="4800" b="1" i="1">
                            <a:effectLst/>
                            <a:latin typeface="Cambria Math"/>
                            <a:ea typeface="Calibri"/>
                            <a:cs typeface="2  Zar"/>
                          </a:rPr>
                          <m:t>𝟒</m:t>
                        </m:r>
                      </m:sup>
                    </m:sSup>
                  </m:oMath>
                </a14:m>
                <a:endParaRPr lang="en-US" sz="4800" b="1">
                  <a:ea typeface="Calibri"/>
                  <a:cs typeface="Arial"/>
                </a:endParaRPr>
              </a:p>
              <a:p>
                <a:pPr algn="justLow">
                  <a:lnSpc>
                    <a:spcPct val="150000"/>
                  </a:lnSpc>
                  <a:spcAft>
                    <a:spcPts val="1000"/>
                  </a:spcAft>
                </a:pPr>
                <a14:m>
                  <m:oMath xmlns:m="http://schemas.openxmlformats.org/officeDocument/2006/math">
                    <m:sSub>
                      <m:sSubPr>
                        <m:ctrlPr>
                          <a:rPr lang="en-US" sz="4800" b="1" i="1">
                            <a:effectLst/>
                            <a:latin typeface="Cambria Math"/>
                            <a:ea typeface="Calibri"/>
                            <a:cs typeface="2  Zar"/>
                          </a:rPr>
                        </m:ctrlPr>
                      </m:sSubPr>
                      <m:e>
                        <m:r>
                          <a:rPr lang="en-US" sz="4800" b="1" i="1">
                            <a:effectLst/>
                            <a:latin typeface="Cambria Math"/>
                            <a:ea typeface="Calibri"/>
                            <a:cs typeface="2  Zar"/>
                          </a:rPr>
                          <m:t>𝑰</m:t>
                        </m:r>
                      </m:e>
                      <m:sub>
                        <m:r>
                          <a:rPr lang="en-US" sz="4800" b="1" i="1">
                            <a:effectLst/>
                            <a:latin typeface="Cambria Math"/>
                            <a:ea typeface="Calibri"/>
                            <a:cs typeface="2  Zar"/>
                          </a:rPr>
                          <m:t>𝒚</m:t>
                        </m:r>
                      </m:sub>
                    </m:sSub>
                    <m:r>
                      <a:rPr lang="en-US" sz="4800" b="1">
                        <a:effectLst/>
                        <a:latin typeface="Cambria Math"/>
                        <a:ea typeface="Calibri"/>
                        <a:cs typeface="2  Zar"/>
                      </a:rPr>
                      <m:t>=</m:t>
                    </m:r>
                    <m:f>
                      <m:fPr>
                        <m:ctrlPr>
                          <a:rPr lang="en-US" sz="4800" b="1" i="1">
                            <a:effectLst/>
                            <a:latin typeface="Cambria Math"/>
                            <a:ea typeface="Calibri"/>
                            <a:cs typeface="2  Zar"/>
                          </a:rPr>
                        </m:ctrlPr>
                      </m:fPr>
                      <m:num>
                        <m:sSup>
                          <m:sSupPr>
                            <m:ctrlPr>
                              <a:rPr lang="en-US" sz="4800" b="1" i="1">
                                <a:effectLst/>
                                <a:latin typeface="Cambria Math"/>
                                <a:ea typeface="Calibri"/>
                                <a:cs typeface="2  Zar"/>
                              </a:rPr>
                            </m:ctrlPr>
                          </m:sSupPr>
                          <m:e>
                            <m:r>
                              <a:rPr lang="en-US" sz="4800" b="1" i="1">
                                <a:effectLst/>
                                <a:latin typeface="Cambria Math"/>
                                <a:ea typeface="Calibri"/>
                                <a:cs typeface="2  Zar"/>
                              </a:rPr>
                              <m:t>𝟎</m:t>
                            </m:r>
                            <m:r>
                              <a:rPr lang="en-US" sz="4800" b="1">
                                <a:effectLst/>
                                <a:latin typeface="Cambria Math"/>
                                <a:ea typeface="Calibri"/>
                                <a:cs typeface="2  Zar"/>
                              </a:rPr>
                              <m:t>/</m:t>
                            </m:r>
                            <m:r>
                              <a:rPr lang="en-US" sz="4800" b="1" i="1">
                                <a:effectLst/>
                                <a:latin typeface="Cambria Math"/>
                                <a:ea typeface="Calibri"/>
                                <a:cs typeface="2  Zar"/>
                              </a:rPr>
                              <m:t>𝟖</m:t>
                            </m:r>
                            <m:r>
                              <a:rPr lang="en-US" sz="4800" b="1">
                                <a:effectLst/>
                                <a:latin typeface="Cambria Math"/>
                                <a:ea typeface="Calibri"/>
                                <a:cs typeface="2  Zar"/>
                              </a:rPr>
                              <m:t>×</m:t>
                            </m:r>
                            <m:r>
                              <a:rPr lang="en-US" sz="4800" b="1" i="1">
                                <a:effectLst/>
                                <a:latin typeface="Cambria Math"/>
                                <a:ea typeface="Calibri"/>
                                <a:cs typeface="2  Zar"/>
                              </a:rPr>
                              <m:t>𝟏𝟎</m:t>
                            </m:r>
                          </m:e>
                          <m:sup>
                            <m:r>
                              <a:rPr lang="en-US" sz="4800" b="1" i="1">
                                <a:effectLst/>
                                <a:latin typeface="Cambria Math"/>
                                <a:ea typeface="Calibri"/>
                                <a:cs typeface="2  Zar"/>
                              </a:rPr>
                              <m:t>𝟑</m:t>
                            </m:r>
                          </m:sup>
                        </m:sSup>
                      </m:num>
                      <m:den>
                        <m:r>
                          <a:rPr lang="en-US" sz="4800" b="1" i="1">
                            <a:effectLst/>
                            <a:latin typeface="Cambria Math"/>
                            <a:ea typeface="Calibri"/>
                            <a:cs typeface="2  Zar"/>
                          </a:rPr>
                          <m:t>𝟏𝟐</m:t>
                        </m:r>
                      </m:den>
                    </m:f>
                    <m:r>
                      <a:rPr lang="en-US" sz="4800" b="1">
                        <a:effectLst/>
                        <a:latin typeface="Cambria Math"/>
                        <a:ea typeface="Calibri"/>
                        <a:cs typeface="2  Zar"/>
                      </a:rPr>
                      <m:t>+(</m:t>
                    </m:r>
                    <m:r>
                      <a:rPr lang="en-US" sz="4800" b="1" i="1">
                        <a:effectLst/>
                        <a:latin typeface="Cambria Math"/>
                        <a:ea typeface="Calibri"/>
                        <a:cs typeface="2  Zar"/>
                      </a:rPr>
                      <m:t>𝟐𝟗</m:t>
                    </m:r>
                    <m:r>
                      <a:rPr lang="en-US" sz="4800" b="1">
                        <a:effectLst/>
                        <a:latin typeface="Cambria Math"/>
                        <a:ea typeface="Calibri"/>
                        <a:cs typeface="2  Zar"/>
                      </a:rPr>
                      <m:t>/</m:t>
                    </m:r>
                    <m:r>
                      <a:rPr lang="en-US" sz="4800" b="1" i="1">
                        <a:effectLst/>
                        <a:latin typeface="Cambria Math"/>
                        <a:ea typeface="Calibri"/>
                        <a:cs typeface="2  Zar"/>
                      </a:rPr>
                      <m:t>𝟑</m:t>
                    </m:r>
                    <m:r>
                      <a:rPr lang="en-US" sz="4800" b="1">
                        <a:effectLst/>
                        <a:latin typeface="Cambria Math"/>
                        <a:ea typeface="Calibri"/>
                        <a:cs typeface="2  Zar"/>
                      </a:rPr>
                      <m:t>+</m:t>
                    </m:r>
                    <m:r>
                      <a:rPr lang="en-US" sz="4800" b="1" i="1">
                        <a:effectLst/>
                        <a:latin typeface="Cambria Math"/>
                        <a:ea typeface="Calibri"/>
                        <a:cs typeface="2  Zar"/>
                      </a:rPr>
                      <m:t>𝟏𝟑</m:t>
                    </m:r>
                    <m:r>
                      <a:rPr lang="en-US" sz="4800" b="1">
                        <a:effectLst/>
                        <a:latin typeface="Cambria Math"/>
                        <a:ea typeface="Calibri"/>
                        <a:cs typeface="2  Zar"/>
                      </a:rPr>
                      <m:t>/</m:t>
                    </m:r>
                    <m:r>
                      <a:rPr lang="en-US" sz="4800" b="1" i="1">
                        <a:effectLst/>
                        <a:latin typeface="Cambria Math"/>
                        <a:ea typeface="Calibri"/>
                        <a:cs typeface="2  Zar"/>
                      </a:rPr>
                      <m:t>𝟓</m:t>
                    </m:r>
                    <m:r>
                      <a:rPr lang="en-US" sz="4800" b="1">
                        <a:effectLst/>
                        <a:latin typeface="Cambria Math"/>
                        <a:ea typeface="Calibri"/>
                        <a:cs typeface="2  Zar"/>
                      </a:rPr>
                      <m:t>×</m:t>
                    </m:r>
                    <m:r>
                      <a:rPr lang="en-US" sz="4800" b="1" i="1">
                        <a:effectLst/>
                        <a:latin typeface="Cambria Math"/>
                        <a:ea typeface="Calibri"/>
                        <a:cs typeface="2  Zar"/>
                      </a:rPr>
                      <m:t>𝟓</m:t>
                    </m:r>
                    <m:r>
                      <a:rPr lang="en-US" sz="4800" b="1">
                        <a:effectLst/>
                        <a:latin typeface="Cambria Math"/>
                        <a:ea typeface="Calibri"/>
                        <a:cs typeface="2  Zar"/>
                      </a:rPr>
                      <m:t>/</m:t>
                    </m:r>
                    <m:sSup>
                      <m:sSupPr>
                        <m:ctrlPr>
                          <a:rPr lang="en-US" sz="4800" b="1" i="1">
                            <a:effectLst/>
                            <a:latin typeface="Cambria Math"/>
                            <a:ea typeface="Calibri"/>
                            <a:cs typeface="2  Zar"/>
                          </a:rPr>
                        </m:ctrlPr>
                      </m:sSupPr>
                      <m:e>
                        <m:r>
                          <a:rPr lang="en-US" sz="4800" b="1" i="1">
                            <a:effectLst/>
                            <a:latin typeface="Cambria Math"/>
                            <a:ea typeface="Calibri"/>
                            <a:cs typeface="2  Zar"/>
                          </a:rPr>
                          <m:t>𝟗𝟓</m:t>
                        </m:r>
                      </m:e>
                      <m:sup>
                        <m:r>
                          <a:rPr lang="en-US" sz="4800" b="1" i="1">
                            <a:effectLst/>
                            <a:latin typeface="Cambria Math"/>
                            <a:ea typeface="Calibri"/>
                            <a:cs typeface="2  Zar"/>
                          </a:rPr>
                          <m:t>𝟐</m:t>
                        </m:r>
                      </m:sup>
                    </m:sSup>
                    <m:r>
                      <a:rPr lang="en-US" sz="4800" b="1">
                        <a:effectLst/>
                        <a:latin typeface="Cambria Math"/>
                        <a:ea typeface="Calibri"/>
                        <a:cs typeface="2  Zar"/>
                      </a:rPr>
                      <m:t>)×</m:t>
                    </m:r>
                    <m:r>
                      <a:rPr lang="en-US" sz="4800" b="1" i="1">
                        <a:effectLst/>
                        <a:latin typeface="Cambria Math"/>
                        <a:ea typeface="Calibri"/>
                        <a:cs typeface="2  Zar"/>
                      </a:rPr>
                      <m:t>𝟐</m:t>
                    </m:r>
                    <m:r>
                      <a:rPr lang="en-US" sz="4800" b="1">
                        <a:effectLst/>
                        <a:latin typeface="Cambria Math"/>
                        <a:ea typeface="Calibri"/>
                        <a:cs typeface="2  Zar"/>
                      </a:rPr>
                      <m:t>=</m:t>
                    </m:r>
                    <m:r>
                      <a:rPr lang="en-US" sz="4800" b="1" i="1">
                        <a:effectLst/>
                        <a:latin typeface="Cambria Math"/>
                        <a:ea typeface="Calibri"/>
                        <a:cs typeface="2  Zar"/>
                      </a:rPr>
                      <m:t>𝟏𝟎𝟖𝟏</m:t>
                    </m:r>
                    <m:r>
                      <a:rPr lang="en-US" sz="4800" b="1">
                        <a:effectLst/>
                        <a:latin typeface="Cambria Math"/>
                        <a:ea typeface="Calibri"/>
                        <a:cs typeface="2  Zar"/>
                      </a:rPr>
                      <m:t>/</m:t>
                    </m:r>
                    <m:r>
                      <a:rPr lang="en-US" sz="4800" b="1" i="1">
                        <a:effectLst/>
                        <a:latin typeface="Cambria Math"/>
                        <a:ea typeface="Calibri"/>
                        <a:cs typeface="2  Zar"/>
                      </a:rPr>
                      <m:t>𝟏</m:t>
                    </m:r>
                    <m:sSup>
                      <m:sSupPr>
                        <m:ctrlPr>
                          <a:rPr lang="en-US" sz="4800" b="1" i="1">
                            <a:effectLst/>
                            <a:latin typeface="Cambria Math"/>
                            <a:ea typeface="Calibri"/>
                            <a:cs typeface="2  Zar"/>
                          </a:rPr>
                        </m:ctrlPr>
                      </m:sSupPr>
                      <m:e>
                        <m:r>
                          <a:rPr lang="en-US" sz="4800" b="1" i="1">
                            <a:effectLst/>
                            <a:latin typeface="Cambria Math"/>
                            <a:ea typeface="Calibri"/>
                            <a:cs typeface="2  Zar"/>
                          </a:rPr>
                          <m:t>𝒄𝒎</m:t>
                        </m:r>
                      </m:e>
                      <m:sup>
                        <m:r>
                          <a:rPr lang="en-US" sz="4800" b="1" i="1">
                            <a:effectLst/>
                            <a:latin typeface="Cambria Math"/>
                            <a:ea typeface="Calibri"/>
                            <a:cs typeface="2  Zar"/>
                          </a:rPr>
                          <m:t>𝟒</m:t>
                        </m:r>
                      </m:sup>
                    </m:sSup>
                  </m:oMath>
                </a14:m>
                <a:endParaRPr lang="en-US" sz="4800" b="1">
                  <a:ea typeface="Calibri"/>
                  <a:cs typeface="Arial"/>
                </a:endParaRPr>
              </a:p>
              <a:p>
                <a:pPr algn="justLow">
                  <a:lnSpc>
                    <a:spcPct val="150000"/>
                  </a:lnSpc>
                  <a:spcAft>
                    <a:spcPts val="1000"/>
                  </a:spcAft>
                </a:pPr>
                <a14:m>
                  <m:oMath xmlns:m="http://schemas.openxmlformats.org/officeDocument/2006/math">
                    <m:r>
                      <a:rPr lang="en-US" sz="3600" b="1" i="1">
                        <a:effectLst/>
                        <a:latin typeface="Cambria Math"/>
                        <a:ea typeface="Calibri"/>
                        <a:cs typeface="2  Zar"/>
                      </a:rPr>
                      <m:t>𝑨</m:t>
                    </m:r>
                    <m:r>
                      <a:rPr lang="en-US" sz="3600" b="1">
                        <a:effectLst/>
                        <a:latin typeface="Cambria Math"/>
                        <a:ea typeface="Calibri"/>
                        <a:cs typeface="2  Zar"/>
                      </a:rPr>
                      <m:t>=</m:t>
                    </m:r>
                    <m:r>
                      <a:rPr lang="en-US" sz="3600" b="1" i="1">
                        <a:effectLst/>
                        <a:latin typeface="Cambria Math"/>
                        <a:ea typeface="Calibri"/>
                        <a:cs typeface="2  Zar"/>
                      </a:rPr>
                      <m:t>𝟐</m:t>
                    </m:r>
                    <m:r>
                      <a:rPr lang="en-US" sz="3600" b="1">
                        <a:effectLst/>
                        <a:latin typeface="Cambria Math"/>
                        <a:ea typeface="Calibri"/>
                        <a:cs typeface="2  Zar"/>
                      </a:rPr>
                      <m:t>×</m:t>
                    </m:r>
                    <m:r>
                      <a:rPr lang="en-US" sz="3600" b="1" i="1">
                        <a:effectLst/>
                        <a:latin typeface="Cambria Math"/>
                        <a:ea typeface="Calibri"/>
                        <a:cs typeface="2  Zar"/>
                      </a:rPr>
                      <m:t>𝟏𝟑</m:t>
                    </m:r>
                    <m:r>
                      <a:rPr lang="en-US" sz="3600" b="1">
                        <a:effectLst/>
                        <a:latin typeface="Cambria Math"/>
                        <a:ea typeface="Calibri"/>
                        <a:cs typeface="2  Zar"/>
                      </a:rPr>
                      <m:t>/</m:t>
                    </m:r>
                    <m:r>
                      <a:rPr lang="en-US" sz="3600" b="1" i="1">
                        <a:effectLst/>
                        <a:latin typeface="Cambria Math"/>
                        <a:ea typeface="Calibri"/>
                        <a:cs typeface="2  Zar"/>
                      </a:rPr>
                      <m:t>𝟓</m:t>
                    </m:r>
                    <m:r>
                      <a:rPr lang="en-US" sz="3600" b="1">
                        <a:effectLst/>
                        <a:latin typeface="Cambria Math"/>
                        <a:ea typeface="Calibri"/>
                        <a:cs typeface="2  Zar"/>
                      </a:rPr>
                      <m:t>=</m:t>
                    </m:r>
                    <m:r>
                      <a:rPr lang="en-US" sz="3600" b="1" i="1">
                        <a:effectLst/>
                        <a:latin typeface="Cambria Math"/>
                        <a:ea typeface="Calibri"/>
                        <a:cs typeface="2  Zar"/>
                      </a:rPr>
                      <m:t>𝟐𝟕</m:t>
                    </m:r>
                    <m:sSup>
                      <m:sSupPr>
                        <m:ctrlPr>
                          <a:rPr lang="en-US" sz="3600" b="1" i="1">
                            <a:effectLst/>
                            <a:latin typeface="Cambria Math"/>
                            <a:ea typeface="Calibri"/>
                            <a:cs typeface="2  Zar"/>
                          </a:rPr>
                        </m:ctrlPr>
                      </m:sSupPr>
                      <m:e>
                        <m:r>
                          <a:rPr lang="en-US" sz="3600" b="1" i="1">
                            <a:effectLst/>
                            <a:latin typeface="Cambria Math"/>
                            <a:ea typeface="Calibri"/>
                            <a:cs typeface="2  Zar"/>
                          </a:rPr>
                          <m:t>𝒄𝒎</m:t>
                        </m:r>
                      </m:e>
                      <m:sup>
                        <m:r>
                          <a:rPr lang="en-US" sz="3600" b="1" i="1">
                            <a:effectLst/>
                            <a:latin typeface="Cambria Math"/>
                            <a:ea typeface="Calibri"/>
                            <a:cs typeface="2  Zar"/>
                          </a:rPr>
                          <m:t>𝟐</m:t>
                        </m:r>
                      </m:sup>
                    </m:sSup>
                  </m:oMath>
                </a14:m>
                <a:endParaRPr lang="en-US" sz="3600" b="1">
                  <a:ea typeface="Calibri"/>
                  <a:cs typeface="Arial"/>
                </a:endParaRPr>
              </a:p>
              <a:p>
                <a:pPr algn="justLow">
                  <a:lnSpc>
                    <a:spcPct val="150000"/>
                  </a:lnSpc>
                  <a:spcAft>
                    <a:spcPts val="1000"/>
                  </a:spcAft>
                </a:pPr>
                <a14:m>
                  <m:oMath xmlns:m="http://schemas.openxmlformats.org/officeDocument/2006/math">
                    <m:r>
                      <a:rPr lang="en-US" sz="3600" b="1" i="1" smtClean="0">
                        <a:effectLst/>
                        <a:latin typeface="Cambria Math"/>
                        <a:ea typeface="Calibri"/>
                        <a:cs typeface="2  Zar"/>
                      </a:rPr>
                      <m:t>𝒓𝒖</m:t>
                    </m:r>
                    <m:r>
                      <a:rPr lang="en-US" sz="3600" b="1">
                        <a:effectLst/>
                        <a:latin typeface="Cambria Math"/>
                        <a:ea typeface="Calibri"/>
                        <a:cs typeface="2  Zar"/>
                      </a:rPr>
                      <m:t>=</m:t>
                    </m:r>
                    <m:rad>
                      <m:radPr>
                        <m:degHide m:val="on"/>
                        <m:ctrlPr>
                          <a:rPr lang="en-US" sz="3600" b="1" i="1">
                            <a:effectLst/>
                            <a:latin typeface="Cambria Math"/>
                            <a:ea typeface="Calibri"/>
                            <a:cs typeface="2  Zar"/>
                          </a:rPr>
                        </m:ctrlPr>
                      </m:radPr>
                      <m:deg/>
                      <m:e>
                        <m:f>
                          <m:fPr>
                            <m:ctrlPr>
                              <a:rPr lang="en-US" sz="3600" b="1" i="1">
                                <a:effectLst/>
                                <a:latin typeface="Cambria Math"/>
                                <a:ea typeface="Calibri"/>
                                <a:cs typeface="2  Zar"/>
                              </a:rPr>
                            </m:ctrlPr>
                          </m:fPr>
                          <m:num>
                            <m:r>
                              <a:rPr lang="en-US" sz="3600" b="1" i="1">
                                <a:effectLst/>
                                <a:latin typeface="Cambria Math"/>
                                <a:ea typeface="Calibri"/>
                                <a:cs typeface="2  Zar"/>
                              </a:rPr>
                              <m:t>𝑰𝒖</m:t>
                            </m:r>
                          </m:num>
                          <m:den>
                            <m:r>
                              <a:rPr lang="en-US" sz="3600" b="1" i="1">
                                <a:effectLst/>
                                <a:latin typeface="Cambria Math"/>
                                <a:ea typeface="Calibri"/>
                                <a:cs typeface="2  Zar"/>
                              </a:rPr>
                              <m:t>𝑨</m:t>
                            </m:r>
                          </m:den>
                        </m:f>
                        <m:r>
                          <a:rPr lang="en-US" sz="3600" b="1">
                            <a:effectLst/>
                            <a:latin typeface="Cambria Math"/>
                            <a:ea typeface="Calibri"/>
                            <a:cs typeface="2  Zar"/>
                          </a:rPr>
                          <m:t>=</m:t>
                        </m:r>
                        <m:rad>
                          <m:radPr>
                            <m:degHide m:val="on"/>
                            <m:ctrlPr>
                              <a:rPr lang="en-US" sz="3600" b="1" i="1">
                                <a:effectLst/>
                                <a:latin typeface="Cambria Math"/>
                                <a:ea typeface="Calibri"/>
                                <a:cs typeface="2  Zar"/>
                              </a:rPr>
                            </m:ctrlPr>
                          </m:radPr>
                          <m:deg/>
                          <m:e>
                            <m:f>
                              <m:fPr>
                                <m:ctrlPr>
                                  <a:rPr lang="en-US" sz="3600" b="1" i="1">
                                    <a:effectLst/>
                                    <a:latin typeface="Cambria Math"/>
                                    <a:ea typeface="Calibri"/>
                                    <a:cs typeface="2  Zar"/>
                                  </a:rPr>
                                </m:ctrlPr>
                              </m:fPr>
                              <m:num>
                                <m:r>
                                  <a:rPr lang="en-US" sz="3600" b="1" i="1">
                                    <a:effectLst/>
                                    <a:latin typeface="Cambria Math"/>
                                    <a:ea typeface="Calibri"/>
                                    <a:cs typeface="2  Zar"/>
                                  </a:rPr>
                                  <m:t>𝟓𝟗𝟐</m:t>
                                </m:r>
                                <m:r>
                                  <a:rPr lang="en-US" sz="3600" b="1">
                                    <a:effectLst/>
                                    <a:latin typeface="Cambria Math"/>
                                    <a:ea typeface="Calibri"/>
                                    <a:cs typeface="2  Zar"/>
                                  </a:rPr>
                                  <m:t>/</m:t>
                                </m:r>
                                <m:r>
                                  <a:rPr lang="en-US" sz="3600" b="1" i="1">
                                    <a:effectLst/>
                                    <a:latin typeface="Cambria Math"/>
                                    <a:ea typeface="Calibri"/>
                                    <a:cs typeface="2  Zar"/>
                                  </a:rPr>
                                  <m:t>𝟒</m:t>
                                </m:r>
                                <m:sSup>
                                  <m:sSupPr>
                                    <m:ctrlPr>
                                      <a:rPr lang="en-US" sz="3600" b="1" i="1">
                                        <a:effectLst/>
                                        <a:latin typeface="Cambria Math"/>
                                        <a:ea typeface="Calibri"/>
                                        <a:cs typeface="2  Zar"/>
                                      </a:rPr>
                                    </m:ctrlPr>
                                  </m:sSupPr>
                                  <m:e>
                                    <m:r>
                                      <a:rPr lang="en-US" sz="3600" b="1" i="1">
                                        <a:effectLst/>
                                        <a:latin typeface="Cambria Math"/>
                                        <a:ea typeface="Calibri"/>
                                        <a:cs typeface="2  Zar"/>
                                      </a:rPr>
                                      <m:t>𝒄𝒎</m:t>
                                    </m:r>
                                  </m:e>
                                  <m:sup>
                                    <m:r>
                                      <a:rPr lang="en-US" sz="3600" b="1" i="1">
                                        <a:effectLst/>
                                        <a:latin typeface="Cambria Math"/>
                                        <a:ea typeface="Calibri"/>
                                        <a:cs typeface="2  Zar"/>
                                      </a:rPr>
                                      <m:t>𝟒</m:t>
                                    </m:r>
                                  </m:sup>
                                </m:sSup>
                              </m:num>
                              <m:den>
                                <m:r>
                                  <a:rPr lang="en-US" sz="3600" b="1" i="1">
                                    <a:effectLst/>
                                    <a:latin typeface="Cambria Math"/>
                                    <a:ea typeface="Calibri"/>
                                    <a:cs typeface="2  Zar"/>
                                  </a:rPr>
                                  <m:t>𝟐𝟕</m:t>
                                </m:r>
                                <m:sSup>
                                  <m:sSupPr>
                                    <m:ctrlPr>
                                      <a:rPr lang="en-US" sz="3600" b="1" i="1">
                                        <a:effectLst/>
                                        <a:latin typeface="Cambria Math"/>
                                        <a:ea typeface="Calibri"/>
                                        <a:cs typeface="2  Zar"/>
                                      </a:rPr>
                                    </m:ctrlPr>
                                  </m:sSupPr>
                                  <m:e>
                                    <m:r>
                                      <a:rPr lang="en-US" sz="3600" b="1" i="1">
                                        <a:effectLst/>
                                        <a:latin typeface="Cambria Math"/>
                                        <a:ea typeface="Calibri"/>
                                        <a:cs typeface="2  Zar"/>
                                      </a:rPr>
                                      <m:t>𝒄𝒎</m:t>
                                    </m:r>
                                  </m:e>
                                  <m:sup>
                                    <m:r>
                                      <a:rPr lang="en-US" sz="3600" b="1" i="1">
                                        <a:effectLst/>
                                        <a:latin typeface="Cambria Math"/>
                                        <a:ea typeface="Calibri"/>
                                        <a:cs typeface="2  Zar"/>
                                      </a:rPr>
                                      <m:t>𝟐</m:t>
                                    </m:r>
                                  </m:sup>
                                </m:sSup>
                              </m:den>
                            </m:f>
                            <m:r>
                              <a:rPr lang="en-US" sz="3600" b="1">
                                <a:effectLst/>
                                <a:latin typeface="Cambria Math"/>
                                <a:ea typeface="Calibri"/>
                                <a:cs typeface="2  Zar"/>
                              </a:rPr>
                              <m:t>=</m:t>
                            </m:r>
                            <m:r>
                              <a:rPr lang="en-US" sz="3600" b="1" i="1">
                                <a:effectLst/>
                                <a:latin typeface="Cambria Math"/>
                                <a:ea typeface="Calibri"/>
                                <a:cs typeface="2  Zar"/>
                              </a:rPr>
                              <m:t>𝟒</m:t>
                            </m:r>
                            <m:r>
                              <a:rPr lang="en-US" sz="3600" b="1">
                                <a:effectLst/>
                                <a:latin typeface="Cambria Math"/>
                                <a:ea typeface="Calibri"/>
                                <a:cs typeface="2  Zar"/>
                              </a:rPr>
                              <m:t>/</m:t>
                            </m:r>
                            <m:r>
                              <a:rPr lang="en-US" sz="3600" b="1" i="1">
                                <a:effectLst/>
                                <a:latin typeface="Cambria Math"/>
                                <a:ea typeface="Calibri"/>
                                <a:cs typeface="2  Zar"/>
                              </a:rPr>
                              <m:t>𝟔𝟖</m:t>
                            </m:r>
                          </m:e>
                        </m:rad>
                      </m:e>
                    </m:rad>
                  </m:oMath>
                </a14:m>
                <a:endParaRPr lang="en-US" sz="3600" b="1">
                  <a:ea typeface="Calibri"/>
                  <a:cs typeface="Arial"/>
                </a:endParaRPr>
              </a:p>
              <a:p>
                <a:pPr algn="justLow">
                  <a:lnSpc>
                    <a:spcPct val="150000"/>
                  </a:lnSpc>
                  <a:spcAft>
                    <a:spcPts val="1000"/>
                  </a:spcAft>
                </a:pPr>
                <a14:m>
                  <m:oMath xmlns:m="http://schemas.openxmlformats.org/officeDocument/2006/math">
                    <m:r>
                      <a:rPr lang="en-US" sz="3600" b="1" i="1">
                        <a:effectLst/>
                        <a:latin typeface="Cambria Math"/>
                        <a:ea typeface="Calibri"/>
                        <a:cs typeface="2  Zar"/>
                      </a:rPr>
                      <m:t>𝒓𝒚</m:t>
                    </m:r>
                    <m:r>
                      <a:rPr lang="en-US" sz="3600" b="1">
                        <a:effectLst/>
                        <a:latin typeface="Cambria Math"/>
                        <a:ea typeface="Calibri"/>
                        <a:cs typeface="2  Zar"/>
                      </a:rPr>
                      <m:t>=</m:t>
                    </m:r>
                    <m:rad>
                      <m:radPr>
                        <m:degHide m:val="on"/>
                        <m:ctrlPr>
                          <a:rPr lang="en-US" sz="3600" b="1" i="1">
                            <a:effectLst/>
                            <a:latin typeface="Cambria Math"/>
                            <a:ea typeface="Calibri"/>
                            <a:cs typeface="2  Zar"/>
                          </a:rPr>
                        </m:ctrlPr>
                      </m:radPr>
                      <m:deg/>
                      <m:e>
                        <m:f>
                          <m:fPr>
                            <m:ctrlPr>
                              <a:rPr lang="en-US" sz="3600" b="1" i="1">
                                <a:effectLst/>
                                <a:latin typeface="Cambria Math"/>
                                <a:ea typeface="Calibri"/>
                                <a:cs typeface="2  Zar"/>
                              </a:rPr>
                            </m:ctrlPr>
                          </m:fPr>
                          <m:num>
                            <m:r>
                              <a:rPr lang="en-US" sz="3600" b="1" i="1">
                                <a:effectLst/>
                                <a:latin typeface="Cambria Math"/>
                                <a:ea typeface="Calibri"/>
                                <a:cs typeface="2  Zar"/>
                              </a:rPr>
                              <m:t>𝑰𝒚</m:t>
                            </m:r>
                          </m:num>
                          <m:den>
                            <m:r>
                              <a:rPr lang="en-US" sz="3600" b="1" i="1">
                                <a:effectLst/>
                                <a:latin typeface="Cambria Math"/>
                                <a:ea typeface="Calibri"/>
                                <a:cs typeface="2  Zar"/>
                              </a:rPr>
                              <m:t>𝑨</m:t>
                            </m:r>
                          </m:den>
                        </m:f>
                      </m:e>
                    </m:rad>
                    <m:r>
                      <a:rPr lang="en-US" sz="3600" b="1">
                        <a:effectLst/>
                        <a:latin typeface="Cambria Math"/>
                        <a:ea typeface="Calibri"/>
                        <a:cs typeface="2  Zar"/>
                      </a:rPr>
                      <m:t>=</m:t>
                    </m:r>
                    <m:rad>
                      <m:radPr>
                        <m:degHide m:val="on"/>
                        <m:ctrlPr>
                          <a:rPr lang="en-US" sz="3600" b="1" i="1">
                            <a:effectLst/>
                            <a:latin typeface="Cambria Math"/>
                            <a:ea typeface="Calibri"/>
                            <a:cs typeface="2  Zar"/>
                          </a:rPr>
                        </m:ctrlPr>
                      </m:radPr>
                      <m:deg/>
                      <m:e>
                        <m:f>
                          <m:fPr>
                            <m:ctrlPr>
                              <a:rPr lang="en-US" sz="3600" b="1" i="1">
                                <a:effectLst/>
                                <a:latin typeface="Cambria Math"/>
                                <a:ea typeface="Calibri"/>
                                <a:cs typeface="2  Zar"/>
                              </a:rPr>
                            </m:ctrlPr>
                          </m:fPr>
                          <m:num>
                            <m:r>
                              <a:rPr lang="en-US" sz="3600" b="1" i="1">
                                <a:effectLst/>
                                <a:latin typeface="Cambria Math"/>
                                <a:ea typeface="Calibri"/>
                                <a:cs typeface="2  Zar"/>
                              </a:rPr>
                              <m:t>𝟏𝟎𝟖𝟏</m:t>
                            </m:r>
                            <m:r>
                              <a:rPr lang="en-US" sz="3600" b="1">
                                <a:effectLst/>
                                <a:latin typeface="Cambria Math"/>
                                <a:ea typeface="Calibri"/>
                                <a:cs typeface="2  Zar"/>
                              </a:rPr>
                              <m:t>/</m:t>
                            </m:r>
                            <m:r>
                              <a:rPr lang="en-US" sz="3600" b="1" i="1">
                                <a:effectLst/>
                                <a:latin typeface="Cambria Math"/>
                                <a:ea typeface="Calibri"/>
                                <a:cs typeface="2  Zar"/>
                              </a:rPr>
                              <m:t>𝟏</m:t>
                            </m:r>
                          </m:num>
                          <m:den>
                            <m:r>
                              <a:rPr lang="en-US" sz="3600" b="1" i="1">
                                <a:effectLst/>
                                <a:latin typeface="Cambria Math"/>
                                <a:ea typeface="Calibri"/>
                                <a:cs typeface="2  Zar"/>
                              </a:rPr>
                              <m:t>𝟐𝟕</m:t>
                            </m:r>
                          </m:den>
                        </m:f>
                      </m:e>
                    </m:rad>
                    <m:r>
                      <a:rPr lang="en-US" sz="3600" b="1">
                        <a:effectLst/>
                        <a:latin typeface="Cambria Math"/>
                        <a:ea typeface="Calibri"/>
                        <a:cs typeface="2  Zar"/>
                      </a:rPr>
                      <m:t>=</m:t>
                    </m:r>
                    <m:r>
                      <a:rPr lang="en-US" sz="3600" b="1" i="1">
                        <a:effectLst/>
                        <a:latin typeface="Cambria Math"/>
                        <a:ea typeface="Calibri"/>
                        <a:cs typeface="2  Zar"/>
                      </a:rPr>
                      <m:t>𝟔</m:t>
                    </m:r>
                    <m:r>
                      <a:rPr lang="en-US" sz="3600" b="1">
                        <a:effectLst/>
                        <a:latin typeface="Cambria Math"/>
                        <a:ea typeface="Calibri"/>
                        <a:cs typeface="2  Zar"/>
                      </a:rPr>
                      <m:t>/</m:t>
                    </m:r>
                    <m:r>
                      <a:rPr lang="en-US" sz="3600" b="1" i="1">
                        <a:effectLst/>
                        <a:latin typeface="Cambria Math"/>
                        <a:ea typeface="Calibri"/>
                        <a:cs typeface="2  Zar"/>
                      </a:rPr>
                      <m:t>𝟑𝟑</m:t>
                    </m:r>
                  </m:oMath>
                </a14:m>
                <a:endParaRPr lang="en-US" sz="3600" b="1">
                  <a:ea typeface="Calibri"/>
                  <a:cs typeface="Arial"/>
                </a:endParaRPr>
              </a:p>
              <a:p>
                <a:pPr algn="justLow">
                  <a:lnSpc>
                    <a:spcPct val="150000"/>
                  </a:lnSpc>
                  <a:spcAft>
                    <a:spcPts val="1000"/>
                  </a:spcAft>
                </a:pPr>
                <a14:m>
                  <m:oMath xmlns:m="http://schemas.openxmlformats.org/officeDocument/2006/math">
                    <m:m>
                      <m:mPr>
                        <m:mcs>
                          <m:mc>
                            <m:mcPr>
                              <m:count m:val="1"/>
                              <m:mcJc m:val="center"/>
                            </m:mcPr>
                          </m:mc>
                        </m:mcs>
                        <m:ctrlPr>
                          <a:rPr lang="en-US" sz="3600" b="1" i="1">
                            <a:effectLst/>
                            <a:latin typeface="Cambria Math"/>
                            <a:ea typeface="Calibri"/>
                            <a:cs typeface="2  Zar"/>
                          </a:rPr>
                        </m:ctrlPr>
                      </m:mPr>
                      <m:mr>
                        <m:e>
                          <m:sSub>
                            <m:sSubPr>
                              <m:ctrlPr>
                                <a:rPr lang="en-US" sz="3600" b="1" i="1">
                                  <a:effectLst/>
                                  <a:latin typeface="Cambria Math"/>
                                  <a:ea typeface="Calibri"/>
                                  <a:cs typeface="2  Zar"/>
                                </a:rPr>
                              </m:ctrlPr>
                            </m:sSubPr>
                            <m:e>
                              <m:r>
                                <a:rPr lang="en-US" sz="3600" b="1" i="1">
                                  <a:effectLst/>
                                  <a:latin typeface="Cambria Math"/>
                                  <a:ea typeface="Calibri"/>
                                  <a:cs typeface="2  Zar"/>
                                </a:rPr>
                                <m:t>𝝀</m:t>
                              </m:r>
                            </m:e>
                            <m:sub>
                              <m:r>
                                <a:rPr lang="en-US" sz="3600" b="1" i="1">
                                  <a:effectLst/>
                                  <a:latin typeface="Cambria Math"/>
                                  <a:ea typeface="Calibri"/>
                                  <a:cs typeface="2  Zar"/>
                                </a:rPr>
                                <m:t>𝒙</m:t>
                              </m:r>
                            </m:sub>
                          </m:sSub>
                          <m:r>
                            <a:rPr lang="en-US" sz="3600" b="1">
                              <a:effectLst/>
                              <a:latin typeface="Cambria Math"/>
                              <a:ea typeface="Calibri"/>
                              <a:cs typeface="2  Zar"/>
                            </a:rPr>
                            <m:t>=</m:t>
                          </m:r>
                          <m:f>
                            <m:fPr>
                              <m:ctrlPr>
                                <a:rPr lang="en-US" sz="3600" b="1" i="1">
                                  <a:effectLst/>
                                  <a:latin typeface="Cambria Math"/>
                                  <a:ea typeface="Calibri"/>
                                  <a:cs typeface="2  Zar"/>
                                </a:rPr>
                              </m:ctrlPr>
                            </m:fPr>
                            <m:num>
                              <m:sSub>
                                <m:sSubPr>
                                  <m:ctrlPr>
                                    <a:rPr lang="en-US" sz="3600" b="1" i="1">
                                      <a:effectLst/>
                                      <a:latin typeface="Cambria Math"/>
                                      <a:ea typeface="Calibri"/>
                                      <a:cs typeface="2  Zar"/>
                                    </a:rPr>
                                  </m:ctrlPr>
                                </m:sSubPr>
                                <m:e>
                                  <m:r>
                                    <a:rPr lang="en-US" sz="3600" b="1" i="1">
                                      <a:effectLst/>
                                      <a:latin typeface="Cambria Math"/>
                                      <a:ea typeface="Calibri"/>
                                      <a:cs typeface="2  Zar"/>
                                    </a:rPr>
                                    <m:t>𝑲𝑳</m:t>
                                  </m:r>
                                </m:e>
                                <m:sub>
                                  <m:r>
                                    <a:rPr lang="en-US" sz="3600" b="1" i="1">
                                      <a:effectLst/>
                                      <a:latin typeface="Cambria Math"/>
                                      <a:ea typeface="Calibri"/>
                                      <a:cs typeface="2  Zar"/>
                                    </a:rPr>
                                    <m:t>𝒙</m:t>
                                  </m:r>
                                </m:sub>
                              </m:sSub>
                            </m:num>
                            <m:den>
                              <m:sSub>
                                <m:sSubPr>
                                  <m:ctrlPr>
                                    <a:rPr lang="en-US" sz="3600" b="1" i="1">
                                      <a:effectLst/>
                                      <a:latin typeface="Cambria Math"/>
                                      <a:ea typeface="Calibri"/>
                                      <a:cs typeface="2  Zar"/>
                                    </a:rPr>
                                  </m:ctrlPr>
                                </m:sSubPr>
                                <m:e>
                                  <m:r>
                                    <a:rPr lang="en-US" sz="3600" b="1" i="1">
                                      <a:effectLst/>
                                      <a:latin typeface="Cambria Math"/>
                                      <a:ea typeface="Calibri"/>
                                      <a:cs typeface="2  Zar"/>
                                    </a:rPr>
                                    <m:t>𝒓</m:t>
                                  </m:r>
                                </m:e>
                                <m:sub>
                                  <m:r>
                                    <a:rPr lang="en-US" sz="3600" b="1" i="1">
                                      <a:effectLst/>
                                      <a:latin typeface="Cambria Math"/>
                                      <a:ea typeface="Calibri"/>
                                      <a:cs typeface="2  Zar"/>
                                    </a:rPr>
                                    <m:t>𝒙</m:t>
                                  </m:r>
                                </m:sub>
                              </m:sSub>
                            </m:den>
                          </m:f>
                          <m:r>
                            <a:rPr lang="en-US" sz="3600" b="1">
                              <a:effectLst/>
                              <a:latin typeface="Cambria Math"/>
                              <a:ea typeface="Calibri"/>
                              <a:cs typeface="2  Zar"/>
                            </a:rPr>
                            <m:t>=</m:t>
                          </m:r>
                          <m:f>
                            <m:fPr>
                              <m:ctrlPr>
                                <a:rPr lang="en-US" sz="3600" b="1" i="1">
                                  <a:effectLst/>
                                  <a:latin typeface="Cambria Math"/>
                                  <a:ea typeface="Calibri"/>
                                  <a:cs typeface="2  Zar"/>
                                </a:rPr>
                              </m:ctrlPr>
                            </m:fPr>
                            <m:num>
                              <m:r>
                                <a:rPr lang="en-US" sz="3600" b="1" i="1">
                                  <a:effectLst/>
                                  <a:latin typeface="Cambria Math"/>
                                  <a:ea typeface="Calibri"/>
                                  <a:cs typeface="2  Zar"/>
                                </a:rPr>
                                <m:t>𝟏</m:t>
                              </m:r>
                              <m:r>
                                <a:rPr lang="en-US" sz="3600" b="1">
                                  <a:effectLst/>
                                  <a:latin typeface="Cambria Math"/>
                                  <a:ea typeface="Calibri"/>
                                  <a:cs typeface="2  Zar"/>
                                </a:rPr>
                                <m:t>×</m:t>
                              </m:r>
                              <m:r>
                                <a:rPr lang="en-US" sz="3600" b="1" i="1">
                                  <a:effectLst/>
                                  <a:latin typeface="Cambria Math"/>
                                  <a:ea typeface="Calibri"/>
                                  <a:cs typeface="2  Zar"/>
                                </a:rPr>
                                <m:t>𝟓𝟎𝟎</m:t>
                              </m:r>
                            </m:num>
                            <m:den>
                              <m:r>
                                <a:rPr lang="en-US" sz="3600" b="1" i="1">
                                  <a:effectLst/>
                                  <a:latin typeface="Cambria Math"/>
                                  <a:ea typeface="Calibri"/>
                                  <a:cs typeface="2  Zar"/>
                                </a:rPr>
                                <m:t>𝟒</m:t>
                              </m:r>
                              <m:r>
                                <a:rPr lang="en-US" sz="3600" b="1">
                                  <a:effectLst/>
                                  <a:latin typeface="Cambria Math"/>
                                  <a:ea typeface="Calibri"/>
                                  <a:cs typeface="2  Zar"/>
                                </a:rPr>
                                <m:t>/</m:t>
                              </m:r>
                              <m:r>
                                <a:rPr lang="en-US" sz="3600" b="1" i="1">
                                  <a:effectLst/>
                                  <a:latin typeface="Cambria Math"/>
                                  <a:ea typeface="Calibri"/>
                                  <a:cs typeface="2  Zar"/>
                                </a:rPr>
                                <m:t>𝟔𝟖</m:t>
                              </m:r>
                            </m:den>
                          </m:f>
                          <m:r>
                            <a:rPr lang="en-US" sz="3600" b="1">
                              <a:effectLst/>
                              <a:latin typeface="Cambria Math"/>
                              <a:ea typeface="Calibri"/>
                              <a:cs typeface="2  Zar"/>
                            </a:rPr>
                            <m:t>=</m:t>
                          </m:r>
                          <m:r>
                            <a:rPr lang="en-US" sz="3600" b="1" i="1">
                              <a:effectLst/>
                              <a:latin typeface="Cambria Math"/>
                              <a:ea typeface="Calibri"/>
                              <a:cs typeface="2  Zar"/>
                            </a:rPr>
                            <m:t>𝟏𝟎𝟔</m:t>
                          </m:r>
                          <m:r>
                            <a:rPr lang="en-US" sz="3600" b="1">
                              <a:effectLst/>
                              <a:latin typeface="Cambria Math"/>
                              <a:ea typeface="Calibri"/>
                              <a:cs typeface="2  Zar"/>
                            </a:rPr>
                            <m:t>/</m:t>
                          </m:r>
                          <m:r>
                            <a:rPr lang="en-US" sz="3600" b="1" i="1">
                              <a:effectLst/>
                              <a:latin typeface="Cambria Math"/>
                              <a:ea typeface="Calibri"/>
                              <a:cs typeface="2  Zar"/>
                            </a:rPr>
                            <m:t>𝟖𝟒</m:t>
                          </m:r>
                        </m:e>
                      </m:mr>
                      <m:mr>
                        <m:e>
                          <m:sSub>
                            <m:sSubPr>
                              <m:ctrlPr>
                                <a:rPr lang="en-US" sz="3600" b="1" i="1">
                                  <a:effectLst/>
                                  <a:latin typeface="Cambria Math"/>
                                  <a:ea typeface="Calibri"/>
                                  <a:cs typeface="2  Zar"/>
                                </a:rPr>
                              </m:ctrlPr>
                            </m:sSubPr>
                            <m:e>
                              <m:r>
                                <a:rPr lang="en-US" sz="3600" b="1" i="1">
                                  <a:effectLst/>
                                  <a:latin typeface="Cambria Math"/>
                                  <a:ea typeface="Calibri"/>
                                  <a:cs typeface="2  Zar"/>
                                </a:rPr>
                                <m:t>𝝀</m:t>
                              </m:r>
                            </m:e>
                            <m:sub>
                              <m:r>
                                <a:rPr lang="en-US" sz="3600" b="1" i="1">
                                  <a:effectLst/>
                                  <a:latin typeface="Cambria Math"/>
                                  <a:ea typeface="Calibri"/>
                                  <a:cs typeface="2  Zar"/>
                                </a:rPr>
                                <m:t>𝒚</m:t>
                              </m:r>
                            </m:sub>
                          </m:sSub>
                          <m:r>
                            <a:rPr lang="en-US" sz="3600" b="1">
                              <a:effectLst/>
                              <a:latin typeface="Cambria Math"/>
                              <a:ea typeface="Calibri"/>
                              <a:cs typeface="2  Zar"/>
                            </a:rPr>
                            <m:t>=</m:t>
                          </m:r>
                          <m:f>
                            <m:fPr>
                              <m:ctrlPr>
                                <a:rPr lang="en-US" sz="3600" b="1" i="1">
                                  <a:effectLst/>
                                  <a:latin typeface="Cambria Math"/>
                                  <a:ea typeface="Calibri"/>
                                  <a:cs typeface="2  Zar"/>
                                </a:rPr>
                              </m:ctrlPr>
                            </m:fPr>
                            <m:num>
                              <m:sSub>
                                <m:sSubPr>
                                  <m:ctrlPr>
                                    <a:rPr lang="en-US" sz="3600" b="1" i="1">
                                      <a:effectLst/>
                                      <a:latin typeface="Cambria Math"/>
                                      <a:ea typeface="Calibri"/>
                                      <a:cs typeface="2  Zar"/>
                                    </a:rPr>
                                  </m:ctrlPr>
                                </m:sSubPr>
                                <m:e>
                                  <m:r>
                                    <a:rPr lang="en-US" sz="3600" b="1" i="1">
                                      <a:effectLst/>
                                      <a:latin typeface="Cambria Math"/>
                                      <a:ea typeface="Calibri"/>
                                      <a:cs typeface="2  Zar"/>
                                    </a:rPr>
                                    <m:t>𝑲𝑳</m:t>
                                  </m:r>
                                </m:e>
                                <m:sub>
                                  <m:r>
                                    <a:rPr lang="en-US" sz="3600" b="1" i="1">
                                      <a:effectLst/>
                                      <a:latin typeface="Cambria Math"/>
                                      <a:ea typeface="Calibri"/>
                                      <a:cs typeface="2  Zar"/>
                                    </a:rPr>
                                    <m:t>𝒚</m:t>
                                  </m:r>
                                </m:sub>
                              </m:sSub>
                            </m:num>
                            <m:den>
                              <m:sSub>
                                <m:sSubPr>
                                  <m:ctrlPr>
                                    <a:rPr lang="en-US" sz="3600" b="1" i="1">
                                      <a:effectLst/>
                                      <a:latin typeface="Cambria Math"/>
                                      <a:ea typeface="Calibri"/>
                                      <a:cs typeface="2  Zar"/>
                                    </a:rPr>
                                  </m:ctrlPr>
                                </m:sSubPr>
                                <m:e>
                                  <m:r>
                                    <a:rPr lang="en-US" sz="3600" b="1" i="1">
                                      <a:effectLst/>
                                      <a:latin typeface="Cambria Math"/>
                                      <a:ea typeface="Calibri"/>
                                      <a:cs typeface="2  Zar"/>
                                    </a:rPr>
                                    <m:t>𝒓</m:t>
                                  </m:r>
                                </m:e>
                                <m:sub>
                                  <m:r>
                                    <a:rPr lang="en-US" sz="3600" b="1" i="1">
                                      <a:effectLst/>
                                      <a:latin typeface="Cambria Math"/>
                                      <a:ea typeface="Calibri"/>
                                      <a:cs typeface="2  Zar"/>
                                    </a:rPr>
                                    <m:t>𝒚</m:t>
                                  </m:r>
                                </m:sub>
                              </m:sSub>
                            </m:den>
                          </m:f>
                          <m:r>
                            <a:rPr lang="en-US" sz="3600" b="1">
                              <a:effectLst/>
                              <a:latin typeface="Cambria Math"/>
                              <a:ea typeface="Calibri"/>
                              <a:cs typeface="2  Zar"/>
                            </a:rPr>
                            <m:t>=</m:t>
                          </m:r>
                          <m:f>
                            <m:fPr>
                              <m:ctrlPr>
                                <a:rPr lang="en-US" sz="3600" b="1" i="1">
                                  <a:effectLst/>
                                  <a:latin typeface="Cambria Math"/>
                                  <a:ea typeface="Calibri"/>
                                  <a:cs typeface="2  Zar"/>
                                </a:rPr>
                              </m:ctrlPr>
                            </m:fPr>
                            <m:num>
                              <m:r>
                                <a:rPr lang="en-US" sz="3600" b="1" i="1">
                                  <a:effectLst/>
                                  <a:latin typeface="Cambria Math"/>
                                  <a:ea typeface="Calibri"/>
                                  <a:cs typeface="2  Zar"/>
                                </a:rPr>
                                <m:t>𝟎</m:t>
                              </m:r>
                              <m:r>
                                <a:rPr lang="en-US" sz="3600" b="1">
                                  <a:effectLst/>
                                  <a:latin typeface="Cambria Math"/>
                                  <a:ea typeface="Calibri"/>
                                  <a:cs typeface="2  Zar"/>
                                </a:rPr>
                                <m:t>/</m:t>
                              </m:r>
                              <m:r>
                                <a:rPr lang="en-US" sz="3600" b="1" i="1">
                                  <a:effectLst/>
                                  <a:latin typeface="Cambria Math"/>
                                  <a:ea typeface="Calibri"/>
                                  <a:cs typeface="2  Zar"/>
                                </a:rPr>
                                <m:t>𝟕</m:t>
                              </m:r>
                              <m:r>
                                <a:rPr lang="en-US" sz="3600" b="1">
                                  <a:effectLst/>
                                  <a:latin typeface="Cambria Math"/>
                                  <a:ea typeface="Calibri"/>
                                  <a:cs typeface="2  Zar"/>
                                </a:rPr>
                                <m:t>×</m:t>
                              </m:r>
                              <m:r>
                                <a:rPr lang="en-US" sz="3600" b="1" i="1">
                                  <a:effectLst/>
                                  <a:latin typeface="Cambria Math"/>
                                  <a:ea typeface="Calibri"/>
                                  <a:cs typeface="2  Zar"/>
                                </a:rPr>
                                <m:t>𝟑𝟎𝟎</m:t>
                              </m:r>
                            </m:num>
                            <m:den>
                              <m:r>
                                <a:rPr lang="en-US" sz="3600" b="1" i="1">
                                  <a:effectLst/>
                                  <a:latin typeface="Cambria Math"/>
                                  <a:ea typeface="Calibri"/>
                                  <a:cs typeface="2  Zar"/>
                                </a:rPr>
                                <m:t>𝟔</m:t>
                              </m:r>
                              <m:r>
                                <a:rPr lang="en-US" sz="3600" b="1">
                                  <a:effectLst/>
                                  <a:latin typeface="Cambria Math"/>
                                  <a:ea typeface="Calibri"/>
                                  <a:cs typeface="2  Zar"/>
                                </a:rPr>
                                <m:t>/</m:t>
                              </m:r>
                              <m:r>
                                <a:rPr lang="en-US" sz="3600" b="1" i="1">
                                  <a:effectLst/>
                                  <a:latin typeface="Cambria Math"/>
                                  <a:ea typeface="Calibri"/>
                                  <a:cs typeface="2  Zar"/>
                                </a:rPr>
                                <m:t>𝟑𝟑</m:t>
                              </m:r>
                            </m:den>
                          </m:f>
                          <m:r>
                            <a:rPr lang="en-US" sz="3600" b="1">
                              <a:effectLst/>
                              <a:latin typeface="Cambria Math"/>
                              <a:ea typeface="Calibri"/>
                              <a:cs typeface="2  Zar"/>
                            </a:rPr>
                            <m:t>=</m:t>
                          </m:r>
                          <m:r>
                            <a:rPr lang="en-US" sz="3600" b="1" i="1">
                              <a:effectLst/>
                              <a:latin typeface="Cambria Math"/>
                              <a:ea typeface="Calibri"/>
                              <a:cs typeface="2  Zar"/>
                            </a:rPr>
                            <m:t>𝟑𝟑</m:t>
                          </m:r>
                          <m:r>
                            <a:rPr lang="en-US" sz="3600" b="1">
                              <a:effectLst/>
                              <a:latin typeface="Cambria Math"/>
                              <a:ea typeface="Calibri"/>
                              <a:cs typeface="2  Zar"/>
                            </a:rPr>
                            <m:t>/</m:t>
                          </m:r>
                          <m:r>
                            <a:rPr lang="en-US" sz="3600" b="1" i="1">
                              <a:effectLst/>
                              <a:latin typeface="Cambria Math"/>
                              <a:ea typeface="Calibri"/>
                              <a:cs typeface="2  Zar"/>
                            </a:rPr>
                            <m:t>𝟏𝟖</m:t>
                          </m:r>
                        </m:e>
                      </m:mr>
                    </m:m>
                    <m:d>
                      <m:dPr>
                        <m:begChr m:val="{"/>
                        <m:endChr m:val=""/>
                        <m:ctrlPr>
                          <a:rPr lang="en-US" sz="3600" b="1" i="1">
                            <a:effectLst/>
                            <a:latin typeface="Cambria Math"/>
                            <a:ea typeface="Calibri"/>
                            <a:cs typeface="2  Zar"/>
                          </a:rPr>
                        </m:ctrlPr>
                      </m:dPr>
                      <m:e>
                        <m:r>
                          <a:rPr lang="en-US" sz="3600" b="1">
                            <a:effectLst/>
                            <a:latin typeface="Cambria Math"/>
                            <a:ea typeface="Calibri"/>
                            <a:cs typeface="2  Zar"/>
                          </a:rPr>
                          <m:t>⇒</m:t>
                        </m:r>
                        <m:sSub>
                          <m:sSubPr>
                            <m:ctrlPr>
                              <a:rPr lang="en-US" sz="3600" b="1" i="1">
                                <a:effectLst/>
                                <a:latin typeface="Cambria Math"/>
                                <a:ea typeface="Calibri"/>
                                <a:cs typeface="2  Zar"/>
                              </a:rPr>
                            </m:ctrlPr>
                          </m:sSubPr>
                          <m:e>
                            <m:r>
                              <a:rPr lang="en-US" sz="3600" b="1" i="1">
                                <a:effectLst/>
                                <a:latin typeface="Cambria Math"/>
                                <a:ea typeface="Calibri"/>
                                <a:cs typeface="2  Zar"/>
                              </a:rPr>
                              <m:t>𝝀</m:t>
                            </m:r>
                          </m:e>
                          <m:sub>
                            <m:r>
                              <a:rPr lang="en-US" sz="3600" b="1" i="1">
                                <a:effectLst/>
                                <a:latin typeface="Cambria Math"/>
                                <a:ea typeface="Calibri"/>
                                <a:cs typeface="2  Zar"/>
                              </a:rPr>
                              <m:t>𝒎𝒂𝒙</m:t>
                            </m:r>
                          </m:sub>
                        </m:sSub>
                        <m:r>
                          <a:rPr lang="en-US" sz="3600" b="1">
                            <a:effectLst/>
                            <a:latin typeface="Cambria Math"/>
                            <a:ea typeface="Calibri"/>
                            <a:cs typeface="2  Zar"/>
                          </a:rPr>
                          <m:t>=</m:t>
                        </m:r>
                        <m:r>
                          <a:rPr lang="en-US" sz="3600" b="1" i="1">
                            <a:effectLst/>
                            <a:latin typeface="Cambria Math"/>
                            <a:ea typeface="Calibri"/>
                            <a:cs typeface="2  Zar"/>
                          </a:rPr>
                          <m:t>𝟏𝟎𝟔</m:t>
                        </m:r>
                        <m:r>
                          <a:rPr lang="en-US" sz="3600" b="1">
                            <a:effectLst/>
                            <a:latin typeface="Cambria Math"/>
                            <a:ea typeface="Calibri"/>
                            <a:cs typeface="2  Zar"/>
                          </a:rPr>
                          <m:t>/</m:t>
                        </m:r>
                        <m:r>
                          <a:rPr lang="en-US" sz="3600" b="1" i="1">
                            <a:effectLst/>
                            <a:latin typeface="Cambria Math"/>
                            <a:ea typeface="Calibri"/>
                            <a:cs typeface="2  Zar"/>
                          </a:rPr>
                          <m:t>𝟖𝟒</m:t>
                        </m:r>
                      </m:e>
                    </m:d>
                  </m:oMath>
                </a14:m>
                <a:endParaRPr lang="en-US" sz="3600" b="1">
                  <a:ea typeface="Calibri"/>
                  <a:cs typeface="Arial"/>
                </a:endParaRPr>
              </a:p>
              <a:p>
                <a:pPr algn="justLow">
                  <a:lnSpc>
                    <a:spcPct val="150000"/>
                  </a:lnSpc>
                  <a:spcAft>
                    <a:spcPts val="1000"/>
                  </a:spcAft>
                </a:pPr>
                <a14:m>
                  <m:oMath xmlns:m="http://schemas.openxmlformats.org/officeDocument/2006/math">
                    <m:sSub>
                      <m:sSubPr>
                        <m:ctrlPr>
                          <a:rPr lang="en-US" sz="3600" b="1" i="1">
                            <a:effectLst/>
                            <a:latin typeface="Cambria Math"/>
                            <a:ea typeface="Calibri"/>
                            <a:cs typeface="2  Zar"/>
                          </a:rPr>
                        </m:ctrlPr>
                      </m:sSubPr>
                      <m:e>
                        <m:r>
                          <a:rPr lang="en-US" sz="3600" b="1" i="1">
                            <a:effectLst/>
                            <a:latin typeface="Cambria Math"/>
                            <a:ea typeface="Calibri"/>
                            <a:cs typeface="2  Zar"/>
                          </a:rPr>
                          <m:t>𝑪</m:t>
                        </m:r>
                      </m:e>
                      <m:sub>
                        <m:r>
                          <a:rPr lang="en-US" sz="3600" b="1" i="1">
                            <a:effectLst/>
                            <a:latin typeface="Cambria Math"/>
                            <a:ea typeface="Calibri"/>
                            <a:cs typeface="2  Zar"/>
                          </a:rPr>
                          <m:t>𝒄</m:t>
                        </m:r>
                      </m:sub>
                    </m:sSub>
                    <m:r>
                      <a:rPr lang="en-US" sz="3600" b="1">
                        <a:effectLst/>
                        <a:latin typeface="Cambria Math"/>
                        <a:ea typeface="Calibri"/>
                        <a:cs typeface="2  Zar"/>
                      </a:rPr>
                      <m:t>=</m:t>
                    </m:r>
                    <m:rad>
                      <m:radPr>
                        <m:degHide m:val="on"/>
                        <m:ctrlPr>
                          <a:rPr lang="en-US" sz="3600" b="1" i="1">
                            <a:effectLst/>
                            <a:latin typeface="Cambria Math"/>
                            <a:ea typeface="Calibri"/>
                            <a:cs typeface="2  Zar"/>
                          </a:rPr>
                        </m:ctrlPr>
                      </m:radPr>
                      <m:deg/>
                      <m:e>
                        <m:f>
                          <m:fPr>
                            <m:ctrlPr>
                              <a:rPr lang="en-US" sz="3600" b="1" i="1">
                                <a:effectLst/>
                                <a:latin typeface="Cambria Math"/>
                                <a:ea typeface="Calibri"/>
                                <a:cs typeface="2  Zar"/>
                              </a:rPr>
                            </m:ctrlPr>
                          </m:fPr>
                          <m:num>
                            <m:sSup>
                              <m:sSupPr>
                                <m:ctrlPr>
                                  <a:rPr lang="en-US" sz="3600" b="1" i="1">
                                    <a:effectLst/>
                                    <a:latin typeface="Cambria Math"/>
                                    <a:ea typeface="Calibri"/>
                                    <a:cs typeface="2  Zar"/>
                                  </a:rPr>
                                </m:ctrlPr>
                              </m:sSupPr>
                              <m:e>
                                <m:r>
                                  <a:rPr lang="en-US" sz="3600" b="1" i="1">
                                    <a:effectLst/>
                                    <a:latin typeface="Cambria Math"/>
                                    <a:ea typeface="Calibri"/>
                                    <a:cs typeface="2  Zar"/>
                                  </a:rPr>
                                  <m:t>𝟐</m:t>
                                </m:r>
                                <m:r>
                                  <a:rPr lang="en-US" sz="3600" b="1">
                                    <a:effectLst/>
                                    <a:latin typeface="Cambria Math"/>
                                    <a:ea typeface="Calibri"/>
                                    <a:cs typeface="2  Zar"/>
                                  </a:rPr>
                                  <m:t>⋏</m:t>
                                </m:r>
                              </m:e>
                              <m:sup>
                                <m:r>
                                  <a:rPr lang="en-US" sz="3600" b="1" i="1">
                                    <a:effectLst/>
                                    <a:latin typeface="Cambria Math"/>
                                    <a:ea typeface="Calibri"/>
                                    <a:cs typeface="2  Zar"/>
                                  </a:rPr>
                                  <m:t>𝟐</m:t>
                                </m:r>
                              </m:sup>
                            </m:sSup>
                            <m:r>
                              <a:rPr lang="en-US" sz="3600" b="1">
                                <a:effectLst/>
                                <a:latin typeface="Cambria Math"/>
                                <a:ea typeface="Calibri"/>
                                <a:cs typeface="2  Zar"/>
                              </a:rPr>
                              <m:t>×</m:t>
                            </m:r>
                            <m:r>
                              <a:rPr lang="en-US" sz="3600" b="1" i="1">
                                <a:effectLst/>
                                <a:latin typeface="Cambria Math"/>
                                <a:ea typeface="Calibri"/>
                                <a:cs typeface="2  Zar"/>
                              </a:rPr>
                              <m:t>𝑬</m:t>
                            </m:r>
                          </m:num>
                          <m:den>
                            <m:sSub>
                              <m:sSubPr>
                                <m:ctrlPr>
                                  <a:rPr lang="en-US" sz="3600" b="1" i="1">
                                    <a:effectLst/>
                                    <a:latin typeface="Cambria Math"/>
                                    <a:ea typeface="Calibri"/>
                                    <a:cs typeface="2  Zar"/>
                                  </a:rPr>
                                </m:ctrlPr>
                              </m:sSubPr>
                              <m:e>
                                <m:r>
                                  <a:rPr lang="en-US" sz="3600" b="1" i="1">
                                    <a:effectLst/>
                                    <a:latin typeface="Cambria Math"/>
                                    <a:ea typeface="Calibri"/>
                                    <a:cs typeface="2  Zar"/>
                                  </a:rPr>
                                  <m:t>𝑭</m:t>
                                </m:r>
                              </m:e>
                              <m:sub>
                                <m:r>
                                  <a:rPr lang="en-US" sz="3600" b="1" i="1">
                                    <a:effectLst/>
                                    <a:latin typeface="Cambria Math"/>
                                    <a:ea typeface="Calibri"/>
                                    <a:cs typeface="2  Zar"/>
                                  </a:rPr>
                                  <m:t>𝒚</m:t>
                                </m:r>
                              </m:sub>
                            </m:sSub>
                          </m:den>
                        </m:f>
                      </m:e>
                    </m:rad>
                    <m:r>
                      <a:rPr lang="en-US" sz="3600" b="1">
                        <a:effectLst/>
                        <a:latin typeface="Cambria Math"/>
                        <a:ea typeface="Calibri"/>
                        <a:cs typeface="2  Zar"/>
                      </a:rPr>
                      <m:t>=</m:t>
                    </m:r>
                    <m:rad>
                      <m:radPr>
                        <m:degHide m:val="on"/>
                        <m:ctrlPr>
                          <a:rPr lang="en-US" sz="3600" b="1" i="1">
                            <a:effectLst/>
                            <a:latin typeface="Cambria Math"/>
                            <a:ea typeface="Calibri"/>
                            <a:cs typeface="2  Zar"/>
                          </a:rPr>
                        </m:ctrlPr>
                      </m:radPr>
                      <m:deg/>
                      <m:e>
                        <m:f>
                          <m:fPr>
                            <m:ctrlPr>
                              <a:rPr lang="en-US" sz="3600" b="1" i="1">
                                <a:effectLst/>
                                <a:latin typeface="Cambria Math"/>
                                <a:ea typeface="Calibri"/>
                                <a:cs typeface="2  Zar"/>
                              </a:rPr>
                            </m:ctrlPr>
                          </m:fPr>
                          <m:num>
                            <m:r>
                              <a:rPr lang="en-US" sz="3600" b="1" i="1">
                                <a:effectLst/>
                                <a:latin typeface="Cambria Math"/>
                                <a:ea typeface="Calibri"/>
                                <a:cs typeface="2  Zar"/>
                              </a:rPr>
                              <m:t>𝟐</m:t>
                            </m:r>
                            <m:r>
                              <a:rPr lang="en-US" sz="3600" b="1">
                                <a:effectLst/>
                                <a:latin typeface="Cambria Math"/>
                                <a:ea typeface="Calibri"/>
                                <a:cs typeface="2  Zar"/>
                              </a:rPr>
                              <m:t>×</m:t>
                            </m:r>
                            <m:sSup>
                              <m:sSupPr>
                                <m:ctrlPr>
                                  <a:rPr lang="en-US" sz="3600" b="1" i="1">
                                    <a:effectLst/>
                                    <a:latin typeface="Cambria Math"/>
                                    <a:ea typeface="Calibri"/>
                                    <a:cs typeface="2  Zar"/>
                                  </a:rPr>
                                </m:ctrlPr>
                              </m:sSupPr>
                              <m:e>
                                <m:r>
                                  <a:rPr lang="en-US" sz="3600" b="1" i="1">
                                    <a:effectLst/>
                                    <a:latin typeface="Cambria Math"/>
                                    <a:ea typeface="Calibri"/>
                                    <a:cs typeface="2  Zar"/>
                                  </a:rPr>
                                  <m:t>𝟑</m:t>
                                </m:r>
                                <m:r>
                                  <a:rPr lang="en-US" sz="3600" b="1">
                                    <a:effectLst/>
                                    <a:latin typeface="Cambria Math"/>
                                    <a:ea typeface="Calibri"/>
                                    <a:cs typeface="2  Zar"/>
                                  </a:rPr>
                                  <m:t>/</m:t>
                                </m:r>
                                <m:r>
                                  <a:rPr lang="en-US" sz="3600" b="1" i="1">
                                    <a:effectLst/>
                                    <a:latin typeface="Cambria Math"/>
                                    <a:ea typeface="Calibri"/>
                                    <a:cs typeface="2  Zar"/>
                                  </a:rPr>
                                  <m:t>𝟏𝟒</m:t>
                                </m:r>
                              </m:e>
                              <m:sup>
                                <m:r>
                                  <a:rPr lang="en-US" sz="3600" b="1" i="1">
                                    <a:effectLst/>
                                    <a:latin typeface="Cambria Math"/>
                                    <a:ea typeface="Calibri"/>
                                    <a:cs typeface="2  Zar"/>
                                  </a:rPr>
                                  <m:t>𝟐</m:t>
                                </m:r>
                              </m:sup>
                            </m:sSup>
                            <m:r>
                              <a:rPr lang="en-US" sz="3600" b="1">
                                <a:effectLst/>
                                <a:latin typeface="Cambria Math"/>
                                <a:ea typeface="Calibri"/>
                                <a:cs typeface="2  Zar"/>
                              </a:rPr>
                              <m:t>×</m:t>
                            </m:r>
                            <m:r>
                              <a:rPr lang="en-US" sz="3600" b="1" i="1">
                                <a:effectLst/>
                                <a:latin typeface="Cambria Math"/>
                                <a:ea typeface="Calibri"/>
                                <a:cs typeface="2  Zar"/>
                              </a:rPr>
                              <m:t>𝟐</m:t>
                            </m:r>
                            <m:r>
                              <a:rPr lang="en-US" sz="3600" b="1">
                                <a:effectLst/>
                                <a:latin typeface="Cambria Math"/>
                                <a:ea typeface="Calibri"/>
                                <a:cs typeface="2  Zar"/>
                              </a:rPr>
                              <m:t>×</m:t>
                            </m:r>
                            <m:sSup>
                              <m:sSupPr>
                                <m:ctrlPr>
                                  <a:rPr lang="en-US" sz="3600" b="1" i="1">
                                    <a:effectLst/>
                                    <a:latin typeface="Cambria Math"/>
                                    <a:ea typeface="Calibri"/>
                                    <a:cs typeface="2  Zar"/>
                                  </a:rPr>
                                </m:ctrlPr>
                              </m:sSupPr>
                              <m:e>
                                <m:r>
                                  <a:rPr lang="en-US" sz="3600" b="1" i="1">
                                    <a:effectLst/>
                                    <a:latin typeface="Cambria Math"/>
                                    <a:ea typeface="Calibri"/>
                                    <a:cs typeface="2  Zar"/>
                                  </a:rPr>
                                  <m:t>𝟏𝟎</m:t>
                                </m:r>
                              </m:e>
                              <m:sup>
                                <m:r>
                                  <a:rPr lang="en-US" sz="3600" b="1" i="1">
                                    <a:effectLst/>
                                    <a:latin typeface="Cambria Math"/>
                                    <a:ea typeface="Calibri"/>
                                    <a:cs typeface="2  Zar"/>
                                  </a:rPr>
                                  <m:t>𝟔</m:t>
                                </m:r>
                              </m:sup>
                            </m:sSup>
                          </m:num>
                          <m:den>
                            <m:r>
                              <a:rPr lang="en-US" sz="3600" b="1" i="1">
                                <a:effectLst/>
                                <a:latin typeface="Cambria Math"/>
                                <a:ea typeface="Calibri"/>
                                <a:cs typeface="2  Zar"/>
                              </a:rPr>
                              <m:t>𝟐𝟒𝟎𝟎</m:t>
                            </m:r>
                          </m:den>
                        </m:f>
                      </m:e>
                    </m:rad>
                    <m:r>
                      <a:rPr lang="en-US" sz="3600" b="1">
                        <a:effectLst/>
                        <a:latin typeface="Cambria Math"/>
                        <a:ea typeface="Calibri"/>
                        <a:cs typeface="2  Zar"/>
                      </a:rPr>
                      <m:t>=</m:t>
                    </m:r>
                    <m:r>
                      <a:rPr lang="en-US" sz="3600" b="1" i="1">
                        <a:effectLst/>
                        <a:latin typeface="Cambria Math"/>
                        <a:ea typeface="Calibri"/>
                        <a:cs typeface="2  Zar"/>
                      </a:rPr>
                      <m:t>𝟏𝟐𝟖</m:t>
                    </m:r>
                    <m:r>
                      <a:rPr lang="en-US" sz="3600" b="1">
                        <a:effectLst/>
                        <a:latin typeface="Cambria Math"/>
                        <a:ea typeface="Calibri"/>
                        <a:cs typeface="2  Zar"/>
                      </a:rPr>
                      <m:t>/</m:t>
                    </m:r>
                    <m:r>
                      <a:rPr lang="en-US" sz="3600" b="1" i="1">
                        <a:effectLst/>
                        <a:latin typeface="Cambria Math"/>
                        <a:ea typeface="Calibri"/>
                        <a:cs typeface="2  Zar"/>
                      </a:rPr>
                      <m:t>𝟐</m:t>
                    </m:r>
                  </m:oMath>
                </a14:m>
                <a:endParaRPr lang="en-US" sz="3600" b="1">
                  <a:ea typeface="Calibri"/>
                  <a:cs typeface="Arial"/>
                </a:endParaRPr>
              </a:p>
              <a:p>
                <a:pPr algn="justLow">
                  <a:lnSpc>
                    <a:spcPct val="150000"/>
                  </a:lnSpc>
                  <a:spcAft>
                    <a:spcPts val="1000"/>
                  </a:spcAft>
                </a:pPr>
                <a14:m>
                  <m:oMath xmlns:m="http://schemas.openxmlformats.org/officeDocument/2006/math">
                    <m:sSub>
                      <m:sSubPr>
                        <m:ctrlPr>
                          <a:rPr lang="en-US" sz="3600" b="1" i="1">
                            <a:effectLst/>
                            <a:latin typeface="Cambria Math"/>
                            <a:ea typeface="Calibri"/>
                            <a:cs typeface="2  Zar"/>
                          </a:rPr>
                        </m:ctrlPr>
                      </m:sSubPr>
                      <m:e>
                        <m:r>
                          <a:rPr lang="en-US" sz="3600" b="1" i="1">
                            <a:effectLst/>
                            <a:latin typeface="Cambria Math"/>
                            <a:ea typeface="Calibri"/>
                            <a:cs typeface="2  Zar"/>
                          </a:rPr>
                          <m:t>𝝀</m:t>
                        </m:r>
                      </m:e>
                      <m:sub>
                        <m:r>
                          <a:rPr lang="en-US" sz="3600" b="1" i="1">
                            <a:effectLst/>
                            <a:latin typeface="Cambria Math"/>
                            <a:ea typeface="Calibri"/>
                            <a:cs typeface="2  Zar"/>
                          </a:rPr>
                          <m:t>𝒎𝒂𝒙</m:t>
                        </m:r>
                      </m:sub>
                    </m:sSub>
                    <m:r>
                      <a:rPr lang="en-US" sz="3600" b="1">
                        <a:effectLst/>
                        <a:latin typeface="Cambria Math"/>
                        <a:ea typeface="Calibri"/>
                        <a:cs typeface="2  Zar"/>
                      </a:rPr>
                      <m:t>=</m:t>
                    </m:r>
                    <m:r>
                      <a:rPr lang="en-US" sz="3600" b="1" i="1">
                        <a:effectLst/>
                        <a:latin typeface="Cambria Math"/>
                        <a:ea typeface="Calibri"/>
                        <a:cs typeface="2  Zar"/>
                      </a:rPr>
                      <m:t>𝟏𝟎𝟔</m:t>
                    </m:r>
                    <m:r>
                      <a:rPr lang="en-US" sz="3600" b="1">
                        <a:effectLst/>
                        <a:latin typeface="Cambria Math"/>
                        <a:ea typeface="Calibri"/>
                        <a:cs typeface="2  Zar"/>
                      </a:rPr>
                      <m:t>/</m:t>
                    </m:r>
                    <m:r>
                      <a:rPr lang="en-US" sz="3600" b="1" i="1">
                        <a:effectLst/>
                        <a:latin typeface="Cambria Math"/>
                        <a:ea typeface="Calibri"/>
                        <a:cs typeface="2  Zar"/>
                      </a:rPr>
                      <m:t>𝟖𝟒</m:t>
                    </m:r>
                    <m:r>
                      <a:rPr lang="en-US" sz="3600" b="1">
                        <a:effectLst/>
                        <a:latin typeface="Cambria Math"/>
                        <a:ea typeface="Calibri"/>
                        <a:cs typeface="2  Zar"/>
                      </a:rPr>
                      <m:t> </m:t>
                    </m:r>
                    <m:r>
                      <a:rPr lang="en-US" sz="3600" b="1" i="1">
                        <a:effectLst/>
                        <a:latin typeface="Cambria Math"/>
                        <a:ea typeface="Calibri"/>
                        <a:cs typeface="2  Zar"/>
                      </a:rPr>
                      <m:t>&lt; </m:t>
                    </m:r>
                    <m:sSub>
                      <m:sSubPr>
                        <m:ctrlPr>
                          <a:rPr lang="en-US" sz="3600" b="1" i="1">
                            <a:effectLst/>
                            <a:latin typeface="Cambria Math"/>
                            <a:ea typeface="Calibri"/>
                            <a:cs typeface="2  Zar"/>
                          </a:rPr>
                        </m:ctrlPr>
                      </m:sSubPr>
                      <m:e>
                        <m:r>
                          <a:rPr lang="en-US" sz="3600" b="1" i="1">
                            <a:effectLst/>
                            <a:latin typeface="Cambria Math"/>
                            <a:ea typeface="Calibri"/>
                            <a:cs typeface="2  Zar"/>
                          </a:rPr>
                          <m:t>𝑪</m:t>
                        </m:r>
                      </m:e>
                      <m:sub>
                        <m:r>
                          <a:rPr lang="en-US" sz="3600" b="1" i="1">
                            <a:effectLst/>
                            <a:latin typeface="Cambria Math"/>
                            <a:ea typeface="Calibri"/>
                            <a:cs typeface="2  Zar"/>
                          </a:rPr>
                          <m:t>𝒄</m:t>
                        </m:r>
                      </m:sub>
                    </m:sSub>
                    <m:r>
                      <a:rPr lang="en-US" sz="3600" b="1">
                        <a:effectLst/>
                        <a:latin typeface="Cambria Math"/>
                        <a:ea typeface="Calibri"/>
                        <a:cs typeface="2  Zar"/>
                      </a:rPr>
                      <m:t>=</m:t>
                    </m:r>
                    <m:r>
                      <a:rPr lang="en-US" sz="3600" b="1" i="1">
                        <a:effectLst/>
                        <a:latin typeface="Cambria Math"/>
                        <a:ea typeface="Calibri"/>
                        <a:cs typeface="2  Zar"/>
                      </a:rPr>
                      <m:t>𝟏𝟐𝟖</m:t>
                    </m:r>
                    <m:r>
                      <a:rPr lang="en-US" sz="3600" b="1">
                        <a:effectLst/>
                        <a:latin typeface="Cambria Math"/>
                        <a:ea typeface="Calibri"/>
                        <a:cs typeface="2  Zar"/>
                      </a:rPr>
                      <m:t>/</m:t>
                    </m:r>
                    <m:r>
                      <a:rPr lang="en-US" sz="3600" b="1" i="1">
                        <a:effectLst/>
                        <a:latin typeface="Cambria Math"/>
                        <a:ea typeface="Calibri"/>
                        <a:cs typeface="2  Zar"/>
                      </a:rPr>
                      <m:t>𝟐</m:t>
                    </m:r>
                  </m:oMath>
                </a14:m>
                <a:endParaRPr lang="en-US" sz="3600" b="1">
                  <a:ea typeface="Calibri"/>
                  <a:cs typeface="Arial"/>
                </a:endParaRPr>
              </a:p>
              <a:p>
                <a:pPr marL="0" indent="0">
                  <a:buNone/>
                </a:pPr>
                <a:endParaRPr lang="en-US" b="1"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323528" y="764704"/>
                <a:ext cx="8606190" cy="5328592"/>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13</a:t>
            </a:fld>
            <a:endParaRPr lang="fa-IR" dirty="0"/>
          </a:p>
        </p:txBody>
      </p:sp>
    </p:spTree>
    <p:extLst>
      <p:ext uri="{BB962C8B-B14F-4D97-AF65-F5344CB8AC3E}">
        <p14:creationId xmlns:p14="http://schemas.microsoft.com/office/powerpoint/2010/main" val="404175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additive="base">
                                        <p:cTn id="2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wipe(down)">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barn(inVertical)">
                                      <p:cBhvr>
                                        <p:cTn id="35" dur="500"/>
                                        <p:tgtEl>
                                          <p:spTgt spid="1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wipe(down)">
                                      <p:cBhvr>
                                        <p:cTn id="40" dur="580">
                                          <p:stCondLst>
                                            <p:cond delay="0"/>
                                          </p:stCondLst>
                                        </p:cTn>
                                        <p:tgtEl>
                                          <p:spTgt spid="11">
                                            <p:txEl>
                                              <p:pRg st="6" end="6"/>
                                            </p:txEl>
                                          </p:spTgt>
                                        </p:tgtEl>
                                      </p:cBhvr>
                                    </p:animEffect>
                                    <p:anim calcmode="lin" valueType="num">
                                      <p:cBhvr>
                                        <p:cTn id="41" dur="1822" tmFilter="0,0; 0.14,0.36; 0.43,0.73; 0.71,0.91; 1.0,1.0">
                                          <p:stCondLst>
                                            <p:cond delay="0"/>
                                          </p:stCondLst>
                                        </p:cTn>
                                        <p:tgtEl>
                                          <p:spTgt spid="11">
                                            <p:txEl>
                                              <p:pRg st="6" end="6"/>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1">
                                            <p:txEl>
                                              <p:pRg st="6" end="6"/>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1">
                                            <p:txEl>
                                              <p:pRg st="6" end="6"/>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1">
                                            <p:txEl>
                                              <p:pRg st="6" end="6"/>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1">
                                            <p:txEl>
                                              <p:pRg st="6" end="6"/>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11">
                                            <p:txEl>
                                              <p:pRg st="6" end="6"/>
                                            </p:txEl>
                                          </p:spTgt>
                                        </p:tgtEl>
                                      </p:cBhvr>
                                      <p:to x="100000" y="60000"/>
                                    </p:animScale>
                                    <p:animScale>
                                      <p:cBhvr>
                                        <p:cTn id="47" dur="166" decel="50000">
                                          <p:stCondLst>
                                            <p:cond delay="676"/>
                                          </p:stCondLst>
                                        </p:cTn>
                                        <p:tgtEl>
                                          <p:spTgt spid="11">
                                            <p:txEl>
                                              <p:pRg st="6" end="6"/>
                                            </p:txEl>
                                          </p:spTgt>
                                        </p:tgtEl>
                                      </p:cBhvr>
                                      <p:to x="100000" y="100000"/>
                                    </p:animScale>
                                    <p:animScale>
                                      <p:cBhvr>
                                        <p:cTn id="48" dur="26">
                                          <p:stCondLst>
                                            <p:cond delay="1312"/>
                                          </p:stCondLst>
                                        </p:cTn>
                                        <p:tgtEl>
                                          <p:spTgt spid="11">
                                            <p:txEl>
                                              <p:pRg st="6" end="6"/>
                                            </p:txEl>
                                          </p:spTgt>
                                        </p:tgtEl>
                                      </p:cBhvr>
                                      <p:to x="100000" y="80000"/>
                                    </p:animScale>
                                    <p:animScale>
                                      <p:cBhvr>
                                        <p:cTn id="49" dur="166" decel="50000">
                                          <p:stCondLst>
                                            <p:cond delay="1338"/>
                                          </p:stCondLst>
                                        </p:cTn>
                                        <p:tgtEl>
                                          <p:spTgt spid="11">
                                            <p:txEl>
                                              <p:pRg st="6" end="6"/>
                                            </p:txEl>
                                          </p:spTgt>
                                        </p:tgtEl>
                                      </p:cBhvr>
                                      <p:to x="100000" y="100000"/>
                                    </p:animScale>
                                    <p:animScale>
                                      <p:cBhvr>
                                        <p:cTn id="50" dur="26">
                                          <p:stCondLst>
                                            <p:cond delay="1642"/>
                                          </p:stCondLst>
                                        </p:cTn>
                                        <p:tgtEl>
                                          <p:spTgt spid="11">
                                            <p:txEl>
                                              <p:pRg st="6" end="6"/>
                                            </p:txEl>
                                          </p:spTgt>
                                        </p:tgtEl>
                                      </p:cBhvr>
                                      <p:to x="100000" y="90000"/>
                                    </p:animScale>
                                    <p:animScale>
                                      <p:cBhvr>
                                        <p:cTn id="51" dur="166" decel="50000">
                                          <p:stCondLst>
                                            <p:cond delay="1668"/>
                                          </p:stCondLst>
                                        </p:cTn>
                                        <p:tgtEl>
                                          <p:spTgt spid="11">
                                            <p:txEl>
                                              <p:pRg st="6" end="6"/>
                                            </p:txEl>
                                          </p:spTgt>
                                        </p:tgtEl>
                                      </p:cBhvr>
                                      <p:to x="100000" y="100000"/>
                                    </p:animScale>
                                    <p:animScale>
                                      <p:cBhvr>
                                        <p:cTn id="52" dur="26">
                                          <p:stCondLst>
                                            <p:cond delay="1808"/>
                                          </p:stCondLst>
                                        </p:cTn>
                                        <p:tgtEl>
                                          <p:spTgt spid="11">
                                            <p:txEl>
                                              <p:pRg st="6" end="6"/>
                                            </p:txEl>
                                          </p:spTgt>
                                        </p:tgtEl>
                                      </p:cBhvr>
                                      <p:to x="100000" y="95000"/>
                                    </p:animScale>
                                    <p:animScale>
                                      <p:cBhvr>
                                        <p:cTn id="53" dur="166" decel="50000">
                                          <p:stCondLst>
                                            <p:cond delay="1834"/>
                                          </p:stCondLst>
                                        </p:cTn>
                                        <p:tgtEl>
                                          <p:spTgt spid="11">
                                            <p:txEl>
                                              <p:pRg st="6" end="6"/>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
                                            <p:txEl>
                                              <p:pRg st="7" end="7"/>
                                            </p:txEl>
                                          </p:spTgt>
                                        </p:tgtEl>
                                        <p:attrNameLst>
                                          <p:attrName>style.visibility</p:attrName>
                                        </p:attrNameLst>
                                      </p:cBhvr>
                                      <p:to>
                                        <p:strVal val="visible"/>
                                      </p:to>
                                    </p:set>
                                    <p:anim calcmode="lin" valueType="num">
                                      <p:cBhvr additive="base">
                                        <p:cTn id="58"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1">
                                            <p:txEl>
                                              <p:pRg st="8" end="8"/>
                                            </p:txEl>
                                          </p:spTgt>
                                        </p:tgtEl>
                                        <p:attrNameLst>
                                          <p:attrName>style.visibility</p:attrName>
                                        </p:attrNameLst>
                                      </p:cBhvr>
                                      <p:to>
                                        <p:strVal val="visible"/>
                                      </p:to>
                                    </p:set>
                                    <p:animEffect transition="in" filter="circle(in)">
                                      <p:cBhvr>
                                        <p:cTn id="64"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a-IR" dirty="0" smtClean="0"/>
              <a:t>ادامه حل</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980728"/>
                <a:ext cx="8678198" cy="5112568"/>
              </a:xfrm>
            </p:spPr>
            <p:txBody>
              <a:bodyPr>
                <a:normAutofit fontScale="70000" lnSpcReduction="20000"/>
              </a:bodyPr>
              <a:lstStyle/>
              <a:p>
                <a:pPr algn="justLow">
                  <a:lnSpc>
                    <a:spcPct val="150000"/>
                  </a:lnSpc>
                  <a:spcAft>
                    <a:spcPts val="1000"/>
                  </a:spcAft>
                </a:pPr>
                <a14:m>
                  <m:oMath xmlns:m="http://schemas.openxmlformats.org/officeDocument/2006/math">
                    <m:sSub>
                      <m:sSubPr>
                        <m:ctrlPr>
                          <a:rPr lang="en-US" sz="2000" b="1" i="1">
                            <a:latin typeface="Cambria Math"/>
                            <a:ea typeface="Calibri"/>
                            <a:cs typeface="2  Zar"/>
                          </a:rPr>
                        </m:ctrlPr>
                      </m:sSubPr>
                      <m:e>
                        <m:r>
                          <a:rPr lang="en-US" sz="2000" b="1" i="1">
                            <a:effectLst/>
                            <a:latin typeface="Cambria Math"/>
                            <a:ea typeface="Calibri"/>
                            <a:cs typeface="2  Zar"/>
                          </a:rPr>
                          <m:t>𝑭</m:t>
                        </m:r>
                      </m:e>
                      <m:sub>
                        <m:r>
                          <a:rPr lang="en-US" sz="2000" b="1" i="1">
                            <a:effectLst/>
                            <a:latin typeface="Cambria Math"/>
                            <a:ea typeface="Calibri"/>
                            <a:cs typeface="2  Zar"/>
                          </a:rPr>
                          <m:t>𝒂</m:t>
                        </m:r>
                      </m:sub>
                    </m:sSub>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𝟏</m:t>
                        </m:r>
                        <m:r>
                          <a:rPr lang="en-US" sz="2000" b="1" i="1">
                            <a:effectLst/>
                            <a:latin typeface="Cambria Math"/>
                            <a:ea typeface="Calibri"/>
                            <a:cs typeface="2  Zar"/>
                          </a:rPr>
                          <m:t>−</m:t>
                        </m:r>
                        <m:r>
                          <a:rPr lang="en-US" sz="2000" b="1" i="1">
                            <a:effectLst/>
                            <a:latin typeface="Cambria Math"/>
                            <a:ea typeface="Calibri"/>
                            <a:cs typeface="2  Zar"/>
                          </a:rPr>
                          <m:t>𝟎</m:t>
                        </m:r>
                        <m:r>
                          <a:rPr lang="en-US" sz="2000" b="1">
                            <a:effectLst/>
                            <a:latin typeface="Cambria Math"/>
                            <a:ea typeface="Calibri"/>
                            <a:cs typeface="2  Zar"/>
                          </a:rPr>
                          <m:t>/</m:t>
                        </m:r>
                        <m:r>
                          <a:rPr lang="en-US" sz="2000" b="1" i="1">
                            <a:effectLst/>
                            <a:latin typeface="Cambria Math"/>
                            <a:ea typeface="Calibri"/>
                            <a:cs typeface="2  Zar"/>
                          </a:rPr>
                          <m:t>𝟓</m:t>
                        </m:r>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𝝀</m:t>
                            </m:r>
                          </m:num>
                          <m:den>
                            <m:sSub>
                              <m:sSubPr>
                                <m:ctrlPr>
                                  <a:rPr lang="en-US" sz="2000" b="1" i="1">
                                    <a:effectLst/>
                                    <a:latin typeface="Cambria Math"/>
                                    <a:ea typeface="Calibri"/>
                                    <a:cs typeface="2  Zar"/>
                                  </a:rPr>
                                </m:ctrlPr>
                              </m:sSubPr>
                              <m:e>
                                <m:r>
                                  <a:rPr lang="en-US" sz="2000" b="1" i="1">
                                    <a:effectLst/>
                                    <a:latin typeface="Cambria Math"/>
                                    <a:ea typeface="Calibri"/>
                                    <a:cs typeface="2  Zar"/>
                                  </a:rPr>
                                  <m:t>𝑪</m:t>
                                </m:r>
                              </m:e>
                              <m:sub>
                                <m:r>
                                  <a:rPr lang="en-US" sz="2000" b="1" i="1">
                                    <a:effectLst/>
                                    <a:latin typeface="Cambria Math"/>
                                    <a:ea typeface="Calibri"/>
                                    <a:cs typeface="2  Zar"/>
                                  </a:rPr>
                                  <m:t>𝒄</m:t>
                                </m:r>
                              </m:sub>
                            </m:sSub>
                          </m:den>
                        </m:f>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num>
                      <m:den>
                        <m:f>
                          <m:fPr>
                            <m:ctrlPr>
                              <a:rPr lang="en-US" sz="2000" b="1" i="1">
                                <a:effectLst/>
                                <a:latin typeface="Cambria Math"/>
                                <a:ea typeface="Calibri"/>
                                <a:cs typeface="2  Zar"/>
                              </a:rPr>
                            </m:ctrlPr>
                          </m:fPr>
                          <m:num>
                            <m:r>
                              <a:rPr lang="en-US" sz="2000" b="1" i="1">
                                <a:effectLst/>
                                <a:latin typeface="Cambria Math"/>
                                <a:ea typeface="Calibri"/>
                                <a:cs typeface="2  Zar"/>
                              </a:rPr>
                              <m:t>𝟓</m:t>
                            </m:r>
                          </m:num>
                          <m:den>
                            <m:r>
                              <a:rPr lang="en-US" sz="2000" b="1" i="1">
                                <a:effectLst/>
                                <a:latin typeface="Cambria Math"/>
                                <a:ea typeface="Calibri"/>
                                <a:cs typeface="2  Zar"/>
                              </a:rPr>
                              <m:t>𝟑</m:t>
                            </m:r>
                          </m:den>
                        </m:f>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𝟑</m:t>
                            </m:r>
                          </m:num>
                          <m:den>
                            <m:r>
                              <a:rPr lang="en-US" sz="2000" b="1" i="1">
                                <a:effectLst/>
                                <a:latin typeface="Cambria Math"/>
                                <a:ea typeface="Calibri"/>
                                <a:cs typeface="2  Zar"/>
                              </a:rPr>
                              <m:t>𝟖</m:t>
                            </m:r>
                          </m:den>
                        </m:f>
                        <m:d>
                          <m:dPr>
                            <m:ctrlPr>
                              <a:rPr lang="en-US" sz="2000" b="1" i="1">
                                <a:effectLst/>
                                <a:latin typeface="Cambria Math"/>
                                <a:ea typeface="Calibri"/>
                                <a:cs typeface="2  Zar"/>
                              </a:rPr>
                            </m:ctrlPr>
                          </m:dPr>
                          <m:e>
                            <m:f>
                              <m:fPr>
                                <m:ctrlPr>
                                  <a:rPr lang="en-US" sz="2000" b="1" i="1">
                                    <a:effectLst/>
                                    <a:latin typeface="Cambria Math"/>
                                    <a:ea typeface="Calibri"/>
                                    <a:cs typeface="2  Zar"/>
                                  </a:rPr>
                                </m:ctrlPr>
                              </m:fPr>
                              <m:num>
                                <m:r>
                                  <a:rPr lang="en-US" sz="2000" b="1" i="1">
                                    <a:effectLst/>
                                    <a:latin typeface="Cambria Math"/>
                                    <a:ea typeface="Calibri"/>
                                    <a:cs typeface="2  Zar"/>
                                  </a:rPr>
                                  <m:t>𝝀</m:t>
                                </m:r>
                              </m:num>
                              <m:den>
                                <m:sSub>
                                  <m:sSubPr>
                                    <m:ctrlPr>
                                      <a:rPr lang="en-US" sz="2000" b="1" i="1">
                                        <a:effectLst/>
                                        <a:latin typeface="Cambria Math"/>
                                        <a:ea typeface="Calibri"/>
                                        <a:cs typeface="2  Zar"/>
                                      </a:rPr>
                                    </m:ctrlPr>
                                  </m:sSubPr>
                                  <m:e>
                                    <m:r>
                                      <a:rPr lang="en-US" sz="2000" b="1" i="1">
                                        <a:effectLst/>
                                        <a:latin typeface="Cambria Math"/>
                                        <a:ea typeface="Calibri"/>
                                        <a:cs typeface="2  Zar"/>
                                      </a:rPr>
                                      <m:t>𝑪</m:t>
                                    </m:r>
                                  </m:e>
                                  <m:sub>
                                    <m:r>
                                      <a:rPr lang="en-US" sz="2000" b="1" i="1">
                                        <a:effectLst/>
                                        <a:latin typeface="Cambria Math"/>
                                        <a:ea typeface="Calibri"/>
                                        <a:cs typeface="2  Zar"/>
                                      </a:rPr>
                                      <m:t>𝒄</m:t>
                                    </m:r>
                                  </m:sub>
                                </m:sSub>
                              </m:den>
                            </m:f>
                          </m:e>
                        </m:d>
                        <m:r>
                          <a:rPr lang="en-US" sz="2000" b="1" i="1">
                            <a:effectLst/>
                            <a:latin typeface="Cambria Math"/>
                            <a:ea typeface="Calibri"/>
                            <a:cs typeface="2  Zar"/>
                          </a:rPr>
                          <m:t>−</m:t>
                        </m:r>
                        <m:f>
                          <m:fPr>
                            <m:type m:val="skw"/>
                            <m:ctrlPr>
                              <a:rPr lang="en-US" sz="2000" b="1" i="1">
                                <a:effectLst/>
                                <a:latin typeface="Cambria Math"/>
                                <a:ea typeface="Calibri"/>
                                <a:cs typeface="2  Zar"/>
                              </a:rPr>
                            </m:ctrlPr>
                          </m:fPr>
                          <m:num>
                            <m:r>
                              <a:rPr lang="en-US" sz="2000" b="1" i="1">
                                <a:effectLst/>
                                <a:latin typeface="Cambria Math"/>
                                <a:ea typeface="Calibri"/>
                                <a:cs typeface="2  Zar"/>
                              </a:rPr>
                              <m:t>𝟏</m:t>
                            </m:r>
                          </m:num>
                          <m:den>
                            <m:r>
                              <a:rPr lang="en-US" sz="2000" b="1" i="1">
                                <a:effectLst/>
                                <a:latin typeface="Cambria Math"/>
                                <a:ea typeface="Calibri"/>
                                <a:cs typeface="2  Zar"/>
                              </a:rPr>
                              <m:t>𝟖</m:t>
                            </m:r>
                          </m:den>
                        </m:f>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𝝀</m:t>
                            </m:r>
                          </m:num>
                          <m:den>
                            <m:sSub>
                              <m:sSubPr>
                                <m:ctrlPr>
                                  <a:rPr lang="en-US" sz="2000" b="1" i="1">
                                    <a:effectLst/>
                                    <a:latin typeface="Cambria Math"/>
                                    <a:ea typeface="Calibri"/>
                                    <a:cs typeface="2  Zar"/>
                                  </a:rPr>
                                </m:ctrlPr>
                              </m:sSubPr>
                              <m:e>
                                <m:r>
                                  <a:rPr lang="en-US" sz="2000" b="1" i="1">
                                    <a:effectLst/>
                                    <a:latin typeface="Cambria Math"/>
                                    <a:ea typeface="Calibri"/>
                                    <a:cs typeface="2  Zar"/>
                                  </a:rPr>
                                  <m:t>𝑪</m:t>
                                </m:r>
                              </m:e>
                              <m:sub>
                                <m:r>
                                  <a:rPr lang="en-US" sz="2000" b="1" i="1">
                                    <a:effectLst/>
                                    <a:latin typeface="Cambria Math"/>
                                    <a:ea typeface="Calibri"/>
                                    <a:cs typeface="2  Zar"/>
                                  </a:rPr>
                                  <m:t>𝒄</m:t>
                                </m:r>
                              </m:sub>
                            </m:sSub>
                          </m:den>
                        </m:f>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den>
                    </m:f>
                    <m:r>
                      <a:rPr lang="en-US" sz="2000" b="1">
                        <a:effectLst/>
                        <a:latin typeface="Cambria Math"/>
                        <a:ea typeface="Calibri"/>
                        <a:cs typeface="2  Zar"/>
                      </a:rPr>
                      <m:t>×</m:t>
                    </m:r>
                    <m:r>
                      <a:rPr lang="en-US" sz="2000" b="1" i="1">
                        <a:effectLst/>
                        <a:latin typeface="Cambria Math"/>
                        <a:ea typeface="Calibri"/>
                        <a:cs typeface="2  Zar"/>
                      </a:rPr>
                      <m:t>𝟐𝟒𝟎𝟎</m:t>
                    </m:r>
                    <m:r>
                      <a:rPr lang="en-US" sz="2000" b="1">
                        <a:effectLst/>
                        <a:latin typeface="Cambria Math"/>
                        <a:ea typeface="Calibri"/>
                        <a:cs typeface="2  Zar"/>
                      </a:rPr>
                      <m:t>= </m:t>
                    </m:r>
                    <m:f>
                      <m:fPr>
                        <m:ctrlPr>
                          <a:rPr lang="en-US" sz="2000" b="1" i="1">
                            <a:effectLst/>
                            <a:latin typeface="Cambria Math"/>
                            <a:ea typeface="Calibri"/>
                            <a:cs typeface="2  Zar"/>
                          </a:rPr>
                        </m:ctrlPr>
                      </m:fPr>
                      <m:num>
                        <m:r>
                          <a:rPr lang="en-US" sz="2000" b="1" i="1">
                            <a:effectLst/>
                            <a:latin typeface="Cambria Math"/>
                            <a:ea typeface="Calibri"/>
                            <a:cs typeface="2  Zar"/>
                          </a:rPr>
                          <m:t>𝟏</m:t>
                        </m:r>
                        <m:r>
                          <a:rPr lang="en-US" sz="2000" b="1" i="1">
                            <a:effectLst/>
                            <a:latin typeface="Cambria Math"/>
                            <a:ea typeface="Calibri"/>
                            <a:cs typeface="2  Zar"/>
                          </a:rPr>
                          <m:t>−</m:t>
                        </m:r>
                        <m:r>
                          <a:rPr lang="en-US" sz="2000" b="1" i="1">
                            <a:effectLst/>
                            <a:latin typeface="Cambria Math"/>
                            <a:ea typeface="Calibri"/>
                            <a:cs typeface="2  Zar"/>
                          </a:rPr>
                          <m:t>𝟎</m:t>
                        </m:r>
                        <m:r>
                          <a:rPr lang="en-US" sz="2000" b="1">
                            <a:effectLst/>
                            <a:latin typeface="Cambria Math"/>
                            <a:ea typeface="Calibri"/>
                            <a:cs typeface="2  Zar"/>
                          </a:rPr>
                          <m:t>/</m:t>
                        </m:r>
                        <m:r>
                          <a:rPr lang="en-US" sz="2000" b="1" i="1">
                            <a:effectLst/>
                            <a:latin typeface="Cambria Math"/>
                            <a:ea typeface="Calibri"/>
                            <a:cs typeface="2  Zar"/>
                          </a:rPr>
                          <m:t>𝟓</m:t>
                        </m:r>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𝟏𝟎𝟔</m:t>
                            </m:r>
                            <m:r>
                              <a:rPr lang="en-US" sz="2000" b="1">
                                <a:effectLst/>
                                <a:latin typeface="Cambria Math"/>
                                <a:ea typeface="Calibri"/>
                                <a:cs typeface="2  Zar"/>
                              </a:rPr>
                              <m:t>/</m:t>
                            </m:r>
                            <m:r>
                              <a:rPr lang="en-US" sz="2000" b="1" i="1">
                                <a:effectLst/>
                                <a:latin typeface="Cambria Math"/>
                                <a:ea typeface="Calibri"/>
                                <a:cs typeface="2  Zar"/>
                              </a:rPr>
                              <m:t>𝟖𝟒</m:t>
                            </m:r>
                          </m:num>
                          <m:den>
                            <m:r>
                              <a:rPr lang="en-US" sz="2000" b="1" i="1">
                                <a:effectLst/>
                                <a:latin typeface="Cambria Math"/>
                                <a:ea typeface="Calibri"/>
                                <a:cs typeface="2  Zar"/>
                              </a:rPr>
                              <m:t>𝟏𝟐𝟖</m:t>
                            </m:r>
                            <m:r>
                              <a:rPr lang="en-US" sz="2000" b="1">
                                <a:effectLst/>
                                <a:latin typeface="Cambria Math"/>
                                <a:ea typeface="Calibri"/>
                                <a:cs typeface="2  Zar"/>
                              </a:rPr>
                              <m:t>/</m:t>
                            </m:r>
                            <m:r>
                              <a:rPr lang="en-US" sz="2000" b="1" i="1">
                                <a:effectLst/>
                                <a:latin typeface="Cambria Math"/>
                                <a:ea typeface="Calibri"/>
                                <a:cs typeface="2  Zar"/>
                              </a:rPr>
                              <m:t>𝟐</m:t>
                            </m:r>
                          </m:den>
                        </m:f>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num>
                      <m:den>
                        <m:f>
                          <m:fPr>
                            <m:ctrlPr>
                              <a:rPr lang="en-US" sz="2000" b="1" i="1">
                                <a:effectLst/>
                                <a:latin typeface="Cambria Math"/>
                                <a:ea typeface="Calibri"/>
                                <a:cs typeface="2  Zar"/>
                              </a:rPr>
                            </m:ctrlPr>
                          </m:fPr>
                          <m:num>
                            <m:r>
                              <a:rPr lang="en-US" sz="2000" b="1" i="1">
                                <a:effectLst/>
                                <a:latin typeface="Cambria Math"/>
                                <a:ea typeface="Calibri"/>
                                <a:cs typeface="2  Zar"/>
                              </a:rPr>
                              <m:t>𝟓</m:t>
                            </m:r>
                          </m:num>
                          <m:den>
                            <m:r>
                              <a:rPr lang="en-US" sz="2000" b="1" i="1">
                                <a:effectLst/>
                                <a:latin typeface="Cambria Math"/>
                                <a:ea typeface="Calibri"/>
                                <a:cs typeface="2  Zar"/>
                              </a:rPr>
                              <m:t>𝟑</m:t>
                            </m:r>
                          </m:den>
                        </m:f>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𝟑</m:t>
                            </m:r>
                          </m:num>
                          <m:den>
                            <m:r>
                              <a:rPr lang="en-US" sz="2000" b="1" i="1">
                                <a:effectLst/>
                                <a:latin typeface="Cambria Math"/>
                                <a:ea typeface="Calibri"/>
                                <a:cs typeface="2  Zar"/>
                              </a:rPr>
                              <m:t>𝟖</m:t>
                            </m:r>
                          </m:den>
                        </m:f>
                        <m:d>
                          <m:dPr>
                            <m:ctrlPr>
                              <a:rPr lang="en-US" sz="2000" b="1" i="1">
                                <a:effectLst/>
                                <a:latin typeface="Cambria Math"/>
                                <a:ea typeface="Calibri"/>
                                <a:cs typeface="2  Zar"/>
                              </a:rPr>
                            </m:ctrlPr>
                          </m:dPr>
                          <m:e>
                            <m:f>
                              <m:fPr>
                                <m:ctrlPr>
                                  <a:rPr lang="en-US" sz="2000" b="1" i="1">
                                    <a:effectLst/>
                                    <a:latin typeface="Cambria Math"/>
                                    <a:ea typeface="Calibri"/>
                                    <a:cs typeface="2  Zar"/>
                                  </a:rPr>
                                </m:ctrlPr>
                              </m:fPr>
                              <m:num>
                                <m:r>
                                  <a:rPr lang="en-US" sz="2000" b="1" i="1">
                                    <a:effectLst/>
                                    <a:latin typeface="Cambria Math"/>
                                    <a:ea typeface="Calibri"/>
                                    <a:cs typeface="2  Zar"/>
                                  </a:rPr>
                                  <m:t>𝟏𝟎𝟔</m:t>
                                </m:r>
                                <m:r>
                                  <a:rPr lang="en-US" sz="2000" b="1">
                                    <a:effectLst/>
                                    <a:latin typeface="Cambria Math"/>
                                    <a:ea typeface="Calibri"/>
                                    <a:cs typeface="2  Zar"/>
                                  </a:rPr>
                                  <m:t>/</m:t>
                                </m:r>
                                <m:r>
                                  <a:rPr lang="en-US" sz="2000" b="1" i="1">
                                    <a:effectLst/>
                                    <a:latin typeface="Cambria Math"/>
                                    <a:ea typeface="Calibri"/>
                                    <a:cs typeface="2  Zar"/>
                                  </a:rPr>
                                  <m:t>𝟖𝟒</m:t>
                                </m:r>
                              </m:num>
                              <m:den>
                                <m:r>
                                  <a:rPr lang="en-US" sz="2000" b="1" i="1">
                                    <a:effectLst/>
                                    <a:latin typeface="Cambria Math"/>
                                    <a:ea typeface="Calibri"/>
                                    <a:cs typeface="2  Zar"/>
                                  </a:rPr>
                                  <m:t>𝟏𝟐𝟖</m:t>
                                </m:r>
                                <m:r>
                                  <a:rPr lang="en-US" sz="2000" b="1">
                                    <a:effectLst/>
                                    <a:latin typeface="Cambria Math"/>
                                    <a:ea typeface="Calibri"/>
                                    <a:cs typeface="2  Zar"/>
                                  </a:rPr>
                                  <m:t>/</m:t>
                                </m:r>
                                <m:r>
                                  <a:rPr lang="en-US" sz="2000" b="1" i="1">
                                    <a:effectLst/>
                                    <a:latin typeface="Cambria Math"/>
                                    <a:ea typeface="Calibri"/>
                                    <a:cs typeface="2  Zar"/>
                                  </a:rPr>
                                  <m:t>𝟐</m:t>
                                </m:r>
                              </m:den>
                            </m:f>
                          </m:e>
                        </m:d>
                        <m:r>
                          <a:rPr lang="en-US" sz="2000" b="1" i="1">
                            <a:effectLst/>
                            <a:latin typeface="Cambria Math"/>
                            <a:ea typeface="Calibri"/>
                            <a:cs typeface="2  Zar"/>
                          </a:rPr>
                          <m:t>−</m:t>
                        </m:r>
                        <m:f>
                          <m:fPr>
                            <m:type m:val="skw"/>
                            <m:ctrlPr>
                              <a:rPr lang="en-US" sz="2000" b="1" i="1">
                                <a:effectLst/>
                                <a:latin typeface="Cambria Math"/>
                                <a:ea typeface="Calibri"/>
                                <a:cs typeface="2  Zar"/>
                              </a:rPr>
                            </m:ctrlPr>
                          </m:fPr>
                          <m:num>
                            <m:r>
                              <a:rPr lang="en-US" sz="2000" b="1" i="1">
                                <a:effectLst/>
                                <a:latin typeface="Cambria Math"/>
                                <a:ea typeface="Calibri"/>
                                <a:cs typeface="2  Zar"/>
                              </a:rPr>
                              <m:t>𝟏</m:t>
                            </m:r>
                          </m:num>
                          <m:den>
                            <m:r>
                              <a:rPr lang="en-US" sz="2000" b="1" i="1">
                                <a:effectLst/>
                                <a:latin typeface="Cambria Math"/>
                                <a:ea typeface="Calibri"/>
                                <a:cs typeface="2  Zar"/>
                              </a:rPr>
                              <m:t>𝟖</m:t>
                            </m:r>
                          </m:den>
                        </m:f>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𝟏𝟎𝟔</m:t>
                            </m:r>
                            <m:r>
                              <a:rPr lang="en-US" sz="2000" b="1">
                                <a:effectLst/>
                                <a:latin typeface="Cambria Math"/>
                                <a:ea typeface="Calibri"/>
                                <a:cs typeface="2  Zar"/>
                              </a:rPr>
                              <m:t>/</m:t>
                            </m:r>
                            <m:r>
                              <a:rPr lang="en-US" sz="2000" b="1" i="1">
                                <a:effectLst/>
                                <a:latin typeface="Cambria Math"/>
                                <a:ea typeface="Calibri"/>
                                <a:cs typeface="2  Zar"/>
                              </a:rPr>
                              <m:t>𝟖𝟒</m:t>
                            </m:r>
                          </m:num>
                          <m:den>
                            <m:r>
                              <a:rPr lang="en-US" sz="2000" b="1" i="1">
                                <a:effectLst/>
                                <a:latin typeface="Cambria Math"/>
                                <a:ea typeface="Calibri"/>
                                <a:cs typeface="2  Zar"/>
                              </a:rPr>
                              <m:t>𝟏𝟐𝟖</m:t>
                            </m:r>
                            <m:r>
                              <a:rPr lang="en-US" sz="2000" b="1">
                                <a:effectLst/>
                                <a:latin typeface="Cambria Math"/>
                                <a:ea typeface="Calibri"/>
                                <a:cs typeface="2  Zar"/>
                              </a:rPr>
                              <m:t>/</m:t>
                            </m:r>
                            <m:r>
                              <a:rPr lang="en-US" sz="2000" b="1" i="1">
                                <a:effectLst/>
                                <a:latin typeface="Cambria Math"/>
                                <a:ea typeface="Calibri"/>
                                <a:cs typeface="2  Zar"/>
                              </a:rPr>
                              <m:t>𝟐</m:t>
                            </m:r>
                          </m:den>
                        </m:f>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den>
                    </m:f>
                    <m:r>
                      <a:rPr lang="en-US" sz="2000" b="1">
                        <a:effectLst/>
                        <a:latin typeface="Cambria Math"/>
                        <a:ea typeface="Calibri"/>
                        <a:cs typeface="2  Zar"/>
                      </a:rPr>
                      <m:t>×</m:t>
                    </m:r>
                    <m:r>
                      <a:rPr lang="en-US" sz="2000" b="1" i="1">
                        <a:effectLst/>
                        <a:latin typeface="Cambria Math"/>
                        <a:ea typeface="Calibri"/>
                        <a:cs typeface="2  Zar"/>
                      </a:rPr>
                      <m:t>𝟐𝟒𝟎𝟎</m:t>
                    </m:r>
                  </m:oMath>
                </a14:m>
                <a:endParaRPr lang="en-US" sz="1400" b="1" dirty="0">
                  <a:ea typeface="Calibri"/>
                  <a:cs typeface="Arial"/>
                </a:endParaRPr>
              </a:p>
              <a:p>
                <a:pPr algn="justLow">
                  <a:lnSpc>
                    <a:spcPct val="150000"/>
                  </a:lnSpc>
                  <a:spcAft>
                    <a:spcPts val="1000"/>
                  </a:spcAft>
                </a:pPr>
                <a14:m>
                  <m:oMath xmlns:m="http://schemas.openxmlformats.org/officeDocument/2006/math">
                    <m:sSub>
                      <m:sSubPr>
                        <m:ctrlPr>
                          <a:rPr lang="en-US" sz="2000" b="1" i="1" smtClean="0">
                            <a:effectLst/>
                            <a:latin typeface="Cambria Math"/>
                            <a:ea typeface="Calibri"/>
                            <a:cs typeface="2  Zar"/>
                          </a:rPr>
                        </m:ctrlPr>
                      </m:sSubPr>
                      <m:e>
                        <m:r>
                          <a:rPr lang="en-US" sz="2000" b="1" i="1">
                            <a:effectLst/>
                            <a:latin typeface="Cambria Math"/>
                            <a:ea typeface="Calibri"/>
                            <a:cs typeface="2  Zar"/>
                          </a:rPr>
                          <m:t>𝑭</m:t>
                        </m:r>
                      </m:e>
                      <m:sub>
                        <m:r>
                          <a:rPr lang="en-US" sz="2000" b="1" i="1">
                            <a:effectLst/>
                            <a:latin typeface="Cambria Math"/>
                            <a:ea typeface="Calibri"/>
                            <a:cs typeface="2  Zar"/>
                          </a:rPr>
                          <m:t>𝒂</m:t>
                        </m:r>
                      </m:sub>
                    </m:sSub>
                    <m:r>
                      <a:rPr lang="en-US" sz="2000" b="1">
                        <a:effectLst/>
                        <a:latin typeface="Cambria Math"/>
                        <a:ea typeface="Calibri"/>
                        <a:cs typeface="2  Zar"/>
                      </a:rPr>
                      <m:t>=</m:t>
                    </m:r>
                    <m:r>
                      <a:rPr lang="en-US" sz="2000" b="1" i="1">
                        <a:effectLst/>
                        <a:latin typeface="Cambria Math"/>
                        <a:ea typeface="Calibri"/>
                        <a:cs typeface="2  Zar"/>
                      </a:rPr>
                      <m:t>𝟖𝟐𝟏</m:t>
                    </m:r>
                    <m:r>
                      <a:rPr lang="en-US" sz="2000" b="1">
                        <a:effectLst/>
                        <a:latin typeface="Cambria Math"/>
                        <a:ea typeface="Calibri"/>
                        <a:cs typeface="2  Zar"/>
                      </a:rPr>
                      <m:t>/</m:t>
                    </m:r>
                    <m:r>
                      <a:rPr lang="en-US" sz="2000" b="1" i="1">
                        <a:effectLst/>
                        <a:latin typeface="Cambria Math"/>
                        <a:ea typeface="Calibri"/>
                        <a:cs typeface="2  Zar"/>
                      </a:rPr>
                      <m:t>𝟓𝟓𝐤𝐠</m:t>
                    </m:r>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𝒄𝒎</m:t>
                        </m:r>
                      </m:e>
                      <m:sup>
                        <m:r>
                          <a:rPr lang="en-US" sz="2000" b="1" i="1">
                            <a:effectLst/>
                            <a:latin typeface="Cambria Math"/>
                            <a:ea typeface="Calibri"/>
                            <a:cs typeface="2  Zar"/>
                          </a:rPr>
                          <m:t>𝟐</m:t>
                        </m:r>
                      </m:sup>
                    </m:sSup>
                  </m:oMath>
                </a14:m>
                <a:endParaRPr lang="en-US" sz="1400" b="1" dirty="0">
                  <a:ea typeface="Calibri"/>
                  <a:cs typeface="Arial"/>
                </a:endParaRPr>
              </a:p>
              <a:p>
                <a:pPr algn="justLow">
                  <a:lnSpc>
                    <a:spcPct val="150000"/>
                  </a:lnSpc>
                  <a:spcAft>
                    <a:spcPts val="1000"/>
                  </a:spcAft>
                </a:pPr>
                <a14:m>
                  <m:oMath xmlns:m="http://schemas.openxmlformats.org/officeDocument/2006/math">
                    <m:sSub>
                      <m:sSubPr>
                        <m:ctrlPr>
                          <a:rPr lang="en-US" sz="2000" b="1" i="1">
                            <a:effectLst/>
                            <a:latin typeface="Cambria Math"/>
                            <a:ea typeface="Calibri"/>
                            <a:cs typeface="2  Zar"/>
                          </a:rPr>
                        </m:ctrlPr>
                      </m:sSubPr>
                      <m:e>
                        <m:r>
                          <a:rPr lang="en-US" sz="2000" b="1" i="1">
                            <a:effectLst/>
                            <a:latin typeface="Cambria Math"/>
                            <a:ea typeface="Calibri"/>
                            <a:cs typeface="2  Zar"/>
                          </a:rPr>
                          <m:t>𝑭</m:t>
                        </m:r>
                      </m:e>
                      <m:sub>
                        <m:r>
                          <a:rPr lang="en-US" sz="2000" b="1" i="1">
                            <a:effectLst/>
                            <a:latin typeface="Cambria Math"/>
                            <a:ea typeface="Calibri"/>
                            <a:cs typeface="2  Zar"/>
                          </a:rPr>
                          <m:t>𝒂</m:t>
                        </m:r>
                      </m:sub>
                    </m:sSub>
                    <m:r>
                      <a:rPr lang="en-US" sz="2000" b="1">
                        <a:effectLst/>
                        <a:latin typeface="Cambria Math"/>
                        <a:ea typeface="Calibri"/>
                        <a:cs typeface="2  Zar"/>
                      </a:rPr>
                      <m:t>=</m:t>
                    </m:r>
                    <m:f>
                      <m:fPr>
                        <m:ctrlPr>
                          <a:rPr lang="en-US" sz="2000" b="1" i="1">
                            <a:effectLst/>
                            <a:latin typeface="Cambria Math"/>
                            <a:ea typeface="Calibri"/>
                            <a:cs typeface="2  Zar"/>
                          </a:rPr>
                        </m:ctrlPr>
                      </m:fPr>
                      <m:num>
                        <m:r>
                          <a:rPr lang="en-US" sz="2000" b="1" i="1">
                            <a:effectLst/>
                            <a:latin typeface="Cambria Math"/>
                            <a:ea typeface="Calibri"/>
                            <a:cs typeface="2  Zar"/>
                          </a:rPr>
                          <m:t>𝑷</m:t>
                        </m:r>
                      </m:num>
                      <m:den>
                        <m:r>
                          <a:rPr lang="en-US" sz="2000" b="1" i="1">
                            <a:effectLst/>
                            <a:latin typeface="Cambria Math"/>
                            <a:ea typeface="Calibri"/>
                            <a:cs typeface="2  Zar"/>
                          </a:rPr>
                          <m:t>𝑨</m:t>
                        </m:r>
                      </m:den>
                    </m:f>
                    <m:r>
                      <a:rPr lang="en-US" sz="2000" b="1">
                        <a:effectLst/>
                        <a:latin typeface="Cambria Math"/>
                        <a:ea typeface="Calibri"/>
                        <a:cs typeface="2  Zar"/>
                      </a:rPr>
                      <m:t>⇒</m:t>
                    </m:r>
                    <m:r>
                      <a:rPr lang="en-US" sz="2000" b="1" i="1">
                        <a:effectLst/>
                        <a:latin typeface="Cambria Math"/>
                        <a:ea typeface="Calibri"/>
                        <a:cs typeface="2  Zar"/>
                      </a:rPr>
                      <m:t>𝐩</m:t>
                    </m:r>
                    <m:r>
                      <a:rPr lang="en-US" sz="2000" b="1">
                        <a:effectLst/>
                        <a:latin typeface="Cambria Math"/>
                        <a:ea typeface="Calibri"/>
                        <a:cs typeface="2  Zar"/>
                      </a:rPr>
                      <m:t>=</m:t>
                    </m:r>
                    <m:sSub>
                      <m:sSubPr>
                        <m:ctrlPr>
                          <a:rPr lang="en-US" sz="2000" b="1" i="1">
                            <a:effectLst/>
                            <a:latin typeface="Cambria Math"/>
                            <a:ea typeface="Calibri"/>
                            <a:cs typeface="2  Zar"/>
                          </a:rPr>
                        </m:ctrlPr>
                      </m:sSubPr>
                      <m:e>
                        <m:r>
                          <a:rPr lang="en-US" sz="2000" b="1" i="1">
                            <a:effectLst/>
                            <a:latin typeface="Cambria Math"/>
                            <a:ea typeface="Calibri"/>
                            <a:cs typeface="2  Zar"/>
                          </a:rPr>
                          <m:t>𝑭</m:t>
                        </m:r>
                      </m:e>
                      <m:sub>
                        <m:r>
                          <a:rPr lang="en-US" sz="2000" b="1" i="1">
                            <a:effectLst/>
                            <a:latin typeface="Cambria Math"/>
                            <a:ea typeface="Calibri"/>
                            <a:cs typeface="2  Zar"/>
                          </a:rPr>
                          <m:t>𝒂</m:t>
                        </m:r>
                      </m:sub>
                    </m:sSub>
                    <m:r>
                      <a:rPr lang="en-US" sz="2000" b="1">
                        <a:effectLst/>
                        <a:latin typeface="Cambria Math"/>
                        <a:ea typeface="Calibri"/>
                        <a:cs typeface="2  Zar"/>
                      </a:rPr>
                      <m:t>×</m:t>
                    </m:r>
                    <m:r>
                      <a:rPr lang="en-US" sz="2000" b="1" i="1">
                        <a:effectLst/>
                        <a:latin typeface="Cambria Math"/>
                        <a:ea typeface="Calibri"/>
                        <a:cs typeface="2  Zar"/>
                      </a:rPr>
                      <m:t>𝐀</m:t>
                    </m:r>
                    <m:r>
                      <a:rPr lang="en-US" sz="2000" b="1">
                        <a:effectLst/>
                        <a:latin typeface="Cambria Math"/>
                        <a:ea typeface="Calibri"/>
                        <a:cs typeface="2  Zar"/>
                      </a:rPr>
                      <m:t>⇒</m:t>
                    </m:r>
                    <m:r>
                      <a:rPr lang="en-US" sz="2000" b="1" i="1">
                        <a:effectLst/>
                        <a:latin typeface="Cambria Math"/>
                        <a:ea typeface="Calibri"/>
                        <a:cs typeface="2  Zar"/>
                      </a:rPr>
                      <m:t>𝐏</m:t>
                    </m:r>
                    <m:r>
                      <a:rPr lang="en-US" sz="2000" b="1">
                        <a:effectLst/>
                        <a:latin typeface="Cambria Math"/>
                        <a:ea typeface="Calibri"/>
                        <a:cs typeface="2  Zar"/>
                      </a:rPr>
                      <m:t>=</m:t>
                    </m:r>
                    <m:r>
                      <a:rPr lang="en-US" sz="2000" b="1" i="1">
                        <a:effectLst/>
                        <a:latin typeface="Cambria Math"/>
                        <a:ea typeface="Calibri"/>
                        <a:cs typeface="2  Zar"/>
                      </a:rPr>
                      <m:t>𝟖𝟐𝟏</m:t>
                    </m:r>
                    <m:r>
                      <a:rPr lang="en-US" sz="2000" b="1">
                        <a:effectLst/>
                        <a:latin typeface="Cambria Math"/>
                        <a:ea typeface="Calibri"/>
                        <a:cs typeface="2  Zar"/>
                      </a:rPr>
                      <m:t>/</m:t>
                    </m:r>
                    <m:r>
                      <a:rPr lang="en-US" sz="2000" b="1" i="1">
                        <a:effectLst/>
                        <a:latin typeface="Cambria Math"/>
                        <a:ea typeface="Calibri"/>
                        <a:cs typeface="2  Zar"/>
                      </a:rPr>
                      <m:t>𝟓𝟓</m:t>
                    </m:r>
                    <m:r>
                      <a:rPr lang="en-US" sz="2000" b="1">
                        <a:effectLst/>
                        <a:latin typeface="Cambria Math"/>
                        <a:ea typeface="Calibri"/>
                        <a:cs typeface="2  Zar"/>
                      </a:rPr>
                      <m:t>×</m:t>
                    </m:r>
                    <m:r>
                      <a:rPr lang="en-US" sz="2000" b="1" i="1">
                        <a:effectLst/>
                        <a:latin typeface="Cambria Math"/>
                        <a:ea typeface="Calibri"/>
                        <a:cs typeface="2  Zar"/>
                      </a:rPr>
                      <m:t>𝟐𝟕</m:t>
                    </m:r>
                    <m:r>
                      <a:rPr lang="en-US" sz="2000" b="1">
                        <a:effectLst/>
                        <a:latin typeface="Cambria Math"/>
                        <a:ea typeface="Calibri"/>
                        <a:cs typeface="2  Zar"/>
                      </a:rPr>
                      <m:t>=</m:t>
                    </m:r>
                    <m:r>
                      <a:rPr lang="en-US" sz="2000" b="1" i="1">
                        <a:effectLst/>
                        <a:latin typeface="Cambria Math"/>
                        <a:ea typeface="Calibri"/>
                        <a:cs typeface="2  Zar"/>
                      </a:rPr>
                      <m:t>𝟐𝟐𝟏𝟖𝟏</m:t>
                    </m:r>
                    <m:r>
                      <a:rPr lang="en-US" sz="2000" b="1">
                        <a:effectLst/>
                        <a:latin typeface="Cambria Math"/>
                        <a:ea typeface="Calibri"/>
                        <a:cs typeface="2  Zar"/>
                      </a:rPr>
                      <m:t>/</m:t>
                    </m:r>
                    <m:r>
                      <a:rPr lang="en-US" sz="2000" b="1" i="1">
                        <a:effectLst/>
                        <a:latin typeface="Cambria Math"/>
                        <a:ea typeface="Calibri"/>
                        <a:cs typeface="2  Zar"/>
                      </a:rPr>
                      <m:t>𝟖𝟓𝐊</m:t>
                    </m:r>
                  </m:oMath>
                </a14:m>
                <a:endParaRPr lang="en-US" sz="1400" b="1" dirty="0">
                  <a:ea typeface="Calibri"/>
                  <a:cs typeface="Arial"/>
                </a:endParaRPr>
              </a:p>
              <a:p>
                <a:pPr algn="justLow">
                  <a:lnSpc>
                    <a:spcPct val="150000"/>
                  </a:lnSpc>
                  <a:spcAft>
                    <a:spcPts val="1000"/>
                  </a:spcAft>
                </a:pPr>
                <a:r>
                  <a:rPr lang="en-US" sz="2000" b="1" dirty="0">
                    <a:ea typeface="Calibri"/>
                    <a:cs typeface="2  Zar"/>
                  </a:rPr>
                  <a:t>P = 22/18 t</a:t>
                </a:r>
                <a:r>
                  <a:rPr lang="en-US" sz="2000" b="1" dirty="0">
                    <a:effectLst/>
                    <a:latin typeface="2  Zar"/>
                    <a:ea typeface="Calibri"/>
                    <a:cs typeface="Arial"/>
                  </a:rPr>
                  <a:t> </a:t>
                </a:r>
                <a:endParaRPr lang="en-US" sz="1400" b="1" dirty="0">
                  <a:ea typeface="Calibri"/>
                  <a:cs typeface="Arial"/>
                </a:endParaRPr>
              </a:p>
              <a:p>
                <a:pPr algn="justLow">
                  <a:lnSpc>
                    <a:spcPct val="150000"/>
                  </a:lnSpc>
                  <a:spcAft>
                    <a:spcPts val="1000"/>
                  </a:spcAft>
                </a:pPr>
                <a14:m>
                  <m:oMath xmlns:m="http://schemas.openxmlformats.org/officeDocument/2006/math">
                    <m:sSub>
                      <m:sSubPr>
                        <m:ctrlPr>
                          <a:rPr lang="en-US" sz="2000" b="1" i="1">
                            <a:effectLst/>
                            <a:latin typeface="Cambria Math"/>
                            <a:ea typeface="Calibri"/>
                            <a:cs typeface="2  Zar"/>
                          </a:rPr>
                        </m:ctrlPr>
                      </m:sSubPr>
                      <m:e>
                        <m:r>
                          <a:rPr lang="en-US" sz="2000" b="1" i="1">
                            <a:effectLst/>
                            <a:latin typeface="Cambria Math"/>
                            <a:ea typeface="Calibri"/>
                            <a:cs typeface="2  Zar"/>
                          </a:rPr>
                          <m:t>𝑷</m:t>
                        </m:r>
                      </m:e>
                      <m:sub>
                        <m:r>
                          <a:rPr lang="en-US" sz="2000" b="1" i="1">
                            <a:effectLst/>
                            <a:latin typeface="Cambria Math"/>
                            <a:ea typeface="Calibri"/>
                            <a:cs typeface="2  Zar"/>
                          </a:rPr>
                          <m:t>𝒄𝒓𝒙</m:t>
                        </m:r>
                      </m:sub>
                    </m:sSub>
                    <m:r>
                      <a:rPr lang="en-US" sz="2000" b="1">
                        <a:effectLst/>
                        <a:latin typeface="Cambria Math"/>
                        <a:ea typeface="Calibri"/>
                        <a:cs typeface="2  Zar"/>
                      </a:rPr>
                      <m:t>=</m:t>
                    </m:r>
                    <m:f>
                      <m:fPr>
                        <m:ctrlPr>
                          <a:rPr lang="en-US" sz="2000" b="1" i="1">
                            <a:effectLst/>
                            <a:latin typeface="Cambria Math"/>
                            <a:ea typeface="Calibri"/>
                            <a:cs typeface="2  Zar"/>
                          </a:rPr>
                        </m:ctrlPr>
                      </m:fPr>
                      <m:num>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r>
                          <a:rPr lang="en-US" sz="2000" b="1">
                            <a:effectLst/>
                            <a:latin typeface="Cambria Math"/>
                            <a:ea typeface="Calibri"/>
                            <a:cs typeface="2  Zar"/>
                          </a:rPr>
                          <m:t>.</m:t>
                        </m:r>
                        <m:r>
                          <a:rPr lang="en-US" sz="2000" b="1" i="1">
                            <a:effectLst/>
                            <a:latin typeface="Cambria Math"/>
                            <a:ea typeface="Calibri"/>
                            <a:cs typeface="2  Zar"/>
                          </a:rPr>
                          <m:t>𝐄</m:t>
                        </m:r>
                        <m:r>
                          <a:rPr lang="en-US" sz="2000" b="1">
                            <a:effectLst/>
                            <a:latin typeface="Cambria Math"/>
                            <a:ea typeface="Calibri"/>
                            <a:cs typeface="2  Zar"/>
                          </a:rPr>
                          <m:t>.</m:t>
                        </m:r>
                        <m:r>
                          <a:rPr lang="en-US" sz="2000" b="1" i="1">
                            <a:effectLst/>
                            <a:latin typeface="Cambria Math"/>
                            <a:ea typeface="Calibri"/>
                            <a:cs typeface="2  Zar"/>
                          </a:rPr>
                          <m:t>𝑰𝒚</m:t>
                        </m:r>
                      </m:num>
                      <m:den>
                        <m:sSubSup>
                          <m:sSubSupPr>
                            <m:ctrlPr>
                              <a:rPr lang="en-US" sz="2000" b="1" i="1">
                                <a:effectLst/>
                                <a:latin typeface="Cambria Math"/>
                                <a:ea typeface="Calibri"/>
                                <a:cs typeface="2  Zar"/>
                              </a:rPr>
                            </m:ctrlPr>
                          </m:sSubSupPr>
                          <m:e>
                            <m:r>
                              <a:rPr lang="en-US" sz="2000" b="1" i="1">
                                <a:effectLst/>
                                <a:latin typeface="Cambria Math"/>
                                <a:ea typeface="Calibri"/>
                                <a:cs typeface="2  Zar"/>
                              </a:rPr>
                              <m:t>𝑲</m:t>
                            </m:r>
                          </m:e>
                          <m:sub>
                            <m:r>
                              <a:rPr lang="en-US" sz="2000" b="1" i="1">
                                <a:effectLst/>
                                <a:latin typeface="Cambria Math"/>
                                <a:ea typeface="Calibri"/>
                                <a:cs typeface="2  Zar"/>
                              </a:rPr>
                              <m:t>𝒚</m:t>
                            </m:r>
                          </m:sub>
                          <m:sup>
                            <m:r>
                              <a:rPr lang="en-US" sz="2000" b="1" i="1">
                                <a:effectLst/>
                                <a:latin typeface="Cambria Math"/>
                                <a:ea typeface="Calibri"/>
                                <a:cs typeface="2  Zar"/>
                              </a:rPr>
                              <m:t>𝟐</m:t>
                            </m:r>
                          </m:sup>
                        </m:sSubSup>
                        <m:r>
                          <a:rPr lang="en-US" sz="2000" b="1">
                            <a:effectLst/>
                            <a:latin typeface="Cambria Math"/>
                            <a:ea typeface="Calibri"/>
                            <a:cs typeface="2  Zar"/>
                          </a:rPr>
                          <m:t>.</m:t>
                        </m:r>
                        <m:sSubSup>
                          <m:sSubSupPr>
                            <m:ctrlPr>
                              <a:rPr lang="en-US" sz="2000" b="1" i="1">
                                <a:effectLst/>
                                <a:latin typeface="Cambria Math"/>
                                <a:ea typeface="Calibri"/>
                                <a:cs typeface="2  Zar"/>
                              </a:rPr>
                            </m:ctrlPr>
                          </m:sSubSupPr>
                          <m:e>
                            <m:r>
                              <a:rPr lang="en-US" sz="2000" b="1" i="1">
                                <a:effectLst/>
                                <a:latin typeface="Cambria Math"/>
                                <a:ea typeface="Calibri"/>
                                <a:cs typeface="2  Zar"/>
                              </a:rPr>
                              <m:t>𝑳</m:t>
                            </m:r>
                          </m:e>
                          <m:sub>
                            <m:r>
                              <a:rPr lang="en-US" sz="2000" b="1" i="1">
                                <a:effectLst/>
                                <a:latin typeface="Cambria Math"/>
                                <a:ea typeface="Calibri"/>
                                <a:cs typeface="2  Zar"/>
                              </a:rPr>
                              <m:t>𝒚</m:t>
                            </m:r>
                          </m:sub>
                          <m:sup>
                            <m:r>
                              <a:rPr lang="en-US" sz="2000" b="1" i="1">
                                <a:effectLst/>
                                <a:latin typeface="Cambria Math"/>
                                <a:ea typeface="Calibri"/>
                                <a:cs typeface="2  Zar"/>
                              </a:rPr>
                              <m:t>𝟐</m:t>
                            </m:r>
                          </m:sup>
                        </m:sSubSup>
                      </m:den>
                    </m:f>
                    <m:r>
                      <a:rPr lang="en-US" sz="2000" b="1">
                        <a:effectLst/>
                        <a:latin typeface="Cambria Math"/>
                        <a:ea typeface="Calibri"/>
                        <a:cs typeface="2  Zar"/>
                      </a:rPr>
                      <m:t>⇒</m:t>
                    </m:r>
                    <m:f>
                      <m:fPr>
                        <m:ctrlPr>
                          <a:rPr lang="en-US" sz="2000" b="1" i="1">
                            <a:effectLst/>
                            <a:latin typeface="Cambria Math"/>
                            <a:ea typeface="Calibri"/>
                            <a:cs typeface="2  Zar"/>
                          </a:rPr>
                        </m:ctrlPr>
                      </m:fPr>
                      <m:num>
                        <m:sSup>
                          <m:sSupPr>
                            <m:ctrlPr>
                              <a:rPr lang="en-US" sz="2000" b="1" i="1">
                                <a:effectLst/>
                                <a:latin typeface="Cambria Math"/>
                                <a:ea typeface="Calibri"/>
                                <a:cs typeface="2  Zar"/>
                              </a:rPr>
                            </m:ctrlPr>
                          </m:sSupPr>
                          <m:e>
                            <m:r>
                              <a:rPr lang="en-US" sz="2000" b="1" i="1">
                                <a:effectLst/>
                                <a:latin typeface="Cambria Math"/>
                                <a:ea typeface="Calibri"/>
                                <a:cs typeface="2  Zar"/>
                              </a:rPr>
                              <m:t>𝟑</m:t>
                            </m:r>
                            <m:r>
                              <a:rPr lang="en-US" sz="2000" b="1">
                                <a:effectLst/>
                                <a:latin typeface="Cambria Math"/>
                                <a:ea typeface="Calibri"/>
                                <a:cs typeface="2  Zar"/>
                              </a:rPr>
                              <m:t>/</m:t>
                            </m:r>
                            <m:r>
                              <a:rPr lang="en-US" sz="2000" b="1" i="1">
                                <a:effectLst/>
                                <a:latin typeface="Cambria Math"/>
                                <a:ea typeface="Calibri"/>
                                <a:cs typeface="2  Zar"/>
                              </a:rPr>
                              <m:t>𝟏𝟒</m:t>
                            </m:r>
                          </m:e>
                          <m:sup>
                            <m:r>
                              <a:rPr lang="en-US" sz="2000" b="1" i="1">
                                <a:effectLst/>
                                <a:latin typeface="Cambria Math"/>
                                <a:ea typeface="Calibri"/>
                                <a:cs typeface="2  Zar"/>
                              </a:rPr>
                              <m:t>𝟐</m:t>
                            </m:r>
                          </m:sup>
                        </m:sSup>
                        <m:r>
                          <a:rPr lang="en-US" sz="2000" b="1">
                            <a:effectLst/>
                            <a:latin typeface="Cambria Math"/>
                            <a:ea typeface="Calibri"/>
                            <a:cs typeface="2  Zar"/>
                          </a:rPr>
                          <m:t>×</m:t>
                        </m:r>
                        <m:r>
                          <a:rPr lang="en-US" sz="2000" b="1" i="1">
                            <a:effectLst/>
                            <a:latin typeface="Cambria Math"/>
                            <a:ea typeface="Calibri"/>
                            <a:cs typeface="2  Zar"/>
                          </a:rPr>
                          <m:t>𝟐</m:t>
                        </m:r>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𝟏𝟎</m:t>
                            </m:r>
                          </m:e>
                          <m:sup>
                            <m:r>
                              <a:rPr lang="en-US" sz="2000" b="1" i="1">
                                <a:effectLst/>
                                <a:latin typeface="Cambria Math"/>
                                <a:ea typeface="Calibri"/>
                                <a:cs typeface="2  Zar"/>
                              </a:rPr>
                              <m:t>𝟔</m:t>
                            </m:r>
                          </m:sup>
                        </m:sSup>
                        <m:r>
                          <a:rPr lang="en-US" sz="2000" b="1">
                            <a:effectLst/>
                            <a:latin typeface="Cambria Math"/>
                            <a:ea typeface="Calibri"/>
                            <a:cs typeface="2  Zar"/>
                          </a:rPr>
                          <m:t>×</m:t>
                        </m:r>
                        <m:r>
                          <a:rPr lang="en-US" sz="2000" b="1" i="1">
                            <a:effectLst/>
                            <a:latin typeface="Cambria Math"/>
                            <a:ea typeface="Calibri"/>
                            <a:cs typeface="2  Zar"/>
                          </a:rPr>
                          <m:t>𝟓𝟗𝟐</m:t>
                        </m:r>
                        <m:r>
                          <a:rPr lang="en-US" sz="2000" b="1">
                            <a:effectLst/>
                            <a:latin typeface="Cambria Math"/>
                            <a:ea typeface="Calibri"/>
                            <a:cs typeface="2  Zar"/>
                          </a:rPr>
                          <m:t>/</m:t>
                        </m:r>
                        <m:r>
                          <a:rPr lang="en-US" sz="2000" b="1" i="1">
                            <a:effectLst/>
                            <a:latin typeface="Cambria Math"/>
                            <a:ea typeface="Calibri"/>
                            <a:cs typeface="2  Zar"/>
                          </a:rPr>
                          <m:t>𝟒</m:t>
                        </m:r>
                      </m:num>
                      <m:den>
                        <m:sSup>
                          <m:sSupPr>
                            <m:ctrlPr>
                              <a:rPr lang="en-US" sz="2000" b="1" i="1">
                                <a:effectLst/>
                                <a:latin typeface="Cambria Math"/>
                                <a:ea typeface="Calibri"/>
                                <a:cs typeface="2  Zar"/>
                              </a:rPr>
                            </m:ctrlPr>
                          </m:sSupPr>
                          <m:e>
                            <m:r>
                              <a:rPr lang="en-US" sz="2000" b="1" i="1">
                                <a:effectLst/>
                                <a:latin typeface="Cambria Math"/>
                                <a:ea typeface="Calibri"/>
                                <a:cs typeface="2  Zar"/>
                              </a:rPr>
                              <m:t>𝟏</m:t>
                            </m:r>
                          </m:e>
                          <m:sup>
                            <m:r>
                              <a:rPr lang="en-US" sz="2000" b="1" i="1">
                                <a:effectLst/>
                                <a:latin typeface="Cambria Math"/>
                                <a:ea typeface="Calibri"/>
                                <a:cs typeface="2  Zar"/>
                              </a:rPr>
                              <m:t>𝟐</m:t>
                            </m:r>
                          </m:sup>
                        </m:sSup>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𝟓𝟎𝟎</m:t>
                            </m:r>
                          </m:e>
                          <m:sup>
                            <m:r>
                              <a:rPr lang="en-US" sz="2000" b="1" i="1">
                                <a:effectLst/>
                                <a:latin typeface="Cambria Math"/>
                                <a:ea typeface="Calibri"/>
                                <a:cs typeface="2  Zar"/>
                              </a:rPr>
                              <m:t>𝟐</m:t>
                            </m:r>
                          </m:sup>
                        </m:sSup>
                      </m:den>
                    </m:f>
                    <m:r>
                      <a:rPr lang="en-US" sz="2000" b="1">
                        <a:effectLst/>
                        <a:latin typeface="Cambria Math"/>
                        <a:ea typeface="Calibri"/>
                        <a:cs typeface="2  Zar"/>
                      </a:rPr>
                      <m:t>=</m:t>
                    </m:r>
                    <m:r>
                      <a:rPr lang="en-US" sz="2000" b="1" i="1">
                        <a:effectLst/>
                        <a:latin typeface="Cambria Math"/>
                        <a:ea typeface="Calibri"/>
                        <a:cs typeface="2  Zar"/>
                      </a:rPr>
                      <m:t>𝟒𝟔𝟕𝟐𝟔</m:t>
                    </m:r>
                    <m:r>
                      <a:rPr lang="en-US" sz="2000" b="1">
                        <a:effectLst/>
                        <a:latin typeface="Cambria Math"/>
                        <a:ea typeface="Calibri"/>
                        <a:cs typeface="2  Zar"/>
                      </a:rPr>
                      <m:t>/</m:t>
                    </m:r>
                    <m:r>
                      <a:rPr lang="en-US" sz="2000" b="1" i="1">
                        <a:effectLst/>
                        <a:latin typeface="Cambria Math"/>
                        <a:ea typeface="Calibri"/>
                        <a:cs typeface="2  Zar"/>
                      </a:rPr>
                      <m:t>𝟔</m:t>
                    </m:r>
                    <m:r>
                      <a:rPr lang="en-US" sz="2000" b="1">
                        <a:effectLst/>
                        <a:latin typeface="Cambria Math"/>
                        <a:ea typeface="Calibri"/>
                        <a:cs typeface="2  Zar"/>
                      </a:rPr>
                      <m:t>.</m:t>
                    </m:r>
                    <m:r>
                      <a:rPr lang="en-US" sz="2000" b="1" i="1">
                        <a:effectLst/>
                        <a:latin typeface="Cambria Math"/>
                        <a:ea typeface="Calibri"/>
                        <a:cs typeface="2  Zar"/>
                      </a:rPr>
                      <m:t>𝐤𝐠</m:t>
                    </m:r>
                    <m:r>
                      <a:rPr lang="en-US" sz="2000" b="1">
                        <a:effectLst/>
                        <a:latin typeface="Cambria Math"/>
                        <a:ea typeface="Calibri"/>
                        <a:cs typeface="2  Zar"/>
                      </a:rPr>
                      <m:t>⇒</m:t>
                    </m:r>
                    <m:r>
                      <a:rPr lang="en-US" sz="2000" b="1" i="1">
                        <a:effectLst/>
                        <a:latin typeface="Cambria Math"/>
                        <a:ea typeface="Calibri"/>
                        <a:cs typeface="2  Zar"/>
                      </a:rPr>
                      <m:t>𝟒𝟔𝟕𝟑</m:t>
                    </m:r>
                  </m:oMath>
                </a14:m>
                <a:endParaRPr lang="en-US" sz="1400" b="1" dirty="0">
                  <a:ea typeface="Calibri"/>
                  <a:cs typeface="Arial"/>
                </a:endParaRPr>
              </a:p>
              <a:p>
                <a:pPr algn="justLow">
                  <a:lnSpc>
                    <a:spcPct val="150000"/>
                  </a:lnSpc>
                  <a:spcAft>
                    <a:spcPts val="1000"/>
                  </a:spcAft>
                </a:pPr>
                <a14:m>
                  <m:oMath xmlns:m="http://schemas.openxmlformats.org/officeDocument/2006/math">
                    <m:sSub>
                      <m:sSubPr>
                        <m:ctrlPr>
                          <a:rPr lang="en-US" sz="2000" b="1" i="1">
                            <a:effectLst/>
                            <a:latin typeface="Cambria Math"/>
                            <a:ea typeface="Calibri"/>
                            <a:cs typeface="2  Zar"/>
                          </a:rPr>
                        </m:ctrlPr>
                      </m:sSubPr>
                      <m:e>
                        <m:r>
                          <a:rPr lang="en-US" sz="2000" b="1" i="1">
                            <a:effectLst/>
                            <a:latin typeface="Cambria Math"/>
                            <a:ea typeface="Calibri"/>
                            <a:cs typeface="2  Zar"/>
                          </a:rPr>
                          <m:t>𝑷</m:t>
                        </m:r>
                      </m:e>
                      <m:sub>
                        <m:r>
                          <a:rPr lang="en-US" sz="2000" b="1" i="1">
                            <a:effectLst/>
                            <a:latin typeface="Cambria Math"/>
                            <a:ea typeface="Calibri"/>
                            <a:cs typeface="2  Zar"/>
                          </a:rPr>
                          <m:t>𝒄𝒓𝒚</m:t>
                        </m:r>
                      </m:sub>
                    </m:sSub>
                    <m:r>
                      <a:rPr lang="en-US" sz="2000" b="1">
                        <a:effectLst/>
                        <a:latin typeface="Cambria Math"/>
                        <a:ea typeface="Calibri"/>
                        <a:cs typeface="2  Zar"/>
                      </a:rPr>
                      <m:t>=</m:t>
                    </m:r>
                    <m:f>
                      <m:fPr>
                        <m:ctrlPr>
                          <a:rPr lang="en-US" sz="2000" b="1" i="1">
                            <a:effectLst/>
                            <a:latin typeface="Cambria Math"/>
                            <a:ea typeface="Calibri"/>
                            <a:cs typeface="2  Zar"/>
                          </a:rPr>
                        </m:ctrlPr>
                      </m:fPr>
                      <m:num>
                        <m:sSup>
                          <m:sSupPr>
                            <m:ctrlPr>
                              <a:rPr lang="en-US" sz="2000" b="1" i="1">
                                <a:effectLst/>
                                <a:latin typeface="Cambria Math"/>
                                <a:ea typeface="Calibri"/>
                                <a:cs typeface="2  Zar"/>
                              </a:rPr>
                            </m:ctrlPr>
                          </m:sSupPr>
                          <m:e>
                            <m:r>
                              <a:rPr lang="en-US" sz="2000" b="1">
                                <a:effectLst/>
                                <a:latin typeface="Cambria Math"/>
                                <a:ea typeface="Calibri"/>
                                <a:cs typeface="2  Zar"/>
                              </a:rPr>
                              <m:t>⋏</m:t>
                            </m:r>
                          </m:e>
                          <m:sup>
                            <m:r>
                              <a:rPr lang="en-US" sz="2000" b="1" i="1">
                                <a:effectLst/>
                                <a:latin typeface="Cambria Math"/>
                                <a:ea typeface="Calibri"/>
                                <a:cs typeface="2  Zar"/>
                              </a:rPr>
                              <m:t>𝟐</m:t>
                            </m:r>
                          </m:sup>
                        </m:sSup>
                        <m:r>
                          <a:rPr lang="en-US" sz="2000" b="1">
                            <a:effectLst/>
                            <a:latin typeface="Cambria Math"/>
                            <a:ea typeface="Calibri"/>
                            <a:cs typeface="2  Zar"/>
                          </a:rPr>
                          <m:t>.</m:t>
                        </m:r>
                        <m:r>
                          <a:rPr lang="en-US" sz="2000" b="1" i="1">
                            <a:effectLst/>
                            <a:latin typeface="Cambria Math"/>
                            <a:ea typeface="Calibri"/>
                            <a:cs typeface="2  Zar"/>
                          </a:rPr>
                          <m:t>𝐄</m:t>
                        </m:r>
                        <m:r>
                          <a:rPr lang="en-US" sz="2000" b="1">
                            <a:effectLst/>
                            <a:latin typeface="Cambria Math"/>
                            <a:ea typeface="Calibri"/>
                            <a:cs typeface="2  Zar"/>
                          </a:rPr>
                          <m:t>.</m:t>
                        </m:r>
                        <m:r>
                          <a:rPr lang="en-US" sz="2000" b="1" i="1">
                            <a:effectLst/>
                            <a:latin typeface="Cambria Math"/>
                            <a:ea typeface="Calibri"/>
                            <a:cs typeface="2  Zar"/>
                          </a:rPr>
                          <m:t>𝑰𝒚</m:t>
                        </m:r>
                      </m:num>
                      <m:den>
                        <m:sSubSup>
                          <m:sSubSupPr>
                            <m:ctrlPr>
                              <a:rPr lang="en-US" sz="2000" b="1" i="1">
                                <a:effectLst/>
                                <a:latin typeface="Cambria Math"/>
                                <a:ea typeface="Calibri"/>
                                <a:cs typeface="2  Zar"/>
                              </a:rPr>
                            </m:ctrlPr>
                          </m:sSubSupPr>
                          <m:e>
                            <m:r>
                              <a:rPr lang="en-US" sz="2000" b="1" i="1">
                                <a:effectLst/>
                                <a:latin typeface="Cambria Math"/>
                                <a:ea typeface="Calibri"/>
                                <a:cs typeface="2  Zar"/>
                              </a:rPr>
                              <m:t>𝑲</m:t>
                            </m:r>
                          </m:e>
                          <m:sub>
                            <m:r>
                              <a:rPr lang="en-US" sz="2000" b="1" i="1">
                                <a:effectLst/>
                                <a:latin typeface="Cambria Math"/>
                                <a:ea typeface="Calibri"/>
                                <a:cs typeface="2  Zar"/>
                              </a:rPr>
                              <m:t>𝒚</m:t>
                            </m:r>
                          </m:sub>
                          <m:sup>
                            <m:r>
                              <a:rPr lang="en-US" sz="2000" b="1" i="1">
                                <a:effectLst/>
                                <a:latin typeface="Cambria Math"/>
                                <a:ea typeface="Calibri"/>
                                <a:cs typeface="2  Zar"/>
                              </a:rPr>
                              <m:t>𝟐</m:t>
                            </m:r>
                          </m:sup>
                        </m:sSubSup>
                        <m:r>
                          <a:rPr lang="en-US" sz="2000" b="1">
                            <a:effectLst/>
                            <a:latin typeface="Cambria Math"/>
                            <a:ea typeface="Calibri"/>
                            <a:cs typeface="2  Zar"/>
                          </a:rPr>
                          <m:t>.</m:t>
                        </m:r>
                        <m:sSubSup>
                          <m:sSubSupPr>
                            <m:ctrlPr>
                              <a:rPr lang="en-US" sz="2000" b="1" i="1">
                                <a:effectLst/>
                                <a:latin typeface="Cambria Math"/>
                                <a:ea typeface="Calibri"/>
                                <a:cs typeface="2  Zar"/>
                              </a:rPr>
                            </m:ctrlPr>
                          </m:sSubSupPr>
                          <m:e>
                            <m:r>
                              <a:rPr lang="en-US" sz="2000" b="1" i="1">
                                <a:effectLst/>
                                <a:latin typeface="Cambria Math"/>
                                <a:ea typeface="Calibri"/>
                                <a:cs typeface="2  Zar"/>
                              </a:rPr>
                              <m:t>𝑳</m:t>
                            </m:r>
                          </m:e>
                          <m:sub>
                            <m:r>
                              <a:rPr lang="en-US" sz="2000" b="1" i="1">
                                <a:effectLst/>
                                <a:latin typeface="Cambria Math"/>
                                <a:ea typeface="Calibri"/>
                                <a:cs typeface="2  Zar"/>
                              </a:rPr>
                              <m:t>𝒚</m:t>
                            </m:r>
                          </m:sub>
                          <m:sup>
                            <m:r>
                              <a:rPr lang="en-US" sz="2000" b="1" i="1">
                                <a:effectLst/>
                                <a:latin typeface="Cambria Math"/>
                                <a:ea typeface="Calibri"/>
                                <a:cs typeface="2  Zar"/>
                              </a:rPr>
                              <m:t>𝟐</m:t>
                            </m:r>
                          </m:sup>
                        </m:sSubSup>
                      </m:den>
                    </m:f>
                    <m:r>
                      <a:rPr lang="en-US" sz="2000" b="1">
                        <a:effectLst/>
                        <a:latin typeface="Cambria Math"/>
                        <a:ea typeface="Calibri"/>
                        <a:cs typeface="2  Zar"/>
                      </a:rPr>
                      <m:t>⇒</m:t>
                    </m:r>
                    <m:f>
                      <m:fPr>
                        <m:ctrlPr>
                          <a:rPr lang="en-US" sz="2000" b="1" i="1">
                            <a:effectLst/>
                            <a:latin typeface="Cambria Math"/>
                            <a:ea typeface="Calibri"/>
                            <a:cs typeface="2  Zar"/>
                          </a:rPr>
                        </m:ctrlPr>
                      </m:fPr>
                      <m:num>
                        <m:sSup>
                          <m:sSupPr>
                            <m:ctrlPr>
                              <a:rPr lang="en-US" sz="2000" b="1" i="1">
                                <a:effectLst/>
                                <a:latin typeface="Cambria Math"/>
                                <a:ea typeface="Calibri"/>
                                <a:cs typeface="2  Zar"/>
                              </a:rPr>
                            </m:ctrlPr>
                          </m:sSupPr>
                          <m:e>
                            <m:r>
                              <a:rPr lang="en-US" sz="2000" b="1" i="1">
                                <a:effectLst/>
                                <a:latin typeface="Cambria Math"/>
                                <a:ea typeface="Calibri"/>
                                <a:cs typeface="2  Zar"/>
                              </a:rPr>
                              <m:t>𝟑</m:t>
                            </m:r>
                            <m:r>
                              <a:rPr lang="en-US" sz="2000" b="1">
                                <a:effectLst/>
                                <a:latin typeface="Cambria Math"/>
                                <a:ea typeface="Calibri"/>
                                <a:cs typeface="2  Zar"/>
                              </a:rPr>
                              <m:t>/</m:t>
                            </m:r>
                            <m:r>
                              <a:rPr lang="en-US" sz="2000" b="1" i="1">
                                <a:effectLst/>
                                <a:latin typeface="Cambria Math"/>
                                <a:ea typeface="Calibri"/>
                                <a:cs typeface="2  Zar"/>
                              </a:rPr>
                              <m:t>𝟏𝟒</m:t>
                            </m:r>
                          </m:e>
                          <m:sup>
                            <m:r>
                              <a:rPr lang="en-US" sz="2000" b="1" i="1">
                                <a:effectLst/>
                                <a:latin typeface="Cambria Math"/>
                                <a:ea typeface="Calibri"/>
                                <a:cs typeface="2  Zar"/>
                              </a:rPr>
                              <m:t>𝟐</m:t>
                            </m:r>
                          </m:sup>
                        </m:sSup>
                        <m:r>
                          <a:rPr lang="en-US" sz="2000" b="1">
                            <a:effectLst/>
                            <a:latin typeface="Cambria Math"/>
                            <a:ea typeface="Calibri"/>
                            <a:cs typeface="2  Zar"/>
                          </a:rPr>
                          <m:t>×</m:t>
                        </m:r>
                        <m:r>
                          <a:rPr lang="en-US" sz="2000" b="1" i="1">
                            <a:effectLst/>
                            <a:latin typeface="Cambria Math"/>
                            <a:ea typeface="Calibri"/>
                            <a:cs typeface="2  Zar"/>
                          </a:rPr>
                          <m:t>𝟐</m:t>
                        </m:r>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𝟏𝟎</m:t>
                            </m:r>
                          </m:e>
                          <m:sup>
                            <m:r>
                              <a:rPr lang="en-US" sz="2000" b="1" i="1">
                                <a:effectLst/>
                                <a:latin typeface="Cambria Math"/>
                                <a:ea typeface="Calibri"/>
                                <a:cs typeface="2  Zar"/>
                              </a:rPr>
                              <m:t>𝟔</m:t>
                            </m:r>
                          </m:sup>
                        </m:sSup>
                        <m:r>
                          <a:rPr lang="en-US" sz="2000" b="1">
                            <a:effectLst/>
                            <a:latin typeface="Cambria Math"/>
                            <a:ea typeface="Calibri"/>
                            <a:cs typeface="2  Zar"/>
                          </a:rPr>
                          <m:t>×</m:t>
                        </m:r>
                        <m:r>
                          <a:rPr lang="en-US" sz="2000" b="1" i="1">
                            <a:effectLst/>
                            <a:latin typeface="Cambria Math"/>
                            <a:ea typeface="Calibri"/>
                            <a:cs typeface="2  Zar"/>
                          </a:rPr>
                          <m:t>𝟏𝟎𝟖𝟏</m:t>
                        </m:r>
                        <m:r>
                          <a:rPr lang="en-US" sz="2000" b="1">
                            <a:effectLst/>
                            <a:latin typeface="Cambria Math"/>
                            <a:ea typeface="Calibri"/>
                            <a:cs typeface="2  Zar"/>
                          </a:rPr>
                          <m:t>/</m:t>
                        </m:r>
                        <m:r>
                          <a:rPr lang="en-US" sz="2000" b="1" i="1">
                            <a:effectLst/>
                            <a:latin typeface="Cambria Math"/>
                            <a:ea typeface="Calibri"/>
                            <a:cs typeface="2  Zar"/>
                          </a:rPr>
                          <m:t>𝟏</m:t>
                        </m:r>
                      </m:num>
                      <m:den>
                        <m:sSup>
                          <m:sSupPr>
                            <m:ctrlPr>
                              <a:rPr lang="en-US" sz="2000" b="1" i="1">
                                <a:effectLst/>
                                <a:latin typeface="Cambria Math"/>
                                <a:ea typeface="Calibri"/>
                                <a:cs typeface="2  Zar"/>
                              </a:rPr>
                            </m:ctrlPr>
                          </m:sSupPr>
                          <m:e>
                            <m:r>
                              <a:rPr lang="en-US" sz="2000" b="1" i="1">
                                <a:effectLst/>
                                <a:latin typeface="Cambria Math"/>
                                <a:ea typeface="Calibri"/>
                                <a:cs typeface="2  Zar"/>
                              </a:rPr>
                              <m:t>𝟎</m:t>
                            </m:r>
                            <m:r>
                              <a:rPr lang="en-US" sz="2000" b="1">
                                <a:effectLst/>
                                <a:latin typeface="Cambria Math"/>
                                <a:ea typeface="Calibri"/>
                                <a:cs typeface="2  Zar"/>
                              </a:rPr>
                              <m:t>/</m:t>
                            </m:r>
                            <m:r>
                              <a:rPr lang="en-US" sz="2000" b="1" i="1">
                                <a:effectLst/>
                                <a:latin typeface="Cambria Math"/>
                                <a:ea typeface="Calibri"/>
                                <a:cs typeface="2  Zar"/>
                              </a:rPr>
                              <m:t>𝟕</m:t>
                            </m:r>
                          </m:e>
                          <m:sup>
                            <m:r>
                              <a:rPr lang="en-US" sz="2000" b="1" i="1">
                                <a:effectLst/>
                                <a:latin typeface="Cambria Math"/>
                                <a:ea typeface="Calibri"/>
                                <a:cs typeface="2  Zar"/>
                              </a:rPr>
                              <m:t>𝟐</m:t>
                            </m:r>
                          </m:sup>
                        </m:sSup>
                        <m:r>
                          <a:rPr lang="en-US" sz="2000" b="1">
                            <a:effectLst/>
                            <a:latin typeface="Cambria Math"/>
                            <a:ea typeface="Calibri"/>
                            <a:cs typeface="2  Zar"/>
                          </a:rPr>
                          <m:t>×</m:t>
                        </m:r>
                        <m:sSup>
                          <m:sSupPr>
                            <m:ctrlPr>
                              <a:rPr lang="en-US" sz="2000" b="1" i="1">
                                <a:effectLst/>
                                <a:latin typeface="Cambria Math"/>
                                <a:ea typeface="Calibri"/>
                                <a:cs typeface="2  Zar"/>
                              </a:rPr>
                            </m:ctrlPr>
                          </m:sSupPr>
                          <m:e>
                            <m:r>
                              <a:rPr lang="en-US" sz="2000" b="1" i="1">
                                <a:effectLst/>
                                <a:latin typeface="Cambria Math"/>
                                <a:ea typeface="Calibri"/>
                                <a:cs typeface="2  Zar"/>
                              </a:rPr>
                              <m:t>𝟑𝟎𝟎</m:t>
                            </m:r>
                          </m:e>
                          <m:sup>
                            <m:r>
                              <a:rPr lang="en-US" sz="2000" b="1" i="1">
                                <a:effectLst/>
                                <a:latin typeface="Cambria Math"/>
                                <a:ea typeface="Calibri"/>
                                <a:cs typeface="2  Zar"/>
                              </a:rPr>
                              <m:t>𝟐</m:t>
                            </m:r>
                          </m:sup>
                        </m:sSup>
                      </m:den>
                    </m:f>
                    <m:r>
                      <a:rPr lang="en-US" sz="2000" b="1">
                        <a:effectLst/>
                        <a:latin typeface="Cambria Math"/>
                        <a:ea typeface="Calibri"/>
                        <a:cs typeface="2  Zar"/>
                      </a:rPr>
                      <m:t>=</m:t>
                    </m:r>
                    <m:r>
                      <a:rPr lang="en-US" sz="2000" b="1" i="1">
                        <a:effectLst/>
                        <a:latin typeface="Cambria Math"/>
                        <a:ea typeface="Calibri"/>
                        <a:cs typeface="2  Zar"/>
                      </a:rPr>
                      <m:t>𝟒𝟖𝟑𝟒𝟏𝟏</m:t>
                    </m:r>
                    <m:r>
                      <a:rPr lang="en-US" sz="2000" b="1">
                        <a:effectLst/>
                        <a:latin typeface="Cambria Math"/>
                        <a:ea typeface="Calibri"/>
                        <a:cs typeface="2  Zar"/>
                      </a:rPr>
                      <m:t>.</m:t>
                    </m:r>
                    <m:r>
                      <a:rPr lang="en-US" sz="2000" b="1" i="1">
                        <a:effectLst/>
                        <a:latin typeface="Cambria Math"/>
                        <a:ea typeface="Calibri"/>
                        <a:cs typeface="2  Zar"/>
                      </a:rPr>
                      <m:t>𝐤𝐠</m:t>
                    </m:r>
                    <m:r>
                      <a:rPr lang="en-US" sz="2000" b="1">
                        <a:effectLst/>
                        <a:latin typeface="Cambria Math"/>
                        <a:ea typeface="Calibri"/>
                        <a:cs typeface="2  Zar"/>
                      </a:rPr>
                      <m:t>⇒</m:t>
                    </m:r>
                    <m:r>
                      <a:rPr lang="en-US" sz="2000" b="1" i="1">
                        <a:effectLst/>
                        <a:latin typeface="Cambria Math"/>
                        <a:ea typeface="Calibri"/>
                        <a:cs typeface="2  Zar"/>
                      </a:rPr>
                      <m:t>𝟒𝟖𝟑</m:t>
                    </m:r>
                    <m:r>
                      <a:rPr lang="en-US" sz="2000" b="1">
                        <a:effectLst/>
                        <a:latin typeface="Cambria Math"/>
                        <a:ea typeface="Calibri"/>
                        <a:cs typeface="2  Zar"/>
                      </a:rPr>
                      <m:t>/</m:t>
                    </m:r>
                    <m:r>
                      <a:rPr lang="en-US" sz="2000" b="1" i="1">
                        <a:effectLst/>
                        <a:latin typeface="Cambria Math"/>
                        <a:ea typeface="Calibri"/>
                        <a:cs typeface="2  Zar"/>
                      </a:rPr>
                      <m:t>𝟒𝐭</m:t>
                    </m:r>
                  </m:oMath>
                </a14:m>
                <a:endParaRPr lang="en-US" sz="1400" b="1" dirty="0">
                  <a:ea typeface="Calibri"/>
                  <a:cs typeface="Arial"/>
                </a:endParaRPr>
              </a:p>
              <a:p>
                <a:pPr algn="justLow">
                  <a:lnSpc>
                    <a:spcPct val="150000"/>
                  </a:lnSpc>
                  <a:spcAft>
                    <a:spcPts val="1000"/>
                  </a:spcAft>
                </a:pPr>
                <a:r>
                  <a:rPr lang="fa-IR" sz="2000" b="1" dirty="0">
                    <a:ea typeface="Calibri"/>
                    <a:cs typeface="2  Zar"/>
                  </a:rPr>
                  <a:t>نیروی فشاری بحرانی  </a:t>
                </a:r>
                <a:r>
                  <a:rPr lang="fa-IR" sz="2000" b="1" dirty="0">
                    <a:ea typeface="Calibri"/>
                    <a:cs typeface="Times New Roman"/>
                  </a:rPr>
                  <a:t>→</a:t>
                </a:r>
                <a:r>
                  <a:rPr lang="en-US" sz="2000" b="1" dirty="0" err="1">
                    <a:ea typeface="Calibri"/>
                    <a:cs typeface="2  Zar"/>
                  </a:rPr>
                  <a:t>P</a:t>
                </a:r>
                <a:r>
                  <a:rPr lang="en-US" sz="2000" b="1" baseline="-25000" dirty="0" err="1">
                    <a:ea typeface="Calibri"/>
                    <a:cs typeface="2  Zar"/>
                  </a:rPr>
                  <a:t>crmin</a:t>
                </a:r>
                <a:r>
                  <a:rPr lang="en-US" sz="2000" b="1" dirty="0">
                    <a:ea typeface="Calibri"/>
                    <a:cs typeface="2  Zar"/>
                  </a:rPr>
                  <a:t> = 46/73 t </a:t>
                </a:r>
                <a:endParaRPr lang="en-US" sz="1400" b="1" dirty="0">
                  <a:ea typeface="Calibri"/>
                  <a:cs typeface="Arial"/>
                </a:endParaRPr>
              </a:p>
              <a:p>
                <a:endParaRPr lang="en-US" sz="2000" b="1" dirty="0">
                  <a:solidFill>
                    <a:srgbClr val="000000"/>
                  </a:solidFill>
                  <a:latin typeface="Adobe Arabic" panose="02040503050201020203" pitchFamily="18" charset="-78"/>
                  <a:ea typeface="Calibri" panose="020F0502020204030204" pitchFamily="34" charset="0"/>
                  <a:cs typeface="Adobe Arabic" panose="02040503050201020203" pitchFamily="18"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980728"/>
                <a:ext cx="8678198" cy="5112568"/>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14</a:t>
            </a:fld>
            <a:endParaRPr lang="fa-IR" dirty="0"/>
          </a:p>
        </p:txBody>
      </p:sp>
    </p:spTree>
    <p:extLst>
      <p:ext uri="{BB962C8B-B14F-4D97-AF65-F5344CB8AC3E}">
        <p14:creationId xmlns:p14="http://schemas.microsoft.com/office/powerpoint/2010/main" val="142291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1000"/>
                                        <p:tgtEl>
                                          <p:spTgt spid="11">
                                            <p:txEl>
                                              <p:pRg st="3" end="3"/>
                                            </p:txEl>
                                          </p:spTgt>
                                        </p:tgtEl>
                                      </p:cBhvr>
                                    </p:animEffect>
                                    <p:anim calcmode="lin" valueType="num">
                                      <p:cBhvr>
                                        <p:cTn id="2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fade">
                                      <p:cBhvr>
                                        <p:cTn id="36" dur="1000"/>
                                        <p:tgtEl>
                                          <p:spTgt spid="11">
                                            <p:txEl>
                                              <p:pRg st="5" end="5"/>
                                            </p:txEl>
                                          </p:spTgt>
                                        </p:tgtEl>
                                      </p:cBhvr>
                                    </p:animEffect>
                                    <p:anim calcmode="lin" valueType="num">
                                      <p:cBhvr>
                                        <p:cTn id="3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circle(in)">
                                      <p:cBhvr>
                                        <p:cTn id="43"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a-IR" dirty="0" smtClean="0"/>
              <a:t>مثال 3</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1196752"/>
                <a:ext cx="8750206" cy="5040560"/>
              </a:xfrm>
            </p:spPr>
            <p:txBody>
              <a:bodyPr>
                <a:normAutofit fontScale="40000" lnSpcReduction="20000"/>
              </a:bodyPr>
              <a:lstStyle/>
              <a:p>
                <a:pPr algn="justLow">
                  <a:lnSpc>
                    <a:spcPct val="150000"/>
                  </a:lnSpc>
                  <a:spcAft>
                    <a:spcPts val="1000"/>
                  </a:spcAft>
                </a:pPr>
                <a:r>
                  <a:rPr lang="fa-IR" sz="3000" b="1" dirty="0">
                    <a:ea typeface="Calibri"/>
                    <a:cs typeface="2  Zar"/>
                  </a:rPr>
                  <a:t>مثال : مطلوبست محاسبه ی نیروی مجاز ستون به طول 6 متر ، دو سر فصل و تکیه گاه جانبی به فاصله ی 2 متر از پای ستون در راستای محور </a:t>
                </a:r>
                <a:r>
                  <a:rPr lang="en-US" sz="3000" b="1" dirty="0">
                    <a:ea typeface="Calibri"/>
                    <a:cs typeface="2  Zar"/>
                  </a:rPr>
                  <a:t>x</a:t>
                </a:r>
                <a:r>
                  <a:rPr lang="fa-IR" sz="3000" b="1" dirty="0">
                    <a:ea typeface="Calibri"/>
                    <a:cs typeface="2  Zar"/>
                  </a:rPr>
                  <a:t> . </a:t>
                </a:r>
                <a:endParaRPr lang="en-US" sz="3000" b="1" dirty="0">
                  <a:ea typeface="Calibri"/>
                  <a:cs typeface="Arial"/>
                </a:endParaRPr>
              </a:p>
              <a:p>
                <a:pPr algn="justLow">
                  <a:lnSpc>
                    <a:spcPct val="150000"/>
                  </a:lnSpc>
                  <a:spcAft>
                    <a:spcPts val="1000"/>
                  </a:spcAft>
                </a:pPr>
                <a:r>
                  <a:rPr lang="fa-IR" sz="2500" b="1" dirty="0">
                    <a:ea typeface="Calibri"/>
                    <a:cs typeface="2  Zar"/>
                  </a:rPr>
                  <a:t>روش حل :                          				          </a:t>
                </a:r>
                <a:r>
                  <a:rPr lang="en-US" sz="2500" b="1" dirty="0">
                    <a:ea typeface="Calibri"/>
                    <a:cs typeface="2  Zar"/>
                  </a:rPr>
                  <a:t>Ix=Ix+Ad</a:t>
                </a:r>
                <a:r>
                  <a:rPr lang="en-US" sz="2500" b="1" baseline="30000" dirty="0">
                    <a:ea typeface="Calibri"/>
                    <a:cs typeface="2  Zar"/>
                  </a:rPr>
                  <a:t>2</a:t>
                </a:r>
                <a:r>
                  <a:rPr lang="en-US" sz="2500" b="1" dirty="0">
                    <a:effectLst/>
                    <a:latin typeface="2  Zar"/>
                    <a:ea typeface="Calibri"/>
                    <a:cs typeface="Arial"/>
                  </a:rPr>
                  <a:t> </a:t>
                </a:r>
                <a:endParaRPr lang="en-US" sz="2500" b="1" dirty="0">
                  <a:ea typeface="Calibri"/>
                  <a:cs typeface="Arial"/>
                </a:endParaRPr>
              </a:p>
              <a:p>
                <a:pPr algn="justLow">
                  <a:lnSpc>
                    <a:spcPct val="150000"/>
                  </a:lnSpc>
                  <a:spcAft>
                    <a:spcPts val="1000"/>
                  </a:spcAft>
                </a:pPr>
                <a14:m>
                  <m:oMath xmlns:m="http://schemas.openxmlformats.org/officeDocument/2006/math">
                    <m:r>
                      <a:rPr lang="en-US" sz="2500" b="1" i="1">
                        <a:effectLst/>
                        <a:latin typeface="Cambria Math"/>
                        <a:ea typeface="Calibri"/>
                        <a:cs typeface="2  Zar"/>
                      </a:rPr>
                      <m:t>𝑰𝒙</m:t>
                    </m:r>
                    <m:r>
                      <a:rPr lang="en-US" sz="2500" b="1" i="1">
                        <a:effectLst/>
                        <a:latin typeface="Cambria Math"/>
                        <a:ea typeface="Calibri"/>
                        <a:cs typeface="2  Zar"/>
                      </a:rPr>
                      <m:t>=</m:t>
                    </m:r>
                    <m:d>
                      <m:dPr>
                        <m:begChr m:val="["/>
                        <m:endChr m:val="]"/>
                        <m:ctrlPr>
                          <a:rPr lang="en-US" sz="2500" b="1" i="1">
                            <a:effectLst/>
                            <a:latin typeface="Cambria Math"/>
                            <a:ea typeface="Calibri"/>
                            <a:cs typeface="2  Zar"/>
                          </a:rPr>
                        </m:ctrlPr>
                      </m:dPr>
                      <m:e>
                        <m:f>
                          <m:fPr>
                            <m:ctrlPr>
                              <a:rPr lang="en-US" sz="2500" b="1" i="1">
                                <a:effectLst/>
                                <a:latin typeface="Cambria Math"/>
                                <a:ea typeface="Calibri"/>
                                <a:cs typeface="2  Zar"/>
                              </a:rPr>
                            </m:ctrlPr>
                          </m:fPr>
                          <m:num>
                            <m:r>
                              <a:rPr lang="en-US" sz="2500" b="1" i="1">
                                <a:effectLst/>
                                <a:latin typeface="Cambria Math"/>
                                <a:ea typeface="Calibri"/>
                                <a:cs typeface="2  Zar"/>
                              </a:rPr>
                              <m:t>𝟐𝟎</m:t>
                            </m:r>
                            <m:r>
                              <a:rPr lang="en-US" sz="2500" b="1" i="1">
                                <a:effectLst/>
                                <a:latin typeface="Cambria Math"/>
                                <a:ea typeface="Calibri"/>
                                <a:cs typeface="2  Zar"/>
                              </a:rPr>
                              <m:t>×</m:t>
                            </m:r>
                            <m:r>
                              <a:rPr lang="en-US" sz="2500" b="1" i="1">
                                <a:effectLst/>
                                <a:latin typeface="Cambria Math"/>
                                <a:ea typeface="Calibri"/>
                                <a:cs typeface="2  Zar"/>
                              </a:rPr>
                              <m:t>𝟏𝟑</m:t>
                            </m:r>
                          </m:num>
                          <m:den>
                            <m:r>
                              <a:rPr lang="en-US" sz="2500" b="1" i="1">
                                <a:effectLst/>
                                <a:latin typeface="Cambria Math"/>
                                <a:ea typeface="Calibri"/>
                                <a:cs typeface="2  Zar"/>
                              </a:rPr>
                              <m:t>𝟏𝟐</m:t>
                            </m:r>
                          </m:den>
                        </m:f>
                        <m:r>
                          <a:rPr lang="en-US" sz="2500" b="1" i="1">
                            <a:effectLst/>
                            <a:latin typeface="Cambria Math"/>
                            <a:ea typeface="Calibri"/>
                            <a:cs typeface="2  Zar"/>
                          </a:rPr>
                          <m:t>+</m:t>
                        </m:r>
                        <m:r>
                          <a:rPr lang="en-US" sz="2500" b="1" i="1">
                            <a:effectLst/>
                            <a:latin typeface="Cambria Math"/>
                            <a:ea typeface="Calibri"/>
                            <a:cs typeface="2  Zar"/>
                          </a:rPr>
                          <m:t>𝟐𝟎</m:t>
                        </m:r>
                        <m:r>
                          <a:rPr lang="en-US" sz="2500" b="1" i="1">
                            <a:effectLst/>
                            <a:latin typeface="Cambria Math"/>
                            <a:ea typeface="Calibri"/>
                            <a:cs typeface="2  Zar"/>
                          </a:rPr>
                          <m:t>×</m:t>
                        </m:r>
                        <m:r>
                          <a:rPr lang="en-US" sz="2500" b="1" i="1">
                            <a:effectLst/>
                            <a:latin typeface="Cambria Math"/>
                            <a:ea typeface="Calibri"/>
                            <a:cs typeface="2  Zar"/>
                          </a:rPr>
                          <m:t>𝟏</m:t>
                        </m:r>
                        <m:r>
                          <a:rPr lang="en-US" sz="2500" b="1" i="1">
                            <a:effectLst/>
                            <a:latin typeface="Cambria Math"/>
                            <a:ea typeface="Calibri"/>
                            <a:cs typeface="2  Zar"/>
                          </a:rPr>
                          <m:t>×</m:t>
                        </m:r>
                        <m:sSup>
                          <m:sSupPr>
                            <m:ctrlPr>
                              <a:rPr lang="en-US" sz="2500" b="1" i="1">
                                <a:effectLst/>
                                <a:latin typeface="Cambria Math"/>
                                <a:ea typeface="Calibri"/>
                                <a:cs typeface="2  Zar"/>
                              </a:rPr>
                            </m:ctrlPr>
                          </m:sSupPr>
                          <m:e>
                            <m:f>
                              <m:fPr>
                                <m:ctrlPr>
                                  <a:rPr lang="en-US" sz="2500" b="1" i="1">
                                    <a:effectLst/>
                                    <a:latin typeface="Cambria Math"/>
                                    <a:ea typeface="Calibri"/>
                                    <a:cs typeface="2  Zar"/>
                                  </a:rPr>
                                </m:ctrlPr>
                              </m:fPr>
                              <m:num>
                                <m:r>
                                  <a:rPr lang="en-US" sz="2500" b="1" i="1">
                                    <a:effectLst/>
                                    <a:latin typeface="Cambria Math"/>
                                    <a:ea typeface="Calibri"/>
                                    <a:cs typeface="2  Zar"/>
                                  </a:rPr>
                                  <m:t>𝟏𝟎</m:t>
                                </m:r>
                              </m:num>
                              <m:den>
                                <m:r>
                                  <a:rPr lang="en-US" sz="2500" b="1" i="1">
                                    <a:effectLst/>
                                    <a:latin typeface="Cambria Math"/>
                                    <a:ea typeface="Calibri"/>
                                    <a:cs typeface="2  Zar"/>
                                  </a:rPr>
                                  <m:t>𝟓</m:t>
                                </m:r>
                              </m:den>
                            </m:f>
                          </m:e>
                          <m:sup>
                            <m:r>
                              <a:rPr lang="en-US" sz="2500" b="1" i="1">
                                <a:effectLst/>
                                <a:latin typeface="Cambria Math"/>
                                <a:ea typeface="Calibri"/>
                                <a:cs typeface="2  Zar"/>
                              </a:rPr>
                              <m:t>𝟐</m:t>
                            </m:r>
                          </m:sup>
                        </m:sSup>
                      </m:e>
                    </m:d>
                    <m:r>
                      <a:rPr lang="en-US" sz="2500" b="1" i="1">
                        <a:effectLst/>
                        <a:latin typeface="Cambria Math"/>
                        <a:ea typeface="Calibri"/>
                        <a:cs typeface="2  Zar"/>
                      </a:rPr>
                      <m:t>×</m:t>
                    </m:r>
                    <m:r>
                      <a:rPr lang="en-US" sz="2500" b="1" i="1">
                        <a:effectLst/>
                        <a:latin typeface="Cambria Math"/>
                        <a:ea typeface="Calibri"/>
                        <a:cs typeface="2  Zar"/>
                      </a:rPr>
                      <m:t>𝟐</m:t>
                    </m:r>
                    <m:r>
                      <a:rPr lang="en-US" sz="2500" b="1" i="1">
                        <a:effectLst/>
                        <a:latin typeface="Cambria Math"/>
                        <a:ea typeface="Calibri"/>
                        <a:cs typeface="2  Zar"/>
                      </a:rPr>
                      <m:t>+</m:t>
                    </m:r>
                    <m:d>
                      <m:dPr>
                        <m:begChr m:val="["/>
                        <m:endChr m:val="]"/>
                        <m:ctrlPr>
                          <a:rPr lang="en-US" sz="2500" b="1" i="1">
                            <a:effectLst/>
                            <a:latin typeface="Cambria Math"/>
                            <a:ea typeface="Calibri"/>
                            <a:cs typeface="2  Zar"/>
                          </a:rPr>
                        </m:ctrlPr>
                      </m:dPr>
                      <m:e>
                        <m:f>
                          <m:fPr>
                            <m:ctrlPr>
                              <a:rPr lang="en-US" sz="2500" b="1" i="1">
                                <a:effectLst/>
                                <a:latin typeface="Cambria Math"/>
                                <a:ea typeface="Calibri"/>
                                <a:cs typeface="2  Zar"/>
                              </a:rPr>
                            </m:ctrlPr>
                          </m:fPr>
                          <m:num>
                            <m:r>
                              <a:rPr lang="en-US" sz="2500" b="1" i="1">
                                <a:effectLst/>
                                <a:latin typeface="Cambria Math"/>
                                <a:ea typeface="Calibri"/>
                                <a:cs typeface="2  Zar"/>
                              </a:rPr>
                              <m:t>𝟏</m:t>
                            </m:r>
                            <m:r>
                              <a:rPr lang="en-US" sz="2500" b="1" i="1">
                                <a:effectLst/>
                                <a:latin typeface="Cambria Math"/>
                                <a:ea typeface="Calibri"/>
                                <a:cs typeface="2  Zar"/>
                              </a:rPr>
                              <m:t>×</m:t>
                            </m:r>
                            <m:sSup>
                              <m:sSupPr>
                                <m:ctrlPr>
                                  <a:rPr lang="en-US" sz="2500" b="1" i="1">
                                    <a:effectLst/>
                                    <a:latin typeface="Cambria Math"/>
                                    <a:ea typeface="Calibri"/>
                                    <a:cs typeface="2  Zar"/>
                                  </a:rPr>
                                </m:ctrlPr>
                              </m:sSupPr>
                              <m:e>
                                <m:r>
                                  <a:rPr lang="en-US" sz="2500" b="1" i="1">
                                    <a:effectLst/>
                                    <a:latin typeface="Cambria Math"/>
                                    <a:ea typeface="Calibri"/>
                                    <a:cs typeface="2  Zar"/>
                                  </a:rPr>
                                  <m:t>𝟐𝟎</m:t>
                                </m:r>
                              </m:e>
                              <m:sup>
                                <m:r>
                                  <a:rPr lang="en-US" sz="2500" b="1" i="1">
                                    <a:effectLst/>
                                    <a:latin typeface="Cambria Math"/>
                                    <a:ea typeface="Calibri"/>
                                    <a:cs typeface="2  Zar"/>
                                  </a:rPr>
                                  <m:t>𝟑</m:t>
                                </m:r>
                              </m:sup>
                            </m:sSup>
                          </m:num>
                          <m:den>
                            <m:r>
                              <a:rPr lang="en-US" sz="2500" b="1" i="1">
                                <a:effectLst/>
                                <a:latin typeface="Cambria Math"/>
                                <a:ea typeface="Calibri"/>
                                <a:cs typeface="2  Zar"/>
                              </a:rPr>
                              <m:t>𝟏𝟐</m:t>
                            </m:r>
                          </m:den>
                        </m:f>
                        <m:r>
                          <a:rPr lang="en-US" sz="2500" b="1" i="1">
                            <a:effectLst/>
                            <a:latin typeface="Cambria Math"/>
                            <a:ea typeface="Calibri"/>
                            <a:cs typeface="2  Zar"/>
                          </a:rPr>
                          <m:t>+</m:t>
                        </m:r>
                        <m:r>
                          <a:rPr lang="en-US" sz="2500" b="1" i="1">
                            <a:effectLst/>
                            <a:latin typeface="Cambria Math"/>
                            <a:ea typeface="Calibri"/>
                            <a:cs typeface="2  Zar"/>
                          </a:rPr>
                          <m:t>𝟏</m:t>
                        </m:r>
                        <m:r>
                          <a:rPr lang="en-US" sz="2500" b="1" i="1">
                            <a:effectLst/>
                            <a:latin typeface="Cambria Math"/>
                            <a:ea typeface="Calibri"/>
                            <a:cs typeface="2  Zar"/>
                          </a:rPr>
                          <m:t>×</m:t>
                        </m:r>
                        <m:r>
                          <a:rPr lang="en-US" sz="2500" b="1" i="1">
                            <a:effectLst/>
                            <a:latin typeface="Cambria Math"/>
                            <a:ea typeface="Calibri"/>
                            <a:cs typeface="2  Zar"/>
                          </a:rPr>
                          <m:t>𝟐𝟎</m:t>
                        </m:r>
                        <m:r>
                          <a:rPr lang="en-US" sz="2500" b="1" i="1">
                            <a:effectLst/>
                            <a:latin typeface="Cambria Math"/>
                            <a:ea typeface="Calibri"/>
                            <a:cs typeface="2  Zar"/>
                          </a:rPr>
                          <m:t>×</m:t>
                        </m:r>
                        <m:r>
                          <a:rPr lang="en-US" sz="2500" b="1" i="1">
                            <a:effectLst/>
                            <a:latin typeface="Cambria Math"/>
                            <a:ea typeface="Calibri"/>
                            <a:cs typeface="2  Zar"/>
                          </a:rPr>
                          <m:t>𝟎</m:t>
                        </m:r>
                      </m:e>
                    </m:d>
                    <m:r>
                      <a:rPr lang="en-US" sz="2500" b="1" i="1">
                        <a:effectLst/>
                        <a:latin typeface="Cambria Math"/>
                        <a:ea typeface="Calibri"/>
                        <a:cs typeface="2  Zar"/>
                      </a:rPr>
                      <m:t>×</m:t>
                    </m:r>
                    <m:r>
                      <a:rPr lang="en-US" sz="2500" b="1" i="1">
                        <a:effectLst/>
                        <a:latin typeface="Cambria Math"/>
                        <a:ea typeface="Calibri"/>
                        <a:cs typeface="2  Zar"/>
                      </a:rPr>
                      <m:t>𝟐</m:t>
                    </m:r>
                    <m:r>
                      <a:rPr lang="en-US" sz="2500" b="1" i="1">
                        <a:effectLst/>
                        <a:latin typeface="Cambria Math"/>
                        <a:ea typeface="Calibri"/>
                        <a:cs typeface="2  Zar"/>
                      </a:rPr>
                      <m:t>=</m:t>
                    </m:r>
                    <m:r>
                      <a:rPr lang="en-US" sz="2500" b="1" i="1">
                        <a:effectLst/>
                        <a:latin typeface="Cambria Math"/>
                        <a:ea typeface="Times New Roman"/>
                        <a:cs typeface="2  Zar"/>
                      </a:rPr>
                      <m:t>𝑰𝒙</m:t>
                    </m:r>
                    <m:r>
                      <a:rPr lang="en-US" sz="2500" b="1" i="1">
                        <a:effectLst/>
                        <a:latin typeface="Cambria Math"/>
                        <a:ea typeface="Times New Roman"/>
                        <a:cs typeface="2  Zar"/>
                      </a:rPr>
                      <m:t>=</m:t>
                    </m:r>
                    <m:r>
                      <a:rPr lang="en-US" sz="2500" b="1" i="1">
                        <a:effectLst/>
                        <a:latin typeface="Cambria Math"/>
                        <a:ea typeface="Times New Roman"/>
                        <a:cs typeface="2  Zar"/>
                      </a:rPr>
                      <m:t>𝟓𝟕𝟒𝟕</m:t>
                    </m:r>
                    <m:sSup>
                      <m:sSupPr>
                        <m:ctrlPr>
                          <a:rPr lang="en-US" sz="2500" b="1" i="1">
                            <a:effectLst/>
                            <a:latin typeface="Cambria Math"/>
                            <a:ea typeface="Times New Roman"/>
                            <a:cs typeface="2  Zar"/>
                          </a:rPr>
                        </m:ctrlPr>
                      </m:sSupPr>
                      <m:e>
                        <m:r>
                          <a:rPr lang="en-US" sz="2500" b="1" i="1">
                            <a:effectLst/>
                            <a:latin typeface="Cambria Math"/>
                            <a:ea typeface="Times New Roman"/>
                            <a:cs typeface="2  Zar"/>
                          </a:rPr>
                          <m:t>𝒄𝒎</m:t>
                        </m:r>
                      </m:e>
                      <m:sup>
                        <m:r>
                          <a:rPr lang="en-US" sz="2500" b="1" i="1">
                            <a:effectLst/>
                            <a:latin typeface="Cambria Math"/>
                            <a:ea typeface="Times New Roman"/>
                            <a:cs typeface="2  Zar"/>
                          </a:rPr>
                          <m:t>𝟒</m:t>
                        </m:r>
                      </m:sup>
                    </m:sSup>
                  </m:oMath>
                </a14:m>
                <a:endParaRPr lang="en-US" sz="2500" b="1" dirty="0">
                  <a:ea typeface="Calibri"/>
                  <a:cs typeface="Arial"/>
                </a:endParaRPr>
              </a:p>
              <a:p>
                <a:pPr algn="justLow">
                  <a:lnSpc>
                    <a:spcPct val="150000"/>
                  </a:lnSpc>
                  <a:spcAft>
                    <a:spcPts val="1000"/>
                  </a:spcAft>
                </a:pPr>
                <a14:m>
                  <m:oMath xmlns:m="http://schemas.openxmlformats.org/officeDocument/2006/math">
                    <m:sSub>
                      <m:sSubPr>
                        <m:ctrlPr>
                          <a:rPr lang="en-US" sz="2300" b="1" i="1">
                            <a:effectLst/>
                            <a:latin typeface="Cambria Math"/>
                            <a:ea typeface="Times New Roman"/>
                            <a:cs typeface="2  Zar"/>
                          </a:rPr>
                        </m:ctrlPr>
                      </m:sSubPr>
                      <m:e>
                        <m:r>
                          <a:rPr lang="en-US" sz="2300" b="1" i="1">
                            <a:effectLst/>
                            <a:latin typeface="Cambria Math"/>
                            <a:ea typeface="Times New Roman"/>
                            <a:cs typeface="2  Zar"/>
                          </a:rPr>
                          <m:t>𝑰</m:t>
                        </m:r>
                      </m:e>
                      <m:sub>
                        <m:r>
                          <a:rPr lang="en-US" sz="2300" b="1" i="1">
                            <a:effectLst/>
                            <a:latin typeface="Cambria Math"/>
                            <a:ea typeface="Times New Roman"/>
                            <a:cs typeface="2  Zar"/>
                          </a:rPr>
                          <m:t>𝒚</m:t>
                        </m:r>
                      </m:sub>
                    </m:sSub>
                    <m:r>
                      <a:rPr lang="en-US" sz="2300" b="1">
                        <a:effectLst/>
                        <a:latin typeface="Cambria Math"/>
                        <a:ea typeface="Times New Roman"/>
                        <a:cs typeface="2  Zar"/>
                      </a:rPr>
                      <m:t>=</m:t>
                    </m:r>
                    <m:sSub>
                      <m:sSubPr>
                        <m:ctrlPr>
                          <a:rPr lang="en-US" sz="2300" b="1" i="1">
                            <a:effectLst/>
                            <a:latin typeface="Cambria Math"/>
                            <a:ea typeface="Times New Roman"/>
                            <a:cs typeface="2  Zar"/>
                          </a:rPr>
                        </m:ctrlPr>
                      </m:sSubPr>
                      <m:e>
                        <m:r>
                          <a:rPr lang="en-US" sz="2300" b="1" i="1">
                            <a:effectLst/>
                            <a:latin typeface="Cambria Math"/>
                            <a:ea typeface="Times New Roman"/>
                            <a:cs typeface="2  Zar"/>
                          </a:rPr>
                          <m:t>𝑰</m:t>
                        </m:r>
                      </m:e>
                      <m:sub>
                        <m:r>
                          <a:rPr lang="en-US" sz="2300" b="1" i="1">
                            <a:effectLst/>
                            <a:latin typeface="Cambria Math"/>
                            <a:ea typeface="Times New Roman"/>
                            <a:cs typeface="2  Zar"/>
                          </a:rPr>
                          <m:t>𝒚</m:t>
                        </m:r>
                      </m:sub>
                    </m:sSub>
                    <m:r>
                      <a:rPr lang="en-US" sz="2300" b="1" i="1">
                        <a:effectLst/>
                        <a:latin typeface="Cambria Math"/>
                        <a:ea typeface="Times New Roman"/>
                        <a:cs typeface="2  Zar"/>
                      </a:rPr>
                      <m:t>+</m:t>
                    </m:r>
                    <m:sSup>
                      <m:sSupPr>
                        <m:ctrlPr>
                          <a:rPr lang="en-US" sz="2300" b="1" i="1">
                            <a:effectLst/>
                            <a:latin typeface="Cambria Math"/>
                            <a:ea typeface="Times New Roman"/>
                            <a:cs typeface="2  Zar"/>
                          </a:rPr>
                        </m:ctrlPr>
                      </m:sSupPr>
                      <m:e>
                        <m:r>
                          <a:rPr lang="en-US" sz="2300" b="1" i="1">
                            <a:effectLst/>
                            <a:latin typeface="Cambria Math"/>
                            <a:ea typeface="Times New Roman"/>
                            <a:cs typeface="2  Zar"/>
                          </a:rPr>
                          <m:t>𝑨𝒅</m:t>
                        </m:r>
                      </m:e>
                      <m:sup>
                        <m:r>
                          <a:rPr lang="en-US" sz="2300" b="1" i="1">
                            <a:effectLst/>
                            <a:latin typeface="Cambria Math"/>
                            <a:ea typeface="Times New Roman"/>
                            <a:cs typeface="2  Zar"/>
                          </a:rPr>
                          <m:t>𝟐</m:t>
                        </m:r>
                      </m:sup>
                    </m:sSup>
                  </m:oMath>
                </a14:m>
                <a:endParaRPr lang="en-US" sz="2300" b="1" dirty="0">
                  <a:ea typeface="Calibri"/>
                  <a:cs typeface="Arial"/>
                </a:endParaRPr>
              </a:p>
              <a:p>
                <a:pPr algn="justLow">
                  <a:lnSpc>
                    <a:spcPct val="150000"/>
                  </a:lnSpc>
                  <a:spcAft>
                    <a:spcPts val="1000"/>
                  </a:spcAft>
                </a:pPr>
                <a14:m>
                  <m:oMath xmlns:m="http://schemas.openxmlformats.org/officeDocument/2006/math">
                    <m:sSub>
                      <m:sSubPr>
                        <m:ctrlPr>
                          <a:rPr lang="en-US" sz="2300" b="1" i="1">
                            <a:effectLst/>
                            <a:latin typeface="Cambria Math"/>
                            <a:ea typeface="Calibri"/>
                            <a:cs typeface="2  Zar"/>
                          </a:rPr>
                        </m:ctrlPr>
                      </m:sSubPr>
                      <m:e>
                        <m:r>
                          <a:rPr lang="en-US" sz="2300" b="1" i="1">
                            <a:effectLst/>
                            <a:latin typeface="Cambria Math"/>
                            <a:ea typeface="Calibri"/>
                            <a:cs typeface="2  Zar"/>
                          </a:rPr>
                          <m:t>𝑰</m:t>
                        </m:r>
                      </m:e>
                      <m:sub>
                        <m:r>
                          <a:rPr lang="en-US" sz="2300" b="1" i="1">
                            <a:effectLst/>
                            <a:latin typeface="Cambria Math"/>
                            <a:ea typeface="Calibri"/>
                            <a:cs typeface="2  Zar"/>
                          </a:rPr>
                          <m:t>𝒚</m:t>
                        </m:r>
                      </m:sub>
                    </m:sSub>
                    <m:r>
                      <a:rPr lang="en-US" sz="2300" b="1" i="1">
                        <a:effectLst/>
                        <a:latin typeface="Cambria Math"/>
                        <a:ea typeface="Calibri"/>
                        <a:cs typeface="2  Zar"/>
                      </a:rPr>
                      <m:t>=</m:t>
                    </m:r>
                    <m:d>
                      <m:dPr>
                        <m:begChr m:val="["/>
                        <m:endChr m:val="]"/>
                        <m:ctrlPr>
                          <a:rPr lang="en-US" sz="2300" b="1" i="1">
                            <a:effectLst/>
                            <a:latin typeface="Cambria Math"/>
                            <a:ea typeface="Calibri"/>
                            <a:cs typeface="2  Zar"/>
                          </a:rPr>
                        </m:ctrlPr>
                      </m:dPr>
                      <m:e>
                        <m:f>
                          <m:fPr>
                            <m:ctrlPr>
                              <a:rPr lang="en-US" sz="2300" b="1" i="1">
                                <a:effectLst/>
                                <a:latin typeface="Cambria Math"/>
                                <a:ea typeface="Calibri"/>
                                <a:cs typeface="2  Zar"/>
                              </a:rPr>
                            </m:ctrlPr>
                          </m:fPr>
                          <m:num>
                            <m:sSup>
                              <m:sSupPr>
                                <m:ctrlPr>
                                  <a:rPr lang="en-US" sz="2300" b="1" i="1">
                                    <a:effectLst/>
                                    <a:latin typeface="Cambria Math"/>
                                    <a:ea typeface="Calibri"/>
                                    <a:cs typeface="2  Zar"/>
                                  </a:rPr>
                                </m:ctrlPr>
                              </m:sSupPr>
                              <m:e>
                                <m:r>
                                  <a:rPr lang="en-US" sz="2300" b="1" i="1">
                                    <a:effectLst/>
                                    <a:latin typeface="Cambria Math"/>
                                    <a:ea typeface="Calibri"/>
                                    <a:cs typeface="2  Zar"/>
                                  </a:rPr>
                                  <m:t>𝟏</m:t>
                                </m:r>
                                <m:r>
                                  <a:rPr lang="en-US" sz="2300" b="1" i="1">
                                    <a:effectLst/>
                                    <a:latin typeface="Cambria Math"/>
                                    <a:ea typeface="Calibri"/>
                                    <a:cs typeface="2  Zar"/>
                                  </a:rPr>
                                  <m:t>×</m:t>
                                </m:r>
                                <m:r>
                                  <a:rPr lang="en-US" sz="2300" b="1" i="1">
                                    <a:effectLst/>
                                    <a:latin typeface="Cambria Math"/>
                                    <a:ea typeface="Calibri"/>
                                    <a:cs typeface="2  Zar"/>
                                  </a:rPr>
                                  <m:t>𝟐𝟎</m:t>
                                </m:r>
                              </m:e>
                              <m:sup>
                                <m:r>
                                  <a:rPr lang="en-US" sz="2300" b="1" i="1">
                                    <a:effectLst/>
                                    <a:latin typeface="Cambria Math"/>
                                    <a:ea typeface="Calibri"/>
                                    <a:cs typeface="2  Zar"/>
                                  </a:rPr>
                                  <m:t>𝟑</m:t>
                                </m:r>
                              </m:sup>
                            </m:sSup>
                          </m:num>
                          <m:den>
                            <m:r>
                              <a:rPr lang="en-US" sz="2300" b="1" i="1">
                                <a:effectLst/>
                                <a:latin typeface="Cambria Math"/>
                                <a:ea typeface="Calibri"/>
                                <a:cs typeface="2  Zar"/>
                              </a:rPr>
                              <m:t>𝟏𝟐</m:t>
                            </m:r>
                          </m:den>
                        </m:f>
                        <m:r>
                          <a:rPr lang="en-US" sz="2300" b="1" i="1">
                            <a:effectLst/>
                            <a:latin typeface="Cambria Math"/>
                            <a:ea typeface="Calibri"/>
                            <a:cs typeface="2  Zar"/>
                          </a:rPr>
                          <m:t>+</m:t>
                        </m:r>
                        <m:r>
                          <a:rPr lang="en-US" sz="2300" b="1" i="1">
                            <a:effectLst/>
                            <a:latin typeface="Cambria Math"/>
                            <a:ea typeface="Calibri"/>
                            <a:cs typeface="2  Zar"/>
                          </a:rPr>
                          <m:t>𝟐𝟎</m:t>
                        </m:r>
                        <m:r>
                          <a:rPr lang="en-US" sz="2300" b="1" i="1">
                            <a:effectLst/>
                            <a:latin typeface="Cambria Math"/>
                            <a:ea typeface="Calibri"/>
                            <a:cs typeface="2  Zar"/>
                          </a:rPr>
                          <m:t>×</m:t>
                        </m:r>
                        <m:r>
                          <a:rPr lang="en-US" sz="2300" b="1" i="1">
                            <a:effectLst/>
                            <a:latin typeface="Cambria Math"/>
                            <a:ea typeface="Calibri"/>
                            <a:cs typeface="2  Zar"/>
                          </a:rPr>
                          <m:t>𝟏</m:t>
                        </m:r>
                        <m:r>
                          <a:rPr lang="en-US" sz="2300" b="1" i="1">
                            <a:effectLst/>
                            <a:latin typeface="Cambria Math"/>
                            <a:ea typeface="Calibri"/>
                            <a:cs typeface="2  Zar"/>
                          </a:rPr>
                          <m:t>×</m:t>
                        </m:r>
                        <m:r>
                          <a:rPr lang="en-US" sz="2300" b="1" i="1">
                            <a:effectLst/>
                            <a:latin typeface="Cambria Math"/>
                            <a:ea typeface="Calibri"/>
                            <a:cs typeface="2  Zar"/>
                          </a:rPr>
                          <m:t>𝟎</m:t>
                        </m:r>
                      </m:e>
                    </m:d>
                    <m:r>
                      <a:rPr lang="en-US" sz="2300" b="1" i="1">
                        <a:effectLst/>
                        <a:latin typeface="Cambria Math"/>
                        <a:ea typeface="Calibri"/>
                        <a:cs typeface="2  Zar"/>
                      </a:rPr>
                      <m:t>×</m:t>
                    </m:r>
                    <m:r>
                      <a:rPr lang="en-US" sz="2300" b="1" i="1">
                        <a:effectLst/>
                        <a:latin typeface="Cambria Math"/>
                        <a:ea typeface="Calibri"/>
                        <a:cs typeface="2  Zar"/>
                      </a:rPr>
                      <m:t>𝟐</m:t>
                    </m:r>
                    <m:r>
                      <a:rPr lang="en-US" sz="2300" b="1" i="1">
                        <a:effectLst/>
                        <a:latin typeface="Cambria Math"/>
                        <a:ea typeface="Calibri"/>
                        <a:cs typeface="2  Zar"/>
                      </a:rPr>
                      <m:t>+</m:t>
                    </m:r>
                    <m:d>
                      <m:dPr>
                        <m:begChr m:val="["/>
                        <m:endChr m:val="]"/>
                        <m:ctrlPr>
                          <a:rPr lang="en-US" sz="2300" b="1" i="1">
                            <a:effectLst/>
                            <a:latin typeface="Cambria Math"/>
                            <a:ea typeface="Calibri"/>
                            <a:cs typeface="2  Zar"/>
                          </a:rPr>
                        </m:ctrlPr>
                      </m:dPr>
                      <m:e>
                        <m:f>
                          <m:fPr>
                            <m:ctrlPr>
                              <a:rPr lang="en-US" sz="2300" b="1" i="1">
                                <a:effectLst/>
                                <a:latin typeface="Cambria Math"/>
                                <a:ea typeface="Calibri"/>
                                <a:cs typeface="2  Zar"/>
                              </a:rPr>
                            </m:ctrlPr>
                          </m:fPr>
                          <m:num>
                            <m:sSup>
                              <m:sSupPr>
                                <m:ctrlPr>
                                  <a:rPr lang="en-US" sz="2300" b="1" i="1">
                                    <a:effectLst/>
                                    <a:latin typeface="Cambria Math"/>
                                    <a:ea typeface="Calibri"/>
                                    <a:cs typeface="2  Zar"/>
                                  </a:rPr>
                                </m:ctrlPr>
                              </m:sSupPr>
                              <m:e>
                                <m:r>
                                  <a:rPr lang="en-US" sz="2300" b="1" i="1">
                                    <a:effectLst/>
                                    <a:latin typeface="Cambria Math"/>
                                    <a:ea typeface="Calibri"/>
                                    <a:cs typeface="2  Zar"/>
                                  </a:rPr>
                                  <m:t>𝟐𝟎</m:t>
                                </m:r>
                                <m:r>
                                  <a:rPr lang="en-US" sz="2300" b="1" i="1">
                                    <a:effectLst/>
                                    <a:latin typeface="Cambria Math"/>
                                    <a:ea typeface="Calibri"/>
                                    <a:cs typeface="2  Zar"/>
                                  </a:rPr>
                                  <m:t>×</m:t>
                                </m:r>
                                <m:r>
                                  <a:rPr lang="en-US" sz="2300" b="1" i="1">
                                    <a:effectLst/>
                                    <a:latin typeface="Cambria Math"/>
                                    <a:ea typeface="Calibri"/>
                                    <a:cs typeface="2  Zar"/>
                                  </a:rPr>
                                  <m:t>𝟏</m:t>
                                </m:r>
                              </m:e>
                              <m:sup>
                                <m:r>
                                  <a:rPr lang="en-US" sz="2300" b="1" i="1">
                                    <a:effectLst/>
                                    <a:latin typeface="Cambria Math"/>
                                    <a:ea typeface="Calibri"/>
                                    <a:cs typeface="2  Zar"/>
                                  </a:rPr>
                                  <m:t>𝟑</m:t>
                                </m:r>
                              </m:sup>
                            </m:sSup>
                          </m:num>
                          <m:den>
                            <m:r>
                              <a:rPr lang="en-US" sz="2300" b="1" i="1">
                                <a:effectLst/>
                                <a:latin typeface="Cambria Math"/>
                                <a:ea typeface="Calibri"/>
                                <a:cs typeface="2  Zar"/>
                              </a:rPr>
                              <m:t>𝟏𝟐</m:t>
                            </m:r>
                          </m:den>
                        </m:f>
                        <m:r>
                          <a:rPr lang="en-US" sz="2300" b="1" i="1">
                            <a:effectLst/>
                            <a:latin typeface="Cambria Math"/>
                            <a:ea typeface="Calibri"/>
                            <a:cs typeface="2  Zar"/>
                          </a:rPr>
                          <m:t>+</m:t>
                        </m:r>
                        <m:r>
                          <a:rPr lang="en-US" sz="2300" b="1" i="1">
                            <a:effectLst/>
                            <a:latin typeface="Cambria Math"/>
                            <a:ea typeface="Calibri"/>
                            <a:cs typeface="2  Zar"/>
                          </a:rPr>
                          <m:t>𝟐𝟎</m:t>
                        </m:r>
                        <m:r>
                          <a:rPr lang="en-US" sz="2300" b="1" i="1">
                            <a:effectLst/>
                            <a:latin typeface="Cambria Math"/>
                            <a:ea typeface="Calibri"/>
                            <a:cs typeface="2  Zar"/>
                          </a:rPr>
                          <m:t>×</m:t>
                        </m:r>
                        <m:r>
                          <a:rPr lang="en-US" sz="2300" b="1" i="1">
                            <a:effectLst/>
                            <a:latin typeface="Cambria Math"/>
                            <a:ea typeface="Calibri"/>
                            <a:cs typeface="2  Zar"/>
                          </a:rPr>
                          <m:t>𝟏</m:t>
                        </m:r>
                        <m:r>
                          <a:rPr lang="en-US" sz="2300" b="1" i="1">
                            <a:effectLst/>
                            <a:latin typeface="Cambria Math"/>
                            <a:ea typeface="Calibri"/>
                            <a:cs typeface="2  Zar"/>
                          </a:rPr>
                          <m:t>×</m:t>
                        </m:r>
                        <m:sSup>
                          <m:sSupPr>
                            <m:ctrlPr>
                              <a:rPr lang="en-US" sz="2300" b="1" i="1">
                                <a:effectLst/>
                                <a:latin typeface="Cambria Math"/>
                                <a:ea typeface="Calibri"/>
                                <a:cs typeface="2  Zar"/>
                              </a:rPr>
                            </m:ctrlPr>
                          </m:sSupPr>
                          <m:e>
                            <m:r>
                              <a:rPr lang="en-US" sz="2300" b="1" i="1">
                                <a:effectLst/>
                                <a:latin typeface="Cambria Math"/>
                                <a:ea typeface="Calibri"/>
                                <a:cs typeface="2  Zar"/>
                              </a:rPr>
                              <m:t>𝟕</m:t>
                            </m:r>
                            <m:r>
                              <a:rPr lang="en-US" sz="2300" b="1" i="1">
                                <a:effectLst/>
                                <a:latin typeface="Cambria Math"/>
                                <a:ea typeface="Calibri"/>
                                <a:cs typeface="2  Zar"/>
                              </a:rPr>
                              <m:t>/</m:t>
                            </m:r>
                            <m:r>
                              <a:rPr lang="en-US" sz="2300" b="1" i="1">
                                <a:effectLst/>
                                <a:latin typeface="Cambria Math"/>
                                <a:ea typeface="Calibri"/>
                                <a:cs typeface="2  Zar"/>
                              </a:rPr>
                              <m:t>𝟓</m:t>
                            </m:r>
                          </m:e>
                          <m:sup>
                            <m:r>
                              <a:rPr lang="en-US" sz="2300" b="1" i="1">
                                <a:effectLst/>
                                <a:latin typeface="Cambria Math"/>
                                <a:ea typeface="Calibri"/>
                                <a:cs typeface="2  Zar"/>
                              </a:rPr>
                              <m:t>𝟐</m:t>
                            </m:r>
                          </m:sup>
                        </m:sSup>
                      </m:e>
                    </m:d>
                    <m:r>
                      <a:rPr lang="en-US" sz="2300" b="1" i="1">
                        <a:effectLst/>
                        <a:latin typeface="Cambria Math"/>
                        <a:ea typeface="Calibri"/>
                        <a:cs typeface="2  Zar"/>
                      </a:rPr>
                      <m:t>×</m:t>
                    </m:r>
                    <m:r>
                      <a:rPr lang="en-US" sz="2300" b="1" i="1">
                        <a:effectLst/>
                        <a:latin typeface="Cambria Math"/>
                        <a:ea typeface="Calibri"/>
                        <a:cs typeface="2  Zar"/>
                      </a:rPr>
                      <m:t>𝟐</m:t>
                    </m:r>
                    <m:r>
                      <a:rPr lang="en-US" sz="2300" b="1" i="1">
                        <a:effectLst/>
                        <a:latin typeface="Cambria Math"/>
                        <a:ea typeface="Calibri"/>
                        <a:cs typeface="2  Zar"/>
                      </a:rPr>
                      <m:t>=</m:t>
                    </m:r>
                    <m:sSub>
                      <m:sSubPr>
                        <m:ctrlPr>
                          <a:rPr lang="en-US" sz="2300" b="1" i="1">
                            <a:effectLst/>
                            <a:latin typeface="Cambria Math"/>
                            <a:ea typeface="Calibri"/>
                            <a:cs typeface="2  Zar"/>
                          </a:rPr>
                        </m:ctrlPr>
                      </m:sSubPr>
                      <m:e>
                        <m:r>
                          <a:rPr lang="en-US" sz="2300" b="1" i="1">
                            <a:effectLst/>
                            <a:latin typeface="Cambria Math"/>
                            <a:ea typeface="Calibri"/>
                            <a:cs typeface="2  Zar"/>
                          </a:rPr>
                          <m:t>𝑰</m:t>
                        </m:r>
                      </m:e>
                      <m:sub>
                        <m:r>
                          <a:rPr lang="en-US" sz="2300" b="1" i="1">
                            <a:effectLst/>
                            <a:latin typeface="Cambria Math"/>
                            <a:ea typeface="Calibri"/>
                            <a:cs typeface="2  Zar"/>
                          </a:rPr>
                          <m:t>𝒚</m:t>
                        </m:r>
                      </m:sub>
                    </m:sSub>
                    <m:r>
                      <a:rPr lang="en-US" sz="2300" b="1" i="1">
                        <a:effectLst/>
                        <a:latin typeface="Cambria Math"/>
                        <a:ea typeface="Calibri"/>
                        <a:cs typeface="2  Zar"/>
                      </a:rPr>
                      <m:t>=</m:t>
                    </m:r>
                    <m:r>
                      <a:rPr lang="en-US" sz="2300" b="1" i="1">
                        <a:effectLst/>
                        <a:latin typeface="Cambria Math"/>
                        <a:ea typeface="Calibri"/>
                        <a:cs typeface="2  Zar"/>
                      </a:rPr>
                      <m:t>𝟑𝟓𝟖𝟕</m:t>
                    </m:r>
                    <m:sSup>
                      <m:sSupPr>
                        <m:ctrlPr>
                          <a:rPr lang="en-US" sz="2300" b="1" i="1">
                            <a:effectLst/>
                            <a:latin typeface="Cambria Math"/>
                            <a:ea typeface="Calibri"/>
                            <a:cs typeface="2  Zar"/>
                          </a:rPr>
                        </m:ctrlPr>
                      </m:sSupPr>
                      <m:e>
                        <m:r>
                          <a:rPr lang="en-US" sz="2300" b="1" i="1">
                            <a:effectLst/>
                            <a:latin typeface="Cambria Math"/>
                            <a:ea typeface="Calibri"/>
                            <a:cs typeface="2  Zar"/>
                          </a:rPr>
                          <m:t>𝒄𝒎</m:t>
                        </m:r>
                      </m:e>
                      <m:sup>
                        <m:r>
                          <a:rPr lang="en-US" sz="2300" b="1" i="1">
                            <a:effectLst/>
                            <a:latin typeface="Cambria Math"/>
                            <a:ea typeface="Calibri"/>
                            <a:cs typeface="2  Zar"/>
                          </a:rPr>
                          <m:t>𝟒</m:t>
                        </m:r>
                      </m:sup>
                    </m:sSup>
                  </m:oMath>
                </a14:m>
                <a:endParaRPr lang="en-US" sz="2300" b="1" dirty="0">
                  <a:ea typeface="Calibri"/>
                  <a:cs typeface="Arial"/>
                </a:endParaRPr>
              </a:p>
              <a:p>
                <a:pPr algn="justLow">
                  <a:lnSpc>
                    <a:spcPct val="150000"/>
                  </a:lnSpc>
                  <a:spcAft>
                    <a:spcPts val="1000"/>
                  </a:spcAft>
                </a:pPr>
                <a14:m>
                  <m:oMath xmlns:m="http://schemas.openxmlformats.org/officeDocument/2006/math">
                    <m:r>
                      <a:rPr lang="en-US" sz="2300" b="1" i="1">
                        <a:effectLst/>
                        <a:latin typeface="Cambria Math"/>
                        <a:ea typeface="Calibri"/>
                        <a:cs typeface="2  Zar"/>
                      </a:rPr>
                      <m:t>𝒚𝑨</m:t>
                    </m:r>
                    <m:r>
                      <a:rPr lang="en-US" sz="2300" b="1" i="1">
                        <a:effectLst/>
                        <a:latin typeface="Cambria Math"/>
                        <a:ea typeface="Calibri"/>
                        <a:cs typeface="2  Zar"/>
                      </a:rPr>
                      <m:t>=×</m:t>
                    </m:r>
                    <m:r>
                      <a:rPr lang="en-US" sz="2300" b="1" i="1">
                        <a:effectLst/>
                        <a:latin typeface="Cambria Math"/>
                        <a:ea typeface="Calibri"/>
                        <a:cs typeface="2  Zar"/>
                      </a:rPr>
                      <m:t>𝟏</m:t>
                    </m:r>
                    <m:r>
                      <a:rPr lang="en-US" sz="2300" b="1" i="1">
                        <a:effectLst/>
                        <a:latin typeface="Cambria Math"/>
                        <a:ea typeface="Calibri"/>
                        <a:cs typeface="2  Zar"/>
                      </a:rPr>
                      <m:t>×</m:t>
                    </m:r>
                    <m:r>
                      <a:rPr lang="en-US" sz="2300" b="1" i="1">
                        <a:effectLst/>
                        <a:latin typeface="Cambria Math"/>
                        <a:ea typeface="Calibri"/>
                        <a:cs typeface="2  Zar"/>
                      </a:rPr>
                      <m:t>𝟒</m:t>
                    </m:r>
                    <m:r>
                      <a:rPr lang="en-US" sz="2300" b="1" i="1">
                        <a:effectLst/>
                        <a:latin typeface="Cambria Math"/>
                        <a:ea typeface="Calibri"/>
                        <a:cs typeface="2  Zar"/>
                      </a:rPr>
                      <m:t>=</m:t>
                    </m:r>
                    <m:r>
                      <a:rPr lang="en-US" sz="2300" b="1" i="1">
                        <a:effectLst/>
                        <a:latin typeface="Cambria Math"/>
                        <a:ea typeface="Calibri"/>
                        <a:cs typeface="2  Zar"/>
                      </a:rPr>
                      <m:t>𝟖𝟎</m:t>
                    </m:r>
                    <m:sSup>
                      <m:sSupPr>
                        <m:ctrlPr>
                          <a:rPr lang="en-US" sz="2300" b="1" i="1">
                            <a:effectLst/>
                            <a:latin typeface="Cambria Math"/>
                            <a:ea typeface="Calibri"/>
                            <a:cs typeface="2  Zar"/>
                          </a:rPr>
                        </m:ctrlPr>
                      </m:sSupPr>
                      <m:e>
                        <m:r>
                          <a:rPr lang="en-US" sz="2300" b="1" i="1">
                            <a:effectLst/>
                            <a:latin typeface="Cambria Math"/>
                            <a:ea typeface="Calibri"/>
                            <a:cs typeface="2  Zar"/>
                          </a:rPr>
                          <m:t>𝒄𝒎</m:t>
                        </m:r>
                      </m:e>
                      <m:sup>
                        <m:r>
                          <a:rPr lang="en-US" sz="2300" b="1" i="1">
                            <a:effectLst/>
                            <a:latin typeface="Cambria Math"/>
                            <a:ea typeface="Calibri"/>
                            <a:cs typeface="2  Zar"/>
                          </a:rPr>
                          <m:t>𝟐</m:t>
                        </m:r>
                      </m:sup>
                    </m:sSup>
                  </m:oMath>
                </a14:m>
                <a:endParaRPr lang="en-US" sz="2300" b="1" dirty="0">
                  <a:ea typeface="Calibri"/>
                  <a:cs typeface="Arial"/>
                </a:endParaRPr>
              </a:p>
              <a:p>
                <a:pPr algn="justLow">
                  <a:lnSpc>
                    <a:spcPct val="150000"/>
                  </a:lnSpc>
                  <a:spcAft>
                    <a:spcPts val="1000"/>
                  </a:spcAft>
                </a:pPr>
                <a14:m>
                  <m:oMath xmlns:m="http://schemas.openxmlformats.org/officeDocument/2006/math">
                    <m:sSub>
                      <m:sSubPr>
                        <m:ctrlPr>
                          <a:rPr lang="en-US" sz="2300" b="1" i="1">
                            <a:effectLst/>
                            <a:latin typeface="Cambria Math"/>
                            <a:ea typeface="Calibri"/>
                            <a:cs typeface="2  Zar"/>
                          </a:rPr>
                        </m:ctrlPr>
                      </m:sSubPr>
                      <m:e>
                        <m:r>
                          <a:rPr lang="en-US" sz="2300" b="1" i="1">
                            <a:effectLst/>
                            <a:latin typeface="Cambria Math"/>
                            <a:ea typeface="Calibri"/>
                            <a:cs typeface="2  Zar"/>
                          </a:rPr>
                          <m:t>𝒓</m:t>
                        </m:r>
                      </m:e>
                      <m:sub>
                        <m:r>
                          <a:rPr lang="en-US" sz="2300" b="1" i="1">
                            <a:effectLst/>
                            <a:latin typeface="Cambria Math"/>
                            <a:ea typeface="Calibri"/>
                            <a:cs typeface="2  Zar"/>
                          </a:rPr>
                          <m:t>𝒙</m:t>
                        </m:r>
                      </m:sub>
                    </m:sSub>
                    <m:r>
                      <a:rPr lang="en-US" sz="2300" b="1">
                        <a:effectLst/>
                        <a:latin typeface="Cambria Math"/>
                        <a:ea typeface="Calibri"/>
                        <a:cs typeface="2  Zar"/>
                      </a:rPr>
                      <m:t>=</m:t>
                    </m:r>
                    <m:rad>
                      <m:radPr>
                        <m:degHide m:val="on"/>
                        <m:ctrlPr>
                          <a:rPr lang="en-US" sz="2300" b="1" i="1">
                            <a:effectLst/>
                            <a:latin typeface="Cambria Math"/>
                            <a:ea typeface="Calibri"/>
                            <a:cs typeface="2  Zar"/>
                          </a:rPr>
                        </m:ctrlPr>
                      </m:radPr>
                      <m:deg/>
                      <m:e>
                        <m:f>
                          <m:fPr>
                            <m:ctrlPr>
                              <a:rPr lang="en-US" sz="2300" b="1" i="1">
                                <a:effectLst/>
                                <a:latin typeface="Cambria Math"/>
                                <a:ea typeface="Calibri"/>
                                <a:cs typeface="2  Zar"/>
                              </a:rPr>
                            </m:ctrlPr>
                          </m:fPr>
                          <m:num>
                            <m:sSub>
                              <m:sSubPr>
                                <m:ctrlPr>
                                  <a:rPr lang="en-US" sz="2300" b="1" i="1">
                                    <a:effectLst/>
                                    <a:latin typeface="Cambria Math"/>
                                    <a:ea typeface="Calibri"/>
                                    <a:cs typeface="2  Zar"/>
                                  </a:rPr>
                                </m:ctrlPr>
                              </m:sSubPr>
                              <m:e>
                                <m:r>
                                  <a:rPr lang="en-US" sz="2300" b="1" i="1">
                                    <a:effectLst/>
                                    <a:latin typeface="Cambria Math"/>
                                    <a:ea typeface="Calibri"/>
                                    <a:cs typeface="2  Zar"/>
                                  </a:rPr>
                                  <m:t>𝑰</m:t>
                                </m:r>
                              </m:e>
                              <m:sub>
                                <m:r>
                                  <a:rPr lang="en-US" sz="2300" b="1" i="1">
                                    <a:effectLst/>
                                    <a:latin typeface="Cambria Math"/>
                                    <a:ea typeface="Calibri"/>
                                    <a:cs typeface="2  Zar"/>
                                  </a:rPr>
                                  <m:t>𝒙</m:t>
                                </m:r>
                              </m:sub>
                            </m:sSub>
                          </m:num>
                          <m:den>
                            <m:r>
                              <a:rPr lang="en-US" sz="2300" b="1" i="1">
                                <a:effectLst/>
                                <a:latin typeface="Cambria Math"/>
                                <a:ea typeface="Calibri"/>
                                <a:cs typeface="2  Zar"/>
                              </a:rPr>
                              <m:t>𝑨</m:t>
                            </m:r>
                          </m:den>
                        </m:f>
                        <m:r>
                          <a:rPr lang="en-US" sz="2300" b="1" i="1">
                            <a:effectLst/>
                            <a:latin typeface="Cambria Math"/>
                            <a:ea typeface="Calibri"/>
                            <a:cs typeface="2  Zar"/>
                          </a:rPr>
                          <m:t>=</m:t>
                        </m:r>
                        <m:rad>
                          <m:radPr>
                            <m:degHide m:val="on"/>
                            <m:ctrlPr>
                              <a:rPr lang="en-US" sz="2300" b="1" i="1">
                                <a:effectLst/>
                                <a:latin typeface="Cambria Math"/>
                                <a:ea typeface="Calibri"/>
                                <a:cs typeface="2  Zar"/>
                              </a:rPr>
                            </m:ctrlPr>
                          </m:radPr>
                          <m:deg/>
                          <m:e>
                            <m:f>
                              <m:fPr>
                                <m:ctrlPr>
                                  <a:rPr lang="en-US" sz="2300" b="1" i="1">
                                    <a:effectLst/>
                                    <a:latin typeface="Cambria Math"/>
                                    <a:ea typeface="Calibri"/>
                                    <a:cs typeface="2  Zar"/>
                                  </a:rPr>
                                </m:ctrlPr>
                              </m:fPr>
                              <m:num>
                                <m:r>
                                  <a:rPr lang="en-US" sz="2300" b="1" i="1">
                                    <a:effectLst/>
                                    <a:latin typeface="Cambria Math"/>
                                    <a:ea typeface="Calibri"/>
                                    <a:cs typeface="2  Zar"/>
                                  </a:rPr>
                                  <m:t>𝟓𝟕𝟒𝟕</m:t>
                                </m:r>
                              </m:num>
                              <m:den>
                                <m:r>
                                  <a:rPr lang="en-US" sz="2300" b="1" i="1">
                                    <a:effectLst/>
                                    <a:latin typeface="Cambria Math"/>
                                    <a:ea typeface="Calibri"/>
                                    <a:cs typeface="2  Zar"/>
                                  </a:rPr>
                                  <m:t>𝟖𝟎</m:t>
                                </m:r>
                              </m:den>
                            </m:f>
                          </m:e>
                        </m:rad>
                        <m:r>
                          <a:rPr lang="en-US" sz="2300" b="1" i="1">
                            <a:effectLst/>
                            <a:latin typeface="Cambria Math"/>
                            <a:ea typeface="Calibri"/>
                            <a:cs typeface="2  Zar"/>
                          </a:rPr>
                          <m:t>=</m:t>
                        </m:r>
                        <m:r>
                          <a:rPr lang="en-US" sz="2300" b="1" i="1">
                            <a:effectLst/>
                            <a:latin typeface="Cambria Math"/>
                            <a:ea typeface="Calibri"/>
                            <a:cs typeface="2  Zar"/>
                          </a:rPr>
                          <m:t>𝟖</m:t>
                        </m:r>
                        <m:r>
                          <a:rPr lang="en-US" sz="2300" b="1" i="1">
                            <a:effectLst/>
                            <a:latin typeface="Cambria Math"/>
                            <a:ea typeface="Calibri"/>
                            <a:cs typeface="2  Zar"/>
                          </a:rPr>
                          <m:t>/</m:t>
                        </m:r>
                        <m:r>
                          <a:rPr lang="en-US" sz="2300" b="1" i="1">
                            <a:effectLst/>
                            <a:latin typeface="Cambria Math"/>
                            <a:ea typeface="Calibri"/>
                            <a:cs typeface="2  Zar"/>
                          </a:rPr>
                          <m:t>𝟒𝟖</m:t>
                        </m:r>
                      </m:e>
                    </m:rad>
                  </m:oMath>
                </a14:m>
                <a:endParaRPr lang="en-US" sz="2300" b="1" dirty="0">
                  <a:ea typeface="Calibri"/>
                  <a:cs typeface="Arial"/>
                </a:endParaRPr>
              </a:p>
              <a:p>
                <a:pPr algn="justLow">
                  <a:lnSpc>
                    <a:spcPct val="150000"/>
                  </a:lnSpc>
                  <a:spcAft>
                    <a:spcPts val="1000"/>
                  </a:spcAft>
                </a:pPr>
                <a14:m>
                  <m:oMath xmlns:m="http://schemas.openxmlformats.org/officeDocument/2006/math">
                    <m:sSub>
                      <m:sSubPr>
                        <m:ctrlPr>
                          <a:rPr lang="en-US" sz="2300" b="1" i="1">
                            <a:effectLst/>
                            <a:latin typeface="Cambria Math"/>
                            <a:ea typeface="Calibri"/>
                            <a:cs typeface="2  Zar"/>
                          </a:rPr>
                        </m:ctrlPr>
                      </m:sSubPr>
                      <m:e>
                        <m:r>
                          <a:rPr lang="en-US" sz="2300" b="1" i="1">
                            <a:effectLst/>
                            <a:latin typeface="Cambria Math"/>
                            <a:ea typeface="Calibri"/>
                            <a:cs typeface="2  Zar"/>
                          </a:rPr>
                          <m:t>𝒓</m:t>
                        </m:r>
                      </m:e>
                      <m:sub>
                        <m:r>
                          <a:rPr lang="en-US" sz="2300" b="1" i="1">
                            <a:effectLst/>
                            <a:latin typeface="Cambria Math"/>
                            <a:ea typeface="Calibri"/>
                            <a:cs typeface="2  Zar"/>
                          </a:rPr>
                          <m:t>𝒚</m:t>
                        </m:r>
                      </m:sub>
                    </m:sSub>
                    <m:r>
                      <a:rPr lang="en-US" sz="2300" b="1" i="1">
                        <a:effectLst/>
                        <a:latin typeface="Cambria Math"/>
                        <a:ea typeface="Calibri"/>
                        <a:cs typeface="2  Zar"/>
                      </a:rPr>
                      <m:t>=</m:t>
                    </m:r>
                    <m:rad>
                      <m:radPr>
                        <m:degHide m:val="on"/>
                        <m:ctrlPr>
                          <a:rPr lang="en-US" sz="2300" b="1" i="1">
                            <a:effectLst/>
                            <a:latin typeface="Cambria Math"/>
                            <a:ea typeface="Calibri"/>
                            <a:cs typeface="2  Zar"/>
                          </a:rPr>
                        </m:ctrlPr>
                      </m:radPr>
                      <m:deg/>
                      <m:e>
                        <m:f>
                          <m:fPr>
                            <m:ctrlPr>
                              <a:rPr lang="en-US" sz="2300" b="1" i="1">
                                <a:effectLst/>
                                <a:latin typeface="Cambria Math"/>
                                <a:ea typeface="Calibri"/>
                                <a:cs typeface="2  Zar"/>
                              </a:rPr>
                            </m:ctrlPr>
                          </m:fPr>
                          <m:num>
                            <m:sSub>
                              <m:sSubPr>
                                <m:ctrlPr>
                                  <a:rPr lang="en-US" sz="2300" b="1" i="1">
                                    <a:effectLst/>
                                    <a:latin typeface="Cambria Math"/>
                                    <a:ea typeface="Calibri"/>
                                    <a:cs typeface="2  Zar"/>
                                  </a:rPr>
                                </m:ctrlPr>
                              </m:sSubPr>
                              <m:e>
                                <m:r>
                                  <a:rPr lang="en-US" sz="2300" b="1" i="1">
                                    <a:effectLst/>
                                    <a:latin typeface="Cambria Math"/>
                                    <a:ea typeface="Calibri"/>
                                    <a:cs typeface="2  Zar"/>
                                  </a:rPr>
                                  <m:t>𝑰</m:t>
                                </m:r>
                              </m:e>
                              <m:sub>
                                <m:r>
                                  <a:rPr lang="en-US" sz="2300" b="1" i="1">
                                    <a:effectLst/>
                                    <a:latin typeface="Cambria Math"/>
                                    <a:ea typeface="Calibri"/>
                                    <a:cs typeface="2  Zar"/>
                                  </a:rPr>
                                  <m:t>𝒚</m:t>
                                </m:r>
                              </m:sub>
                            </m:sSub>
                          </m:num>
                          <m:den>
                            <m:r>
                              <a:rPr lang="en-US" sz="2300" b="1" i="1">
                                <a:effectLst/>
                                <a:latin typeface="Cambria Math"/>
                                <a:ea typeface="Calibri"/>
                                <a:cs typeface="2  Zar"/>
                              </a:rPr>
                              <m:t>𝑨</m:t>
                            </m:r>
                          </m:den>
                        </m:f>
                      </m:e>
                    </m:rad>
                    <m:r>
                      <a:rPr lang="en-US" sz="2300" b="1" i="1">
                        <a:effectLst/>
                        <a:latin typeface="Cambria Math"/>
                        <a:ea typeface="Calibri"/>
                        <a:cs typeface="2  Zar"/>
                      </a:rPr>
                      <m:t>=</m:t>
                    </m:r>
                    <m:rad>
                      <m:radPr>
                        <m:degHide m:val="on"/>
                        <m:ctrlPr>
                          <a:rPr lang="en-US" sz="2300" b="1" i="1">
                            <a:effectLst/>
                            <a:latin typeface="Cambria Math"/>
                            <a:ea typeface="Calibri"/>
                            <a:cs typeface="2  Zar"/>
                          </a:rPr>
                        </m:ctrlPr>
                      </m:radPr>
                      <m:deg/>
                      <m:e>
                        <m:f>
                          <m:fPr>
                            <m:ctrlPr>
                              <a:rPr lang="en-US" sz="2300" b="1" i="1">
                                <a:effectLst/>
                                <a:latin typeface="Cambria Math"/>
                                <a:ea typeface="Calibri"/>
                                <a:cs typeface="2  Zar"/>
                              </a:rPr>
                            </m:ctrlPr>
                          </m:fPr>
                          <m:num>
                            <m:r>
                              <a:rPr lang="en-US" sz="2300" b="1" i="1">
                                <a:effectLst/>
                                <a:latin typeface="Cambria Math"/>
                                <a:ea typeface="Calibri"/>
                                <a:cs typeface="2  Zar"/>
                              </a:rPr>
                              <m:t>𝟑𝟓𝟖𝟕</m:t>
                            </m:r>
                          </m:num>
                          <m:den>
                            <m:r>
                              <a:rPr lang="en-US" sz="2300" b="1" i="1">
                                <a:effectLst/>
                                <a:latin typeface="Cambria Math"/>
                                <a:ea typeface="Calibri"/>
                                <a:cs typeface="2  Zar"/>
                              </a:rPr>
                              <m:t>𝟖𝟎</m:t>
                            </m:r>
                          </m:den>
                        </m:f>
                      </m:e>
                    </m:rad>
                    <m:r>
                      <a:rPr lang="en-US" sz="2300" b="1" i="1">
                        <a:effectLst/>
                        <a:latin typeface="Cambria Math"/>
                        <a:ea typeface="Calibri"/>
                        <a:cs typeface="2  Zar"/>
                      </a:rPr>
                      <m:t>=</m:t>
                    </m:r>
                    <m:r>
                      <a:rPr lang="en-US" sz="2300" b="1" i="1">
                        <a:effectLst/>
                        <a:latin typeface="Cambria Math"/>
                        <a:ea typeface="Calibri"/>
                        <a:cs typeface="2  Zar"/>
                      </a:rPr>
                      <m:t>𝟔</m:t>
                    </m:r>
                    <m:r>
                      <a:rPr lang="en-US" sz="2300" b="1" i="1">
                        <a:effectLst/>
                        <a:latin typeface="Cambria Math"/>
                        <a:ea typeface="Calibri"/>
                        <a:cs typeface="2  Zar"/>
                      </a:rPr>
                      <m:t>/</m:t>
                    </m:r>
                    <m:r>
                      <a:rPr lang="en-US" sz="2300" b="1" i="1">
                        <a:effectLst/>
                        <a:latin typeface="Cambria Math"/>
                        <a:ea typeface="Calibri"/>
                        <a:cs typeface="2  Zar"/>
                      </a:rPr>
                      <m:t>𝟕</m:t>
                    </m:r>
                  </m:oMath>
                </a14:m>
                <a:endParaRPr lang="en-US" sz="2300" b="1" dirty="0">
                  <a:ea typeface="Calibri"/>
                  <a:cs typeface="Arial"/>
                </a:endParaRPr>
              </a:p>
              <a:p>
                <a:pPr algn="justLow">
                  <a:lnSpc>
                    <a:spcPct val="150000"/>
                  </a:lnSpc>
                  <a:spcAft>
                    <a:spcPts val="1000"/>
                  </a:spcAft>
                </a:pPr>
                <a14:m>
                  <m:oMath xmlns:m="http://schemas.openxmlformats.org/officeDocument/2006/math">
                    <m:sSub>
                      <m:sSubPr>
                        <m:ctrlPr>
                          <a:rPr lang="en-US" sz="2300" b="1" i="1">
                            <a:effectLst/>
                            <a:latin typeface="Cambria Math"/>
                            <a:ea typeface="Calibri"/>
                            <a:cs typeface="2  Zar"/>
                          </a:rPr>
                        </m:ctrlPr>
                      </m:sSubPr>
                      <m:e>
                        <m:r>
                          <a:rPr lang="en-US" sz="2300" b="1" i="1">
                            <a:effectLst/>
                            <a:latin typeface="Cambria Math"/>
                            <a:ea typeface="Calibri"/>
                            <a:cs typeface="2  Zar"/>
                          </a:rPr>
                          <m:t>𝑲</m:t>
                        </m:r>
                      </m:e>
                      <m:sub>
                        <m:r>
                          <a:rPr lang="en-US" sz="2300" b="1" i="1">
                            <a:effectLst/>
                            <a:latin typeface="Cambria Math"/>
                            <a:ea typeface="Calibri"/>
                            <a:cs typeface="2  Zar"/>
                          </a:rPr>
                          <m:t>𝒙</m:t>
                        </m:r>
                      </m:sub>
                    </m:sSub>
                    <m:r>
                      <a:rPr lang="en-US" sz="2300" b="1" i="1">
                        <a:effectLst/>
                        <a:latin typeface="Cambria Math"/>
                        <a:ea typeface="Calibri"/>
                        <a:cs typeface="2  Zar"/>
                      </a:rPr>
                      <m:t>=</m:t>
                    </m:r>
                    <m:r>
                      <a:rPr lang="en-US" sz="2300" b="1" i="1">
                        <a:effectLst/>
                        <a:latin typeface="Cambria Math"/>
                        <a:ea typeface="Calibri"/>
                        <a:cs typeface="2  Zar"/>
                      </a:rPr>
                      <m:t>𝟏</m:t>
                    </m:r>
                    <m:r>
                      <a:rPr lang="en-US" sz="2300" b="1" i="1">
                        <a:effectLst/>
                        <a:latin typeface="Cambria Math"/>
                        <a:ea typeface="Calibri"/>
                        <a:cs typeface="2  Zar"/>
                      </a:rPr>
                      <m:t>                  </m:t>
                    </m:r>
                    <m:sSub>
                      <m:sSubPr>
                        <m:ctrlPr>
                          <a:rPr lang="en-US" sz="2300" b="1" i="1">
                            <a:effectLst/>
                            <a:latin typeface="Cambria Math"/>
                            <a:ea typeface="Calibri"/>
                            <a:cs typeface="2  Zar"/>
                          </a:rPr>
                        </m:ctrlPr>
                      </m:sSubPr>
                      <m:e>
                        <m:r>
                          <a:rPr lang="en-US" sz="2300" b="1" i="1">
                            <a:effectLst/>
                            <a:latin typeface="Cambria Math"/>
                            <a:ea typeface="Calibri"/>
                            <a:cs typeface="2  Zar"/>
                          </a:rPr>
                          <m:t>𝑳</m:t>
                        </m:r>
                      </m:e>
                      <m:sub>
                        <m:r>
                          <a:rPr lang="en-US" sz="2300" b="1" i="1">
                            <a:effectLst/>
                            <a:latin typeface="Cambria Math"/>
                            <a:ea typeface="Calibri"/>
                            <a:cs typeface="2  Zar"/>
                          </a:rPr>
                          <m:t>𝒙</m:t>
                        </m:r>
                      </m:sub>
                    </m:sSub>
                    <m:r>
                      <a:rPr lang="en-US" sz="2300" b="1" i="1">
                        <a:effectLst/>
                        <a:latin typeface="Cambria Math"/>
                        <a:ea typeface="Calibri"/>
                        <a:cs typeface="2  Zar"/>
                      </a:rPr>
                      <m:t>=</m:t>
                    </m:r>
                    <m:r>
                      <a:rPr lang="en-US" sz="2300" b="1" i="1">
                        <a:effectLst/>
                        <a:latin typeface="Cambria Math"/>
                        <a:ea typeface="Calibri"/>
                        <a:cs typeface="2  Zar"/>
                      </a:rPr>
                      <m:t>𝟔𝟎𝟎</m:t>
                    </m:r>
                  </m:oMath>
                </a14:m>
                <a:endParaRPr lang="en-US" sz="2300" b="1" dirty="0">
                  <a:ea typeface="Calibri"/>
                  <a:cs typeface="Arial"/>
                </a:endParaRPr>
              </a:p>
              <a:p>
                <a:pPr algn="justLow">
                  <a:lnSpc>
                    <a:spcPct val="150000"/>
                  </a:lnSpc>
                  <a:spcAft>
                    <a:spcPts val="1000"/>
                  </a:spcAft>
                </a:pPr>
                <a14:m>
                  <m:oMath xmlns:m="http://schemas.openxmlformats.org/officeDocument/2006/math">
                    <m:sSub>
                      <m:sSubPr>
                        <m:ctrlPr>
                          <a:rPr lang="en-US" sz="2300" b="1" i="1">
                            <a:effectLst/>
                            <a:latin typeface="Cambria Math"/>
                            <a:ea typeface="Calibri"/>
                            <a:cs typeface="2  Zar"/>
                          </a:rPr>
                        </m:ctrlPr>
                      </m:sSubPr>
                      <m:e>
                        <m:r>
                          <a:rPr lang="en-US" sz="2300" b="1" i="1">
                            <a:effectLst/>
                            <a:latin typeface="Cambria Math"/>
                            <a:ea typeface="Calibri"/>
                            <a:cs typeface="2  Zar"/>
                          </a:rPr>
                          <m:t>𝑲</m:t>
                        </m:r>
                      </m:e>
                      <m:sub>
                        <m:r>
                          <a:rPr lang="en-US" sz="2300" b="1" i="1">
                            <a:effectLst/>
                            <a:latin typeface="Cambria Math"/>
                            <a:ea typeface="Calibri"/>
                            <a:cs typeface="2  Zar"/>
                          </a:rPr>
                          <m:t>𝒚</m:t>
                        </m:r>
                      </m:sub>
                    </m:sSub>
                    <m:r>
                      <a:rPr lang="en-US" sz="2300" b="1" i="1">
                        <a:effectLst/>
                        <a:latin typeface="Cambria Math"/>
                        <a:ea typeface="Calibri"/>
                        <a:cs typeface="2  Zar"/>
                      </a:rPr>
                      <m:t>=</m:t>
                    </m:r>
                    <m:r>
                      <a:rPr lang="en-US" sz="2300" b="1" i="1">
                        <a:effectLst/>
                        <a:latin typeface="Cambria Math"/>
                        <a:ea typeface="Calibri"/>
                        <a:cs typeface="2  Zar"/>
                      </a:rPr>
                      <m:t>𝟏</m:t>
                    </m:r>
                    <m:r>
                      <a:rPr lang="en-US" sz="2300" b="1" i="1">
                        <a:effectLst/>
                        <a:latin typeface="Cambria Math"/>
                        <a:ea typeface="Calibri"/>
                        <a:cs typeface="2  Zar"/>
                      </a:rPr>
                      <m:t>                  </m:t>
                    </m:r>
                    <m:sSub>
                      <m:sSubPr>
                        <m:ctrlPr>
                          <a:rPr lang="en-US" sz="2300" b="1" i="1">
                            <a:effectLst/>
                            <a:latin typeface="Cambria Math"/>
                            <a:ea typeface="Calibri"/>
                            <a:cs typeface="2  Zar"/>
                          </a:rPr>
                        </m:ctrlPr>
                      </m:sSubPr>
                      <m:e>
                        <m:r>
                          <a:rPr lang="en-US" sz="2300" b="1" i="1">
                            <a:effectLst/>
                            <a:latin typeface="Cambria Math"/>
                            <a:ea typeface="Calibri"/>
                            <a:cs typeface="2  Zar"/>
                          </a:rPr>
                          <m:t>𝑳</m:t>
                        </m:r>
                      </m:e>
                      <m:sub>
                        <m:r>
                          <a:rPr lang="en-US" sz="2300" b="1" i="1">
                            <a:effectLst/>
                            <a:latin typeface="Cambria Math"/>
                            <a:ea typeface="Calibri"/>
                            <a:cs typeface="2  Zar"/>
                          </a:rPr>
                          <m:t>𝒚</m:t>
                        </m:r>
                      </m:sub>
                    </m:sSub>
                    <m:r>
                      <a:rPr lang="en-US" sz="2300" b="1" i="1">
                        <a:effectLst/>
                        <a:latin typeface="Cambria Math"/>
                        <a:ea typeface="Calibri"/>
                        <a:cs typeface="2  Zar"/>
                      </a:rPr>
                      <m:t>=</m:t>
                    </m:r>
                    <m:r>
                      <a:rPr lang="en-US" sz="2300" b="1" i="1">
                        <a:effectLst/>
                        <a:latin typeface="Cambria Math"/>
                        <a:ea typeface="Calibri"/>
                        <a:cs typeface="2  Zar"/>
                      </a:rPr>
                      <m:t>𝟒𝟎𝟎</m:t>
                    </m:r>
                  </m:oMath>
                </a14:m>
                <a:endParaRPr lang="en-US" sz="2300" b="1" dirty="0">
                  <a:ea typeface="Calibri"/>
                  <a:cs typeface="Arial"/>
                </a:endParaRPr>
              </a:p>
              <a:p>
                <a:endParaRPr lang="en-US" sz="2000" dirty="0">
                  <a:solidFill>
                    <a:schemeClr val="tx2"/>
                  </a:solidFill>
                  <a:latin typeface="B Nazanin+ Black" panose="02000700000000000000" pitchFamily="2" charset="-78"/>
                  <a:cs typeface="B Nazanin+ Black" panose="02000700000000000000" pitchFamily="2"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1196752"/>
                <a:ext cx="8750206" cy="5040560"/>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15</a:t>
            </a:fld>
            <a:endParaRPr lang="fa-IR" dirty="0"/>
          </a:p>
        </p:txBody>
      </p:sp>
      <p:pic>
        <p:nvPicPr>
          <p:cNvPr id="17" name="Picture 16" descr="C:\Users\sadegh\Desktop\f 22\aa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636912"/>
            <a:ext cx="2448272" cy="1944216"/>
          </a:xfrm>
          <a:prstGeom prst="rect">
            <a:avLst/>
          </a:prstGeom>
          <a:noFill/>
          <a:ln>
            <a:noFill/>
          </a:ln>
        </p:spPr>
      </p:pic>
    </p:spTree>
    <p:extLst>
      <p:ext uri="{BB962C8B-B14F-4D97-AF65-F5344CB8AC3E}">
        <p14:creationId xmlns:p14="http://schemas.microsoft.com/office/powerpoint/2010/main" val="366555154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down)">
                                      <p:cBhvr>
                                        <p:cTn id="20" dur="500"/>
                                        <p:tgtEl>
                                          <p:spTgt spid="11">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ipe(down)">
                                      <p:cBhvr>
                                        <p:cTn id="23" dur="500"/>
                                        <p:tgtEl>
                                          <p:spTgt spid="11">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wipe(down)">
                                      <p:cBhvr>
                                        <p:cTn id="26" dur="500"/>
                                        <p:tgtEl>
                                          <p:spTgt spid="11">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wipe(down)">
                                      <p:cBhvr>
                                        <p:cTn id="29" dur="500"/>
                                        <p:tgtEl>
                                          <p:spTgt spid="11">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wipe(down)">
                                      <p:cBhvr>
                                        <p:cTn id="42" dur="500"/>
                                        <p:tgtEl>
                                          <p:spTgt spid="11">
                                            <p:txEl>
                                              <p:pRg st="8" end="8"/>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11">
                                            <p:txEl>
                                              <p:pRg st="9" end="9"/>
                                            </p:txEl>
                                          </p:spTgt>
                                        </p:tgtEl>
                                        <p:attrNameLst>
                                          <p:attrName>style.visibility</p:attrName>
                                        </p:attrNameLst>
                                      </p:cBhvr>
                                      <p:to>
                                        <p:strVal val="visible"/>
                                      </p:to>
                                    </p:set>
                                    <p:animEffect transition="in" filter="wipe(down)">
                                      <p:cBhvr>
                                        <p:cTn id="45"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a-IR" dirty="0" smtClean="0"/>
              <a:t>ادامه حل</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98" y="764704"/>
                <a:ext cx="8750190" cy="5400599"/>
              </a:xfrm>
            </p:spPr>
            <p:txBody>
              <a:bodyPr>
                <a:noAutofit/>
              </a:bodyPr>
              <a:lstStyle/>
              <a:p>
                <a:pPr algn="justLow">
                  <a:lnSpc>
                    <a:spcPct val="150000"/>
                  </a:lnSpc>
                  <a:spcAft>
                    <a:spcPts val="1000"/>
                  </a:spcAft>
                </a:pPr>
                <a14:m>
                  <m:oMath xmlns:m="http://schemas.openxmlformats.org/officeDocument/2006/math">
                    <m:m>
                      <m:mPr>
                        <m:mcs>
                          <m:mc>
                            <m:mcPr>
                              <m:count m:val="1"/>
                              <m:mcJc m:val="center"/>
                            </m:mcPr>
                          </m:mc>
                        </m:mcs>
                        <m:ctrlPr>
                          <a:rPr lang="en-US" sz="1100" b="1" i="1">
                            <a:latin typeface="Cambria Math"/>
                            <a:ea typeface="Times New Roman"/>
                            <a:cs typeface="2  Zar"/>
                          </a:rPr>
                        </m:ctrlPr>
                      </m:mPr>
                      <m:mr>
                        <m:e>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𝝀</m:t>
                              </m:r>
                            </m:e>
                            <m:sub>
                              <m:r>
                                <a:rPr lang="en-US" sz="1100" b="1" i="1">
                                  <a:effectLst/>
                                  <a:latin typeface="Cambria Math"/>
                                  <a:ea typeface="Times New Roman"/>
                                  <a:cs typeface="2  Zar"/>
                                </a:rPr>
                                <m:t>𝒙</m:t>
                              </m:r>
                            </m:sub>
                          </m:sSub>
                          <m:r>
                            <a:rPr lang="en-US" sz="1100" b="1" i="1">
                              <a:effectLst/>
                              <a:latin typeface="Cambria Math"/>
                              <a:ea typeface="Times New Roman"/>
                              <a:cs typeface="2  Zar"/>
                            </a:rPr>
                            <m:t>=</m:t>
                          </m:r>
                          <m:f>
                            <m:fPr>
                              <m:ctrlPr>
                                <a:rPr lang="en-US" sz="1100" b="1" i="1">
                                  <a:effectLst/>
                                  <a:latin typeface="Cambria Math"/>
                                  <a:ea typeface="Times New Roman"/>
                                  <a:cs typeface="2  Zar"/>
                                </a:rPr>
                              </m:ctrlPr>
                            </m:fPr>
                            <m:num>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𝑲</m:t>
                                  </m:r>
                                </m:e>
                                <m:sub>
                                  <m:r>
                                    <a:rPr lang="en-US" sz="1100" b="1" i="1">
                                      <a:effectLst/>
                                      <a:latin typeface="Cambria Math"/>
                                      <a:ea typeface="Times New Roman"/>
                                      <a:cs typeface="2  Zar"/>
                                    </a:rPr>
                                    <m:t>𝒙</m:t>
                                  </m:r>
                                </m:sub>
                              </m:sSub>
                              <m:r>
                                <a:rPr lang="en-US" sz="1100" b="1" i="1">
                                  <a:effectLst/>
                                  <a:latin typeface="Cambria Math"/>
                                  <a:ea typeface="Times New Roman"/>
                                  <a:cs typeface="2  Zar"/>
                                </a:rPr>
                                <m:t>×</m:t>
                              </m:r>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𝑳</m:t>
                                  </m:r>
                                </m:e>
                                <m:sub>
                                  <m:r>
                                    <a:rPr lang="en-US" sz="1100" b="1" i="1">
                                      <a:effectLst/>
                                      <a:latin typeface="Cambria Math"/>
                                      <a:ea typeface="Times New Roman"/>
                                      <a:cs typeface="2  Zar"/>
                                    </a:rPr>
                                    <m:t>𝒙</m:t>
                                  </m:r>
                                </m:sub>
                              </m:sSub>
                            </m:num>
                            <m:den>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𝒓</m:t>
                                  </m:r>
                                </m:e>
                                <m:sub>
                                  <m:r>
                                    <a:rPr lang="en-US" sz="1100" b="1" i="1">
                                      <a:effectLst/>
                                      <a:latin typeface="Cambria Math"/>
                                      <a:ea typeface="Times New Roman"/>
                                      <a:cs typeface="2  Zar"/>
                                    </a:rPr>
                                    <m:t>𝒖</m:t>
                                  </m:r>
                                </m:sub>
                              </m:sSub>
                            </m:den>
                          </m:f>
                          <m:r>
                            <a:rPr lang="en-US" sz="1100" b="1" i="1">
                              <a:effectLst/>
                              <a:latin typeface="Cambria Math"/>
                              <a:ea typeface="Times New Roman"/>
                              <a:cs typeface="2  Zar"/>
                            </a:rPr>
                            <m:t>=</m:t>
                          </m:r>
                          <m:f>
                            <m:fPr>
                              <m:ctrlPr>
                                <a:rPr lang="en-US" sz="1100" b="1" i="1">
                                  <a:effectLst/>
                                  <a:latin typeface="Cambria Math"/>
                                  <a:ea typeface="Times New Roman"/>
                                  <a:cs typeface="2  Zar"/>
                                </a:rPr>
                              </m:ctrlPr>
                            </m:fPr>
                            <m:num>
                              <m:r>
                                <a:rPr lang="en-US" sz="1100" b="1" i="1">
                                  <a:effectLst/>
                                  <a:latin typeface="Cambria Math"/>
                                  <a:ea typeface="Times New Roman"/>
                                  <a:cs typeface="2  Zar"/>
                                </a:rPr>
                                <m:t>𝟏</m:t>
                              </m:r>
                              <m:r>
                                <a:rPr lang="en-US" sz="1100" b="1" i="1">
                                  <a:effectLst/>
                                  <a:latin typeface="Cambria Math"/>
                                  <a:ea typeface="Times New Roman"/>
                                  <a:cs typeface="2  Zar"/>
                                </a:rPr>
                                <m:t>×</m:t>
                              </m:r>
                              <m:r>
                                <a:rPr lang="en-US" sz="1100" b="1" i="1">
                                  <a:effectLst/>
                                  <a:latin typeface="Cambria Math"/>
                                  <a:ea typeface="Times New Roman"/>
                                  <a:cs typeface="2  Zar"/>
                                </a:rPr>
                                <m:t>𝟔𝟎𝟎</m:t>
                              </m:r>
                            </m:num>
                            <m:den>
                              <m:r>
                                <a:rPr lang="en-US" sz="1100" b="1" i="1">
                                  <a:effectLst/>
                                  <a:latin typeface="Cambria Math"/>
                                  <a:ea typeface="Times New Roman"/>
                                  <a:cs typeface="2  Zar"/>
                                </a:rPr>
                                <m:t>𝟖</m:t>
                              </m:r>
                              <m:r>
                                <a:rPr lang="en-US" sz="1100" b="1" i="1">
                                  <a:effectLst/>
                                  <a:latin typeface="Cambria Math"/>
                                  <a:ea typeface="Times New Roman"/>
                                  <a:cs typeface="2  Zar"/>
                                </a:rPr>
                                <m:t>/</m:t>
                              </m:r>
                              <m:r>
                                <a:rPr lang="en-US" sz="1100" b="1" i="1">
                                  <a:effectLst/>
                                  <a:latin typeface="Cambria Math"/>
                                  <a:ea typeface="Times New Roman"/>
                                  <a:cs typeface="2  Zar"/>
                                </a:rPr>
                                <m:t>𝟒𝟖</m:t>
                              </m:r>
                            </m:den>
                          </m:f>
                          <m:r>
                            <a:rPr lang="en-US" sz="1100" b="1" i="1">
                              <a:effectLst/>
                              <a:latin typeface="Cambria Math"/>
                              <a:ea typeface="Times New Roman"/>
                              <a:cs typeface="2  Zar"/>
                            </a:rPr>
                            <m:t>=</m:t>
                          </m:r>
                          <m:r>
                            <a:rPr lang="en-US" sz="1100" b="1" i="1">
                              <a:effectLst/>
                              <a:latin typeface="Cambria Math"/>
                              <a:ea typeface="Times New Roman"/>
                              <a:cs typeface="2  Zar"/>
                            </a:rPr>
                            <m:t>𝟕𝟎</m:t>
                          </m:r>
                          <m:r>
                            <a:rPr lang="en-US" sz="1100" b="1" i="1">
                              <a:effectLst/>
                              <a:latin typeface="Cambria Math"/>
                              <a:ea typeface="Times New Roman"/>
                              <a:cs typeface="2  Zar"/>
                            </a:rPr>
                            <m:t>/</m:t>
                          </m:r>
                          <m:r>
                            <a:rPr lang="en-US" sz="1100" b="1" i="1">
                              <a:effectLst/>
                              <a:latin typeface="Cambria Math"/>
                              <a:ea typeface="Times New Roman"/>
                              <a:cs typeface="2  Zar"/>
                            </a:rPr>
                            <m:t>𝟕</m:t>
                          </m:r>
                        </m:e>
                      </m:mr>
                      <m:mr>
                        <m:e>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𝝀</m:t>
                              </m:r>
                            </m:e>
                            <m:sub>
                              <m:r>
                                <a:rPr lang="en-US" sz="1100" b="1" i="1">
                                  <a:effectLst/>
                                  <a:latin typeface="Cambria Math"/>
                                  <a:ea typeface="Times New Roman"/>
                                  <a:cs typeface="2  Zar"/>
                                </a:rPr>
                                <m:t>𝒚</m:t>
                              </m:r>
                            </m:sub>
                          </m:sSub>
                          <m:r>
                            <a:rPr lang="en-US" sz="1100" b="1" i="1">
                              <a:effectLst/>
                              <a:latin typeface="Cambria Math"/>
                              <a:ea typeface="Times New Roman"/>
                              <a:cs typeface="2  Zar"/>
                            </a:rPr>
                            <m:t>=</m:t>
                          </m:r>
                          <m:f>
                            <m:fPr>
                              <m:ctrlPr>
                                <a:rPr lang="en-US" sz="1100" b="1" i="1">
                                  <a:effectLst/>
                                  <a:latin typeface="Cambria Math"/>
                                  <a:ea typeface="Times New Roman"/>
                                  <a:cs typeface="2  Zar"/>
                                </a:rPr>
                              </m:ctrlPr>
                            </m:fPr>
                            <m:num>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𝑲</m:t>
                                  </m:r>
                                </m:e>
                                <m:sub>
                                  <m:r>
                                    <a:rPr lang="en-US" sz="1100" b="1" i="1">
                                      <a:effectLst/>
                                      <a:latin typeface="Cambria Math"/>
                                      <a:ea typeface="Times New Roman"/>
                                      <a:cs typeface="2  Zar"/>
                                    </a:rPr>
                                    <m:t>𝒚</m:t>
                                  </m:r>
                                </m:sub>
                              </m:sSub>
                              <m:r>
                                <a:rPr lang="en-US" sz="1100" b="1" i="1">
                                  <a:effectLst/>
                                  <a:latin typeface="Cambria Math"/>
                                  <a:ea typeface="Times New Roman"/>
                                  <a:cs typeface="2  Zar"/>
                                </a:rPr>
                                <m:t>×</m:t>
                              </m:r>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𝑳</m:t>
                                  </m:r>
                                </m:e>
                                <m:sub>
                                  <m:r>
                                    <a:rPr lang="en-US" sz="1100" b="1" i="1">
                                      <a:effectLst/>
                                      <a:latin typeface="Cambria Math"/>
                                      <a:ea typeface="Times New Roman"/>
                                      <a:cs typeface="2  Zar"/>
                                    </a:rPr>
                                    <m:t>𝒚</m:t>
                                  </m:r>
                                </m:sub>
                              </m:sSub>
                            </m:num>
                            <m:den>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𝒓</m:t>
                                  </m:r>
                                </m:e>
                                <m:sub>
                                  <m:r>
                                    <a:rPr lang="en-US" sz="1100" b="1" i="1">
                                      <a:effectLst/>
                                      <a:latin typeface="Cambria Math"/>
                                      <a:ea typeface="Times New Roman"/>
                                      <a:cs typeface="2  Zar"/>
                                    </a:rPr>
                                    <m:t>𝒖</m:t>
                                  </m:r>
                                </m:sub>
                              </m:sSub>
                            </m:den>
                          </m:f>
                          <m:r>
                            <a:rPr lang="en-US" sz="1100" b="1" i="1">
                              <a:effectLst/>
                              <a:latin typeface="Cambria Math"/>
                              <a:ea typeface="Times New Roman"/>
                              <a:cs typeface="2  Zar"/>
                            </a:rPr>
                            <m:t>=</m:t>
                          </m:r>
                          <m:f>
                            <m:fPr>
                              <m:ctrlPr>
                                <a:rPr lang="en-US" sz="1100" b="1" i="1">
                                  <a:effectLst/>
                                  <a:latin typeface="Cambria Math"/>
                                  <a:ea typeface="Times New Roman"/>
                                  <a:cs typeface="2  Zar"/>
                                </a:rPr>
                              </m:ctrlPr>
                            </m:fPr>
                            <m:num>
                              <m:r>
                                <a:rPr lang="en-US" sz="1100" b="1" i="1">
                                  <a:effectLst/>
                                  <a:latin typeface="Cambria Math"/>
                                  <a:ea typeface="Times New Roman"/>
                                  <a:cs typeface="2  Zar"/>
                                </a:rPr>
                                <m:t>𝟏</m:t>
                              </m:r>
                              <m:r>
                                <a:rPr lang="en-US" sz="1100" b="1" i="1">
                                  <a:effectLst/>
                                  <a:latin typeface="Cambria Math"/>
                                  <a:ea typeface="Times New Roman"/>
                                  <a:cs typeface="2  Zar"/>
                                </a:rPr>
                                <m:t>×</m:t>
                              </m:r>
                              <m:r>
                                <a:rPr lang="en-US" sz="1100" b="1" i="1">
                                  <a:effectLst/>
                                  <a:latin typeface="Cambria Math"/>
                                  <a:ea typeface="Times New Roman"/>
                                  <a:cs typeface="2  Zar"/>
                                </a:rPr>
                                <m:t>𝟒𝟎𝟎</m:t>
                              </m:r>
                            </m:num>
                            <m:den>
                              <m:r>
                                <a:rPr lang="en-US" sz="1100" b="1" i="1">
                                  <a:effectLst/>
                                  <a:latin typeface="Cambria Math"/>
                                  <a:ea typeface="Times New Roman"/>
                                  <a:cs typeface="2  Zar"/>
                                </a:rPr>
                                <m:t>𝟔</m:t>
                              </m:r>
                              <m:r>
                                <a:rPr lang="en-US" sz="1100" b="1" i="1">
                                  <a:effectLst/>
                                  <a:latin typeface="Cambria Math"/>
                                  <a:ea typeface="Times New Roman"/>
                                  <a:cs typeface="2  Zar"/>
                                </a:rPr>
                                <m:t>/</m:t>
                              </m:r>
                              <m:r>
                                <a:rPr lang="en-US" sz="1100" b="1" i="1">
                                  <a:effectLst/>
                                  <a:latin typeface="Cambria Math"/>
                                  <a:ea typeface="Times New Roman"/>
                                  <a:cs typeface="2  Zar"/>
                                </a:rPr>
                                <m:t>𝟕</m:t>
                              </m:r>
                            </m:den>
                          </m:f>
                          <m:r>
                            <a:rPr lang="en-US" sz="1100" b="1" i="1">
                              <a:effectLst/>
                              <a:latin typeface="Cambria Math"/>
                              <a:ea typeface="Times New Roman"/>
                              <a:cs typeface="2  Zar"/>
                            </a:rPr>
                            <m:t>=</m:t>
                          </m:r>
                          <m:r>
                            <a:rPr lang="en-US" sz="1100" b="1" i="1">
                              <a:effectLst/>
                              <a:latin typeface="Cambria Math"/>
                              <a:ea typeface="Times New Roman"/>
                              <a:cs typeface="2  Zar"/>
                            </a:rPr>
                            <m:t>𝟓𝟗</m:t>
                          </m:r>
                          <m:r>
                            <a:rPr lang="en-US" sz="1100" b="1" i="1">
                              <a:effectLst/>
                              <a:latin typeface="Cambria Math"/>
                              <a:ea typeface="Times New Roman"/>
                              <a:cs typeface="2  Zar"/>
                            </a:rPr>
                            <m:t>/</m:t>
                          </m:r>
                          <m:r>
                            <a:rPr lang="en-US" sz="1100" b="1" i="1">
                              <a:effectLst/>
                              <a:latin typeface="Cambria Math"/>
                              <a:ea typeface="Times New Roman"/>
                              <a:cs typeface="2  Zar"/>
                            </a:rPr>
                            <m:t>𝟕</m:t>
                          </m:r>
                        </m:e>
                      </m:mr>
                    </m:m>
                    <m:r>
                      <a:rPr lang="en-US" sz="1100" b="1" i="1">
                        <a:effectLst/>
                        <a:latin typeface="Cambria Math"/>
                        <a:ea typeface="Times New Roman"/>
                        <a:cs typeface="2  Zar"/>
                      </a:rPr>
                      <m:t>⇒</m:t>
                    </m:r>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𝝀</m:t>
                        </m:r>
                      </m:e>
                      <m:sub>
                        <m:r>
                          <a:rPr lang="en-US" sz="1100" b="1" i="1">
                            <a:effectLst/>
                            <a:latin typeface="Cambria Math"/>
                            <a:ea typeface="Times New Roman"/>
                            <a:cs typeface="2  Zar"/>
                          </a:rPr>
                          <m:t>𝒎𝒂𝒙</m:t>
                        </m:r>
                      </m:sub>
                    </m:sSub>
                    <m:r>
                      <a:rPr lang="en-US" sz="1100" b="1" i="1">
                        <a:effectLst/>
                        <a:latin typeface="Cambria Math"/>
                        <a:ea typeface="Times New Roman"/>
                        <a:cs typeface="2  Zar"/>
                      </a:rPr>
                      <m:t>=</m:t>
                    </m:r>
                    <m:r>
                      <a:rPr lang="en-US" sz="1100" b="1" i="1">
                        <a:effectLst/>
                        <a:latin typeface="Cambria Math"/>
                        <a:ea typeface="Times New Roman"/>
                        <a:cs typeface="2  Zar"/>
                      </a:rPr>
                      <m:t>𝟕𝟎</m:t>
                    </m:r>
                    <m:r>
                      <a:rPr lang="en-US" sz="1100" b="1" i="1">
                        <a:effectLst/>
                        <a:latin typeface="Cambria Math"/>
                        <a:ea typeface="Times New Roman"/>
                        <a:cs typeface="2  Zar"/>
                      </a:rPr>
                      <m:t>/</m:t>
                    </m:r>
                    <m:r>
                      <a:rPr lang="en-US" sz="1100" b="1" i="1">
                        <a:effectLst/>
                        <a:latin typeface="Cambria Math"/>
                        <a:ea typeface="Times New Roman"/>
                        <a:cs typeface="2  Zar"/>
                      </a:rPr>
                      <m:t>𝟕</m:t>
                    </m:r>
                  </m:oMath>
                </a14:m>
                <a:endParaRPr lang="en-US" sz="1100" b="1" dirty="0">
                  <a:ea typeface="Calibri"/>
                  <a:cs typeface="Arial"/>
                </a:endParaRPr>
              </a:p>
              <a:p>
                <a:pPr algn="justLow">
                  <a:lnSpc>
                    <a:spcPct val="150000"/>
                  </a:lnSpc>
                  <a:spcAft>
                    <a:spcPts val="1000"/>
                  </a:spcAft>
                </a:pPr>
                <a14:m>
                  <m:oMath xmlns:m="http://schemas.openxmlformats.org/officeDocument/2006/math">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𝝀</m:t>
                        </m:r>
                      </m:e>
                      <m:sub>
                        <m:r>
                          <a:rPr lang="en-US" sz="1100" b="1" i="1">
                            <a:effectLst/>
                            <a:latin typeface="Cambria Math"/>
                            <a:ea typeface="Times New Roman"/>
                            <a:cs typeface="2  Zar"/>
                          </a:rPr>
                          <m:t>𝒎𝒂𝒙</m:t>
                        </m:r>
                      </m:sub>
                    </m:sSub>
                    <m:r>
                      <a:rPr lang="en-US" sz="1100" b="1" i="1">
                        <a:effectLst/>
                        <a:latin typeface="Cambria Math"/>
                        <a:ea typeface="Times New Roman"/>
                        <a:cs typeface="2  Zar"/>
                      </a:rPr>
                      <m:t>=</m:t>
                    </m:r>
                    <m:r>
                      <a:rPr lang="en-US" sz="1100" b="1" i="1">
                        <a:effectLst/>
                        <a:latin typeface="Cambria Math"/>
                        <a:ea typeface="Times New Roman"/>
                        <a:cs typeface="2  Zar"/>
                      </a:rPr>
                      <m:t>𝟕𝟎</m:t>
                    </m:r>
                    <m:r>
                      <a:rPr lang="en-US" sz="1100" b="1" i="1">
                        <a:effectLst/>
                        <a:latin typeface="Cambria Math"/>
                        <a:ea typeface="Times New Roman"/>
                        <a:cs typeface="2  Zar"/>
                      </a:rPr>
                      <m:t>/</m:t>
                    </m:r>
                    <m:r>
                      <a:rPr lang="en-US" sz="1100" b="1" i="1">
                        <a:effectLst/>
                        <a:latin typeface="Cambria Math"/>
                        <a:ea typeface="Times New Roman"/>
                        <a:cs typeface="2  Zar"/>
                      </a:rPr>
                      <m:t>𝟕</m:t>
                    </m:r>
                    <m:r>
                      <a:rPr lang="en-US" sz="1100" b="1" i="1">
                        <a:effectLst/>
                        <a:latin typeface="Cambria Math"/>
                        <a:ea typeface="Times New Roman"/>
                        <a:cs typeface="2  Zar"/>
                      </a:rPr>
                      <m:t>&lt;</m:t>
                    </m:r>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𝑪</m:t>
                        </m:r>
                      </m:e>
                      <m:sub>
                        <m:r>
                          <a:rPr lang="en-US" sz="1100" b="1" i="1">
                            <a:effectLst/>
                            <a:latin typeface="Cambria Math"/>
                            <a:ea typeface="Times New Roman"/>
                            <a:cs typeface="2  Zar"/>
                          </a:rPr>
                          <m:t>𝒄</m:t>
                        </m:r>
                      </m:sub>
                    </m:sSub>
                    <m:r>
                      <a:rPr lang="en-US" sz="1100" b="1" i="1">
                        <a:effectLst/>
                        <a:latin typeface="Cambria Math"/>
                        <a:ea typeface="Times New Roman"/>
                        <a:cs typeface="2  Zar"/>
                      </a:rPr>
                      <m:t>=</m:t>
                    </m:r>
                    <m:r>
                      <a:rPr lang="en-US" sz="1100" b="1" i="1">
                        <a:effectLst/>
                        <a:latin typeface="Cambria Math"/>
                        <a:ea typeface="Times New Roman"/>
                        <a:cs typeface="2  Zar"/>
                      </a:rPr>
                      <m:t>𝟏𝟑𝟏</m:t>
                    </m:r>
                    <m:r>
                      <a:rPr lang="en-US" sz="1100" b="1" i="1">
                        <a:effectLst/>
                        <a:latin typeface="Cambria Math"/>
                        <a:ea typeface="Times New Roman"/>
                        <a:cs typeface="2  Zar"/>
                      </a:rPr>
                      <m:t>/</m:t>
                    </m:r>
                    <m:r>
                      <a:rPr lang="en-US" sz="1100" b="1" i="1">
                        <a:effectLst/>
                        <a:latin typeface="Cambria Math"/>
                        <a:ea typeface="Times New Roman"/>
                        <a:cs typeface="2  Zar"/>
                      </a:rPr>
                      <m:t>𝟒𝟔</m:t>
                    </m:r>
                  </m:oMath>
                </a14:m>
                <a:endParaRPr lang="en-US" sz="1100" b="1" dirty="0">
                  <a:ea typeface="Calibri"/>
                  <a:cs typeface="Arial"/>
                </a:endParaRPr>
              </a:p>
              <a:p>
                <a:pPr algn="justLow">
                  <a:lnSpc>
                    <a:spcPct val="150000"/>
                  </a:lnSpc>
                  <a:spcAft>
                    <a:spcPts val="1000"/>
                  </a:spcAft>
                </a:pPr>
                <a14:m>
                  <m:oMath xmlns:m="http://schemas.openxmlformats.org/officeDocument/2006/math">
                    <m:sSub>
                      <m:sSubPr>
                        <m:ctrlPr>
                          <a:rPr lang="en-US" sz="1100" b="1" i="1">
                            <a:effectLst/>
                            <a:latin typeface="Cambria Math"/>
                            <a:ea typeface="Calibri"/>
                            <a:cs typeface="2  Zar"/>
                          </a:rPr>
                        </m:ctrlPr>
                      </m:sSubPr>
                      <m:e>
                        <m:r>
                          <a:rPr lang="en-US" sz="1100" b="1" i="1">
                            <a:effectLst/>
                            <a:latin typeface="Cambria Math"/>
                            <a:ea typeface="Calibri"/>
                            <a:cs typeface="2  Zar"/>
                          </a:rPr>
                          <m:t>𝑭</m:t>
                        </m:r>
                      </m:e>
                      <m:sub>
                        <m:r>
                          <a:rPr lang="en-US" sz="1100" b="1" i="1">
                            <a:effectLst/>
                            <a:latin typeface="Cambria Math"/>
                            <a:ea typeface="Calibri"/>
                            <a:cs typeface="2  Zar"/>
                          </a:rPr>
                          <m:t>𝒂</m:t>
                        </m:r>
                      </m:sub>
                    </m:sSub>
                    <m:r>
                      <a:rPr lang="en-US" sz="1100" b="1">
                        <a:effectLst/>
                        <a:latin typeface="Cambria Math"/>
                        <a:ea typeface="Calibri"/>
                        <a:cs typeface="2  Zar"/>
                      </a:rPr>
                      <m:t>=</m:t>
                    </m:r>
                    <m:f>
                      <m:fPr>
                        <m:ctrlPr>
                          <a:rPr lang="en-US" sz="1100" b="1" i="1">
                            <a:effectLst/>
                            <a:latin typeface="Cambria Math"/>
                            <a:ea typeface="Calibri"/>
                            <a:cs typeface="2  Zar"/>
                          </a:rPr>
                        </m:ctrlPr>
                      </m:fPr>
                      <m:num>
                        <m:r>
                          <a:rPr lang="en-US" sz="1100" b="1" i="1">
                            <a:effectLst/>
                            <a:latin typeface="Cambria Math"/>
                            <a:ea typeface="Calibri"/>
                            <a:cs typeface="2  Zar"/>
                          </a:rPr>
                          <m:t>𝟏</m:t>
                        </m:r>
                        <m:r>
                          <a:rPr lang="en-US" sz="1100" b="1" i="1">
                            <a:effectLst/>
                            <a:latin typeface="Cambria Math"/>
                            <a:ea typeface="Calibri"/>
                            <a:cs typeface="2  Zar"/>
                          </a:rPr>
                          <m:t>−</m:t>
                        </m:r>
                        <m:r>
                          <a:rPr lang="en-US" sz="1100" b="1" i="1">
                            <a:effectLst/>
                            <a:latin typeface="Cambria Math"/>
                            <a:ea typeface="Calibri"/>
                            <a:cs typeface="2  Zar"/>
                          </a:rPr>
                          <m:t>𝟎</m:t>
                        </m:r>
                        <m:r>
                          <a:rPr lang="en-US" sz="1100" b="1">
                            <a:effectLst/>
                            <a:latin typeface="Cambria Math"/>
                            <a:ea typeface="Calibri"/>
                            <a:cs typeface="2  Zar"/>
                          </a:rPr>
                          <m:t>/</m:t>
                        </m:r>
                        <m:r>
                          <a:rPr lang="en-US" sz="1100" b="1" i="1">
                            <a:effectLst/>
                            <a:latin typeface="Cambria Math"/>
                            <a:ea typeface="Calibri"/>
                            <a:cs typeface="2  Zar"/>
                          </a:rPr>
                          <m:t>𝟓</m:t>
                        </m:r>
                        <m:r>
                          <a:rPr lang="en-US" sz="1100" b="1">
                            <a:effectLst/>
                            <a:latin typeface="Cambria Math"/>
                            <a:ea typeface="Calibri"/>
                            <a:cs typeface="2  Zar"/>
                          </a:rPr>
                          <m:t>(</m:t>
                        </m:r>
                        <m:f>
                          <m:fPr>
                            <m:ctrlPr>
                              <a:rPr lang="en-US" sz="1100" b="1" i="1">
                                <a:effectLst/>
                                <a:latin typeface="Cambria Math"/>
                                <a:ea typeface="Calibri"/>
                                <a:cs typeface="2  Zar"/>
                              </a:rPr>
                            </m:ctrlPr>
                          </m:fPr>
                          <m:num>
                            <m:r>
                              <a:rPr lang="en-US" sz="1100" b="1" i="1">
                                <a:effectLst/>
                                <a:latin typeface="Cambria Math"/>
                                <a:ea typeface="Calibri"/>
                                <a:cs typeface="2  Zar"/>
                              </a:rPr>
                              <m:t>𝝀</m:t>
                            </m:r>
                          </m:num>
                          <m:den>
                            <m:sSub>
                              <m:sSubPr>
                                <m:ctrlPr>
                                  <a:rPr lang="en-US" sz="1100" b="1" i="1">
                                    <a:effectLst/>
                                    <a:latin typeface="Cambria Math"/>
                                    <a:ea typeface="Calibri"/>
                                    <a:cs typeface="2  Zar"/>
                                  </a:rPr>
                                </m:ctrlPr>
                              </m:sSubPr>
                              <m:e>
                                <m:r>
                                  <a:rPr lang="en-US" sz="1100" b="1" i="1">
                                    <a:effectLst/>
                                    <a:latin typeface="Cambria Math"/>
                                    <a:ea typeface="Calibri"/>
                                    <a:cs typeface="2  Zar"/>
                                  </a:rPr>
                                  <m:t>𝑪</m:t>
                                </m:r>
                              </m:e>
                              <m:sub>
                                <m:r>
                                  <a:rPr lang="en-US" sz="1100" b="1" i="1">
                                    <a:effectLst/>
                                    <a:latin typeface="Cambria Math"/>
                                    <a:ea typeface="Calibri"/>
                                    <a:cs typeface="2  Zar"/>
                                  </a:rPr>
                                  <m:t>𝒄</m:t>
                                </m:r>
                              </m:sub>
                            </m:sSub>
                          </m:den>
                        </m:f>
                        <m:sSup>
                          <m:sSupPr>
                            <m:ctrlPr>
                              <a:rPr lang="en-US" sz="1100" b="1" i="1">
                                <a:effectLst/>
                                <a:latin typeface="Cambria Math"/>
                                <a:ea typeface="Calibri"/>
                                <a:cs typeface="2  Zar"/>
                              </a:rPr>
                            </m:ctrlPr>
                          </m:sSupPr>
                          <m:e>
                            <m:r>
                              <a:rPr lang="en-US" sz="1100" b="1">
                                <a:effectLst/>
                                <a:latin typeface="Cambria Math"/>
                                <a:ea typeface="Calibri"/>
                                <a:cs typeface="2  Zar"/>
                              </a:rPr>
                              <m:t>)</m:t>
                            </m:r>
                          </m:e>
                          <m:sup>
                            <m:r>
                              <a:rPr lang="en-US" sz="1100" b="1" i="1">
                                <a:effectLst/>
                                <a:latin typeface="Cambria Math"/>
                                <a:ea typeface="Calibri"/>
                                <a:cs typeface="2  Zar"/>
                              </a:rPr>
                              <m:t>𝟐</m:t>
                            </m:r>
                          </m:sup>
                        </m:sSup>
                      </m:num>
                      <m:den>
                        <m:f>
                          <m:fPr>
                            <m:ctrlPr>
                              <a:rPr lang="en-US" sz="1100" b="1" i="1">
                                <a:effectLst/>
                                <a:latin typeface="Cambria Math"/>
                                <a:ea typeface="Calibri"/>
                                <a:cs typeface="2  Zar"/>
                              </a:rPr>
                            </m:ctrlPr>
                          </m:fPr>
                          <m:num>
                            <m:r>
                              <a:rPr lang="en-US" sz="1100" b="1" i="1">
                                <a:effectLst/>
                                <a:latin typeface="Cambria Math"/>
                                <a:ea typeface="Calibri"/>
                                <a:cs typeface="2  Zar"/>
                              </a:rPr>
                              <m:t>𝟓</m:t>
                            </m:r>
                          </m:num>
                          <m:den>
                            <m:r>
                              <a:rPr lang="en-US" sz="1100" b="1" i="1">
                                <a:effectLst/>
                                <a:latin typeface="Cambria Math"/>
                                <a:ea typeface="Calibri"/>
                                <a:cs typeface="2  Zar"/>
                              </a:rPr>
                              <m:t>𝟑</m:t>
                            </m:r>
                          </m:den>
                        </m:f>
                        <m:r>
                          <a:rPr lang="en-US" sz="1100" b="1">
                            <a:effectLst/>
                            <a:latin typeface="Cambria Math"/>
                            <a:ea typeface="Calibri"/>
                            <a:cs typeface="2  Zar"/>
                          </a:rPr>
                          <m:t>+</m:t>
                        </m:r>
                        <m:f>
                          <m:fPr>
                            <m:ctrlPr>
                              <a:rPr lang="en-US" sz="1100" b="1" i="1">
                                <a:effectLst/>
                                <a:latin typeface="Cambria Math"/>
                                <a:ea typeface="Calibri"/>
                                <a:cs typeface="2  Zar"/>
                              </a:rPr>
                            </m:ctrlPr>
                          </m:fPr>
                          <m:num>
                            <m:r>
                              <a:rPr lang="en-US" sz="1100" b="1" i="1">
                                <a:effectLst/>
                                <a:latin typeface="Cambria Math"/>
                                <a:ea typeface="Calibri"/>
                                <a:cs typeface="2  Zar"/>
                              </a:rPr>
                              <m:t>𝟑</m:t>
                            </m:r>
                          </m:num>
                          <m:den>
                            <m:r>
                              <a:rPr lang="en-US" sz="1100" b="1" i="1">
                                <a:effectLst/>
                                <a:latin typeface="Cambria Math"/>
                                <a:ea typeface="Calibri"/>
                                <a:cs typeface="2  Zar"/>
                              </a:rPr>
                              <m:t>𝟖</m:t>
                            </m:r>
                          </m:den>
                        </m:f>
                        <m:d>
                          <m:dPr>
                            <m:ctrlPr>
                              <a:rPr lang="en-US" sz="1100" b="1" i="1">
                                <a:effectLst/>
                                <a:latin typeface="Cambria Math"/>
                                <a:ea typeface="Calibri"/>
                                <a:cs typeface="2  Zar"/>
                              </a:rPr>
                            </m:ctrlPr>
                          </m:dPr>
                          <m:e>
                            <m:f>
                              <m:fPr>
                                <m:ctrlPr>
                                  <a:rPr lang="en-US" sz="1100" b="1" i="1">
                                    <a:effectLst/>
                                    <a:latin typeface="Cambria Math"/>
                                    <a:ea typeface="Calibri"/>
                                    <a:cs typeface="2  Zar"/>
                                  </a:rPr>
                                </m:ctrlPr>
                              </m:fPr>
                              <m:num>
                                <m:r>
                                  <a:rPr lang="en-US" sz="1100" b="1" i="1">
                                    <a:effectLst/>
                                    <a:latin typeface="Cambria Math"/>
                                    <a:ea typeface="Calibri"/>
                                    <a:cs typeface="2  Zar"/>
                                  </a:rPr>
                                  <m:t>𝝀</m:t>
                                </m:r>
                              </m:num>
                              <m:den>
                                <m:sSub>
                                  <m:sSubPr>
                                    <m:ctrlPr>
                                      <a:rPr lang="en-US" sz="1100" b="1" i="1">
                                        <a:effectLst/>
                                        <a:latin typeface="Cambria Math"/>
                                        <a:ea typeface="Calibri"/>
                                        <a:cs typeface="2  Zar"/>
                                      </a:rPr>
                                    </m:ctrlPr>
                                  </m:sSubPr>
                                  <m:e>
                                    <m:r>
                                      <a:rPr lang="en-US" sz="1100" b="1" i="1">
                                        <a:effectLst/>
                                        <a:latin typeface="Cambria Math"/>
                                        <a:ea typeface="Calibri"/>
                                        <a:cs typeface="2  Zar"/>
                                      </a:rPr>
                                      <m:t>𝑪</m:t>
                                    </m:r>
                                  </m:e>
                                  <m:sub>
                                    <m:r>
                                      <a:rPr lang="en-US" sz="1100" b="1" i="1">
                                        <a:effectLst/>
                                        <a:latin typeface="Cambria Math"/>
                                        <a:ea typeface="Calibri"/>
                                        <a:cs typeface="2  Zar"/>
                                      </a:rPr>
                                      <m:t>𝒄</m:t>
                                    </m:r>
                                  </m:sub>
                                </m:sSub>
                              </m:den>
                            </m:f>
                          </m:e>
                        </m:d>
                        <m:r>
                          <a:rPr lang="en-US" sz="1100" b="1" i="1">
                            <a:effectLst/>
                            <a:latin typeface="Cambria Math"/>
                            <a:ea typeface="Calibri"/>
                            <a:cs typeface="2  Zar"/>
                          </a:rPr>
                          <m:t>−</m:t>
                        </m:r>
                        <m:f>
                          <m:fPr>
                            <m:type m:val="skw"/>
                            <m:ctrlPr>
                              <a:rPr lang="en-US" sz="1100" b="1" i="1">
                                <a:effectLst/>
                                <a:latin typeface="Cambria Math"/>
                                <a:ea typeface="Calibri"/>
                                <a:cs typeface="2  Zar"/>
                              </a:rPr>
                            </m:ctrlPr>
                          </m:fPr>
                          <m:num>
                            <m:r>
                              <a:rPr lang="en-US" sz="1100" b="1" i="1">
                                <a:effectLst/>
                                <a:latin typeface="Cambria Math"/>
                                <a:ea typeface="Calibri"/>
                                <a:cs typeface="2  Zar"/>
                              </a:rPr>
                              <m:t>𝟏</m:t>
                            </m:r>
                          </m:num>
                          <m:den>
                            <m:r>
                              <a:rPr lang="en-US" sz="1100" b="1" i="1">
                                <a:effectLst/>
                                <a:latin typeface="Cambria Math"/>
                                <a:ea typeface="Calibri"/>
                                <a:cs typeface="2  Zar"/>
                              </a:rPr>
                              <m:t>𝟖</m:t>
                            </m:r>
                          </m:den>
                        </m:f>
                        <m:r>
                          <a:rPr lang="en-US" sz="1100" b="1">
                            <a:effectLst/>
                            <a:latin typeface="Cambria Math"/>
                            <a:ea typeface="Calibri"/>
                            <a:cs typeface="2  Zar"/>
                          </a:rPr>
                          <m:t>(</m:t>
                        </m:r>
                        <m:f>
                          <m:fPr>
                            <m:ctrlPr>
                              <a:rPr lang="en-US" sz="1100" b="1" i="1">
                                <a:effectLst/>
                                <a:latin typeface="Cambria Math"/>
                                <a:ea typeface="Calibri"/>
                                <a:cs typeface="2  Zar"/>
                              </a:rPr>
                            </m:ctrlPr>
                          </m:fPr>
                          <m:num>
                            <m:r>
                              <a:rPr lang="en-US" sz="1100" b="1" i="1">
                                <a:effectLst/>
                                <a:latin typeface="Cambria Math"/>
                                <a:ea typeface="Calibri"/>
                                <a:cs typeface="2  Zar"/>
                              </a:rPr>
                              <m:t>𝝀</m:t>
                            </m:r>
                          </m:num>
                          <m:den>
                            <m:sSub>
                              <m:sSubPr>
                                <m:ctrlPr>
                                  <a:rPr lang="en-US" sz="1100" b="1" i="1">
                                    <a:effectLst/>
                                    <a:latin typeface="Cambria Math"/>
                                    <a:ea typeface="Calibri"/>
                                    <a:cs typeface="2  Zar"/>
                                  </a:rPr>
                                </m:ctrlPr>
                              </m:sSubPr>
                              <m:e>
                                <m:r>
                                  <a:rPr lang="en-US" sz="1100" b="1" i="1">
                                    <a:effectLst/>
                                    <a:latin typeface="Cambria Math"/>
                                    <a:ea typeface="Calibri"/>
                                    <a:cs typeface="2  Zar"/>
                                  </a:rPr>
                                  <m:t>𝑪</m:t>
                                </m:r>
                              </m:e>
                              <m:sub>
                                <m:r>
                                  <a:rPr lang="en-US" sz="1100" b="1" i="1">
                                    <a:effectLst/>
                                    <a:latin typeface="Cambria Math"/>
                                    <a:ea typeface="Calibri"/>
                                    <a:cs typeface="2  Zar"/>
                                  </a:rPr>
                                  <m:t>𝒄</m:t>
                                </m:r>
                              </m:sub>
                            </m:sSub>
                          </m:den>
                        </m:f>
                        <m:sSup>
                          <m:sSupPr>
                            <m:ctrlPr>
                              <a:rPr lang="en-US" sz="1100" b="1" i="1">
                                <a:effectLst/>
                                <a:latin typeface="Cambria Math"/>
                                <a:ea typeface="Calibri"/>
                                <a:cs typeface="2  Zar"/>
                              </a:rPr>
                            </m:ctrlPr>
                          </m:sSupPr>
                          <m:e>
                            <m:r>
                              <a:rPr lang="en-US" sz="1100" b="1">
                                <a:effectLst/>
                                <a:latin typeface="Cambria Math"/>
                                <a:ea typeface="Calibri"/>
                                <a:cs typeface="2  Zar"/>
                              </a:rPr>
                              <m:t>)</m:t>
                            </m:r>
                          </m:e>
                          <m:sup>
                            <m:r>
                              <a:rPr lang="en-US" sz="1100" b="1" i="1">
                                <a:effectLst/>
                                <a:latin typeface="Cambria Math"/>
                                <a:ea typeface="Calibri"/>
                                <a:cs typeface="2  Zar"/>
                              </a:rPr>
                              <m:t>𝟐</m:t>
                            </m:r>
                          </m:sup>
                        </m:sSup>
                      </m:den>
                    </m:f>
                    <m:r>
                      <a:rPr lang="en-US" sz="1100" b="1">
                        <a:effectLst/>
                        <a:latin typeface="Cambria Math"/>
                        <a:ea typeface="Calibri"/>
                        <a:cs typeface="2  Zar"/>
                      </a:rPr>
                      <m:t>×</m:t>
                    </m:r>
                    <m:r>
                      <a:rPr lang="en-US" sz="1100" b="1" i="1">
                        <a:effectLst/>
                        <a:latin typeface="Cambria Math"/>
                        <a:ea typeface="Calibri"/>
                        <a:cs typeface="2  Zar"/>
                      </a:rPr>
                      <m:t>𝟐𝟒𝟎𝟎</m:t>
                    </m:r>
                    <m:r>
                      <a:rPr lang="en-US" sz="1100" b="1">
                        <a:effectLst/>
                        <a:latin typeface="Cambria Math"/>
                        <a:ea typeface="Calibri"/>
                        <a:cs typeface="2  Zar"/>
                      </a:rPr>
                      <m:t>= </m:t>
                    </m:r>
                    <m:f>
                      <m:fPr>
                        <m:ctrlPr>
                          <a:rPr lang="en-US" sz="1100" b="1" i="1">
                            <a:effectLst/>
                            <a:latin typeface="Cambria Math"/>
                            <a:ea typeface="Calibri"/>
                            <a:cs typeface="2  Zar"/>
                          </a:rPr>
                        </m:ctrlPr>
                      </m:fPr>
                      <m:num>
                        <m:r>
                          <a:rPr lang="en-US" sz="1100" b="1" i="1">
                            <a:effectLst/>
                            <a:latin typeface="Cambria Math"/>
                            <a:ea typeface="Calibri"/>
                            <a:cs typeface="2  Zar"/>
                          </a:rPr>
                          <m:t>𝟏</m:t>
                        </m:r>
                        <m:r>
                          <a:rPr lang="en-US" sz="1100" b="1" i="1">
                            <a:effectLst/>
                            <a:latin typeface="Cambria Math"/>
                            <a:ea typeface="Calibri"/>
                            <a:cs typeface="2  Zar"/>
                          </a:rPr>
                          <m:t>−</m:t>
                        </m:r>
                        <m:r>
                          <a:rPr lang="en-US" sz="1100" b="1" i="1">
                            <a:effectLst/>
                            <a:latin typeface="Cambria Math"/>
                            <a:ea typeface="Calibri"/>
                            <a:cs typeface="2  Zar"/>
                          </a:rPr>
                          <m:t>𝟎</m:t>
                        </m:r>
                        <m:r>
                          <a:rPr lang="en-US" sz="1100" b="1">
                            <a:effectLst/>
                            <a:latin typeface="Cambria Math"/>
                            <a:ea typeface="Calibri"/>
                            <a:cs typeface="2  Zar"/>
                          </a:rPr>
                          <m:t>/</m:t>
                        </m:r>
                        <m:r>
                          <a:rPr lang="en-US" sz="1100" b="1" i="1">
                            <a:effectLst/>
                            <a:latin typeface="Cambria Math"/>
                            <a:ea typeface="Calibri"/>
                            <a:cs typeface="2  Zar"/>
                          </a:rPr>
                          <m:t>𝟓</m:t>
                        </m:r>
                        <m:r>
                          <a:rPr lang="en-US" sz="1100" b="1">
                            <a:effectLst/>
                            <a:latin typeface="Cambria Math"/>
                            <a:ea typeface="Calibri"/>
                            <a:cs typeface="2  Zar"/>
                          </a:rPr>
                          <m:t>(</m:t>
                        </m:r>
                        <m:f>
                          <m:fPr>
                            <m:ctrlPr>
                              <a:rPr lang="en-US" sz="1100" b="1" i="1">
                                <a:effectLst/>
                                <a:latin typeface="Cambria Math"/>
                                <a:ea typeface="Calibri"/>
                                <a:cs typeface="2  Zar"/>
                              </a:rPr>
                            </m:ctrlPr>
                          </m:fPr>
                          <m:num>
                            <m:r>
                              <a:rPr lang="en-US" sz="1100" b="1" i="1">
                                <a:effectLst/>
                                <a:latin typeface="Cambria Math"/>
                                <a:ea typeface="Calibri"/>
                                <a:cs typeface="2  Zar"/>
                              </a:rPr>
                              <m:t>𝟕𝟎</m:t>
                            </m:r>
                            <m:r>
                              <a:rPr lang="en-US" sz="1100" b="1">
                                <a:effectLst/>
                                <a:latin typeface="Cambria Math"/>
                                <a:ea typeface="Calibri"/>
                                <a:cs typeface="2  Zar"/>
                              </a:rPr>
                              <m:t>/</m:t>
                            </m:r>
                            <m:r>
                              <a:rPr lang="en-US" sz="1100" b="1" i="1">
                                <a:effectLst/>
                                <a:latin typeface="Cambria Math"/>
                                <a:ea typeface="Calibri"/>
                                <a:cs typeface="2  Zar"/>
                              </a:rPr>
                              <m:t>𝟕</m:t>
                            </m:r>
                          </m:num>
                          <m:den>
                            <m:r>
                              <a:rPr lang="en-US" sz="1100" b="1" i="1">
                                <a:effectLst/>
                                <a:latin typeface="Cambria Math"/>
                                <a:ea typeface="Calibri"/>
                                <a:cs typeface="2  Zar"/>
                              </a:rPr>
                              <m:t>𝟏𝟑𝟏</m:t>
                            </m:r>
                            <m:r>
                              <a:rPr lang="en-US" sz="1100" b="1">
                                <a:effectLst/>
                                <a:latin typeface="Cambria Math"/>
                                <a:ea typeface="Calibri"/>
                                <a:cs typeface="2  Zar"/>
                              </a:rPr>
                              <m:t>/</m:t>
                            </m:r>
                            <m:r>
                              <a:rPr lang="en-US" sz="1100" b="1" i="1">
                                <a:effectLst/>
                                <a:latin typeface="Cambria Math"/>
                                <a:ea typeface="Calibri"/>
                                <a:cs typeface="2  Zar"/>
                              </a:rPr>
                              <m:t>𝟏𝟒𝟔</m:t>
                            </m:r>
                          </m:den>
                        </m:f>
                        <m:sSup>
                          <m:sSupPr>
                            <m:ctrlPr>
                              <a:rPr lang="en-US" sz="1100" b="1" i="1">
                                <a:effectLst/>
                                <a:latin typeface="Cambria Math"/>
                                <a:ea typeface="Calibri"/>
                                <a:cs typeface="2  Zar"/>
                              </a:rPr>
                            </m:ctrlPr>
                          </m:sSupPr>
                          <m:e>
                            <m:r>
                              <a:rPr lang="en-US" sz="1100" b="1">
                                <a:effectLst/>
                                <a:latin typeface="Cambria Math"/>
                                <a:ea typeface="Calibri"/>
                                <a:cs typeface="2  Zar"/>
                              </a:rPr>
                              <m:t>)</m:t>
                            </m:r>
                          </m:e>
                          <m:sup>
                            <m:r>
                              <a:rPr lang="en-US" sz="1100" b="1" i="1">
                                <a:effectLst/>
                                <a:latin typeface="Cambria Math"/>
                                <a:ea typeface="Calibri"/>
                                <a:cs typeface="2  Zar"/>
                              </a:rPr>
                              <m:t>𝟐</m:t>
                            </m:r>
                          </m:sup>
                        </m:sSup>
                      </m:num>
                      <m:den>
                        <m:f>
                          <m:fPr>
                            <m:ctrlPr>
                              <a:rPr lang="en-US" sz="1100" b="1" i="1">
                                <a:effectLst/>
                                <a:latin typeface="Cambria Math"/>
                                <a:ea typeface="Calibri"/>
                                <a:cs typeface="2  Zar"/>
                              </a:rPr>
                            </m:ctrlPr>
                          </m:fPr>
                          <m:num>
                            <m:r>
                              <a:rPr lang="en-US" sz="1100" b="1" i="1">
                                <a:effectLst/>
                                <a:latin typeface="Cambria Math"/>
                                <a:ea typeface="Calibri"/>
                                <a:cs typeface="2  Zar"/>
                              </a:rPr>
                              <m:t>𝟓</m:t>
                            </m:r>
                          </m:num>
                          <m:den>
                            <m:r>
                              <a:rPr lang="en-US" sz="1100" b="1" i="1">
                                <a:effectLst/>
                                <a:latin typeface="Cambria Math"/>
                                <a:ea typeface="Calibri"/>
                                <a:cs typeface="2  Zar"/>
                              </a:rPr>
                              <m:t>𝟑</m:t>
                            </m:r>
                          </m:den>
                        </m:f>
                        <m:r>
                          <a:rPr lang="en-US" sz="1100" b="1">
                            <a:effectLst/>
                            <a:latin typeface="Cambria Math"/>
                            <a:ea typeface="Calibri"/>
                            <a:cs typeface="2  Zar"/>
                          </a:rPr>
                          <m:t>+</m:t>
                        </m:r>
                        <m:f>
                          <m:fPr>
                            <m:ctrlPr>
                              <a:rPr lang="en-US" sz="1100" b="1" i="1">
                                <a:effectLst/>
                                <a:latin typeface="Cambria Math"/>
                                <a:ea typeface="Calibri"/>
                                <a:cs typeface="2  Zar"/>
                              </a:rPr>
                            </m:ctrlPr>
                          </m:fPr>
                          <m:num>
                            <m:r>
                              <a:rPr lang="en-US" sz="1100" b="1" i="1">
                                <a:effectLst/>
                                <a:latin typeface="Cambria Math"/>
                                <a:ea typeface="Calibri"/>
                                <a:cs typeface="2  Zar"/>
                              </a:rPr>
                              <m:t>𝟑</m:t>
                            </m:r>
                          </m:num>
                          <m:den>
                            <m:r>
                              <a:rPr lang="en-US" sz="1100" b="1" i="1">
                                <a:effectLst/>
                                <a:latin typeface="Cambria Math"/>
                                <a:ea typeface="Calibri"/>
                                <a:cs typeface="2  Zar"/>
                              </a:rPr>
                              <m:t>𝟖</m:t>
                            </m:r>
                          </m:den>
                        </m:f>
                        <m:d>
                          <m:dPr>
                            <m:ctrlPr>
                              <a:rPr lang="en-US" sz="1100" b="1" i="1">
                                <a:effectLst/>
                                <a:latin typeface="Cambria Math"/>
                                <a:ea typeface="Calibri"/>
                                <a:cs typeface="2  Zar"/>
                              </a:rPr>
                            </m:ctrlPr>
                          </m:dPr>
                          <m:e>
                            <m:f>
                              <m:fPr>
                                <m:ctrlPr>
                                  <a:rPr lang="en-US" sz="1100" b="1" i="1">
                                    <a:effectLst/>
                                    <a:latin typeface="Cambria Math"/>
                                    <a:ea typeface="Calibri"/>
                                    <a:cs typeface="2  Zar"/>
                                  </a:rPr>
                                </m:ctrlPr>
                              </m:fPr>
                              <m:num>
                                <m:r>
                                  <a:rPr lang="en-US" sz="1100" b="1" i="1">
                                    <a:effectLst/>
                                    <a:latin typeface="Cambria Math"/>
                                    <a:ea typeface="Calibri"/>
                                    <a:cs typeface="2  Zar"/>
                                  </a:rPr>
                                  <m:t>𝟕𝟎</m:t>
                                </m:r>
                                <m:r>
                                  <a:rPr lang="en-US" sz="1100" b="1">
                                    <a:effectLst/>
                                    <a:latin typeface="Cambria Math"/>
                                    <a:ea typeface="Calibri"/>
                                    <a:cs typeface="2  Zar"/>
                                  </a:rPr>
                                  <m:t>/</m:t>
                                </m:r>
                                <m:r>
                                  <a:rPr lang="en-US" sz="1100" b="1" i="1">
                                    <a:effectLst/>
                                    <a:latin typeface="Cambria Math"/>
                                    <a:ea typeface="Calibri"/>
                                    <a:cs typeface="2  Zar"/>
                                  </a:rPr>
                                  <m:t>𝟕</m:t>
                                </m:r>
                              </m:num>
                              <m:den>
                                <m:r>
                                  <a:rPr lang="en-US" sz="1100" b="1" i="1">
                                    <a:effectLst/>
                                    <a:latin typeface="Cambria Math"/>
                                    <a:ea typeface="Calibri"/>
                                    <a:cs typeface="2  Zar"/>
                                  </a:rPr>
                                  <m:t>𝟏𝟑𝟏</m:t>
                                </m:r>
                                <m:r>
                                  <a:rPr lang="en-US" sz="1100" b="1">
                                    <a:effectLst/>
                                    <a:latin typeface="Cambria Math"/>
                                    <a:ea typeface="Calibri"/>
                                    <a:cs typeface="2  Zar"/>
                                  </a:rPr>
                                  <m:t>/</m:t>
                                </m:r>
                                <m:r>
                                  <a:rPr lang="en-US" sz="1100" b="1" i="1">
                                    <a:effectLst/>
                                    <a:latin typeface="Cambria Math"/>
                                    <a:ea typeface="Calibri"/>
                                    <a:cs typeface="2  Zar"/>
                                  </a:rPr>
                                  <m:t>𝟒𝟔</m:t>
                                </m:r>
                              </m:den>
                            </m:f>
                          </m:e>
                        </m:d>
                        <m:r>
                          <a:rPr lang="en-US" sz="1100" b="1" i="1">
                            <a:effectLst/>
                            <a:latin typeface="Cambria Math"/>
                            <a:ea typeface="Calibri"/>
                            <a:cs typeface="2  Zar"/>
                          </a:rPr>
                          <m:t>−</m:t>
                        </m:r>
                        <m:r>
                          <a:rPr lang="en-US" sz="1100" b="1">
                            <a:effectLst/>
                            <a:latin typeface="Cambria Math"/>
                            <a:ea typeface="Calibri"/>
                            <a:cs typeface="2  Zar"/>
                          </a:rPr>
                          <m:t>(</m:t>
                        </m:r>
                        <m:f>
                          <m:fPr>
                            <m:ctrlPr>
                              <a:rPr lang="en-US" sz="1100" b="1" i="1">
                                <a:effectLst/>
                                <a:latin typeface="Cambria Math"/>
                                <a:ea typeface="Calibri"/>
                                <a:cs typeface="2  Zar"/>
                              </a:rPr>
                            </m:ctrlPr>
                          </m:fPr>
                          <m:num>
                            <m:r>
                              <a:rPr lang="en-US" sz="1100" b="1" i="1">
                                <a:effectLst/>
                                <a:latin typeface="Cambria Math"/>
                                <a:ea typeface="Calibri"/>
                                <a:cs typeface="2  Zar"/>
                              </a:rPr>
                              <m:t>𝟏</m:t>
                            </m:r>
                          </m:num>
                          <m:den>
                            <m:r>
                              <a:rPr lang="en-US" sz="1100" b="1" i="1">
                                <a:effectLst/>
                                <a:latin typeface="Cambria Math"/>
                                <a:ea typeface="Calibri"/>
                                <a:cs typeface="2  Zar"/>
                              </a:rPr>
                              <m:t>𝟖</m:t>
                            </m:r>
                          </m:den>
                        </m:f>
                        <m:r>
                          <a:rPr lang="en-US" sz="1100" b="1">
                            <a:effectLst/>
                            <a:latin typeface="Cambria Math"/>
                            <a:ea typeface="Calibri"/>
                            <a:cs typeface="2  Zar"/>
                          </a:rPr>
                          <m:t>)(</m:t>
                        </m:r>
                        <m:f>
                          <m:fPr>
                            <m:ctrlPr>
                              <a:rPr lang="en-US" sz="1100" b="1" i="1">
                                <a:effectLst/>
                                <a:latin typeface="Cambria Math"/>
                                <a:ea typeface="Calibri"/>
                                <a:cs typeface="2  Zar"/>
                              </a:rPr>
                            </m:ctrlPr>
                          </m:fPr>
                          <m:num>
                            <m:f>
                              <m:fPr>
                                <m:ctrlPr>
                                  <a:rPr lang="en-US" sz="1100" b="1" i="1">
                                    <a:effectLst/>
                                    <a:latin typeface="Cambria Math"/>
                                    <a:ea typeface="Calibri"/>
                                    <a:cs typeface="2  Zar"/>
                                  </a:rPr>
                                </m:ctrlPr>
                              </m:fPr>
                              <m:num>
                                <m:r>
                                  <a:rPr lang="en-US" sz="1100" b="1" i="1">
                                    <a:effectLst/>
                                    <a:latin typeface="Cambria Math"/>
                                    <a:ea typeface="Calibri"/>
                                    <a:cs typeface="2  Zar"/>
                                  </a:rPr>
                                  <m:t>𝟕𝟎</m:t>
                                </m:r>
                              </m:num>
                              <m:den>
                                <m:r>
                                  <a:rPr lang="en-US" sz="1100" b="1" i="1">
                                    <a:effectLst/>
                                    <a:latin typeface="Cambria Math"/>
                                    <a:ea typeface="Calibri"/>
                                    <a:cs typeface="2  Zar"/>
                                  </a:rPr>
                                  <m:t>𝟕</m:t>
                                </m:r>
                              </m:den>
                            </m:f>
                          </m:num>
                          <m:den>
                            <m:f>
                              <m:fPr>
                                <m:ctrlPr>
                                  <a:rPr lang="en-US" sz="1100" b="1" i="1">
                                    <a:effectLst/>
                                    <a:latin typeface="Cambria Math"/>
                                    <a:ea typeface="Calibri"/>
                                    <a:cs typeface="2  Zar"/>
                                  </a:rPr>
                                </m:ctrlPr>
                              </m:fPr>
                              <m:num>
                                <m:r>
                                  <a:rPr lang="en-US" sz="1100" b="1" i="1">
                                    <a:effectLst/>
                                    <a:latin typeface="Cambria Math"/>
                                    <a:ea typeface="Calibri"/>
                                    <a:cs typeface="2  Zar"/>
                                  </a:rPr>
                                  <m:t>𝟏𝟑𝟏</m:t>
                                </m:r>
                              </m:num>
                              <m:den>
                                <m:r>
                                  <a:rPr lang="en-US" sz="1100" b="1" i="1">
                                    <a:effectLst/>
                                    <a:latin typeface="Cambria Math"/>
                                    <a:ea typeface="Calibri"/>
                                    <a:cs typeface="2  Zar"/>
                                  </a:rPr>
                                  <m:t>𝟒𝟔</m:t>
                                </m:r>
                              </m:den>
                            </m:f>
                          </m:den>
                        </m:f>
                        <m:r>
                          <a:rPr lang="en-US" sz="1100" b="1">
                            <a:effectLst/>
                            <a:latin typeface="Cambria Math"/>
                            <a:ea typeface="Calibri"/>
                            <a:cs typeface="2  Zar"/>
                          </a:rPr>
                          <m:t>)</m:t>
                        </m:r>
                      </m:den>
                    </m:f>
                    <m:r>
                      <a:rPr lang="en-US" sz="1100" b="1">
                        <a:effectLst/>
                        <a:latin typeface="Cambria Math"/>
                        <a:ea typeface="Calibri"/>
                        <a:cs typeface="2  Zar"/>
                      </a:rPr>
                      <m:t>×</m:t>
                    </m:r>
                    <m:r>
                      <a:rPr lang="en-US" sz="1100" b="1" i="1">
                        <a:effectLst/>
                        <a:latin typeface="Cambria Math"/>
                        <a:ea typeface="Calibri"/>
                        <a:cs typeface="2  Zar"/>
                      </a:rPr>
                      <m:t>𝟐𝟒𝟎𝟎</m:t>
                    </m:r>
                  </m:oMath>
                </a14:m>
                <a:endParaRPr lang="en-US" sz="1100" b="1" dirty="0">
                  <a:ea typeface="Calibri"/>
                  <a:cs typeface="Arial"/>
                </a:endParaRPr>
              </a:p>
              <a:p>
                <a:pPr algn="justLow">
                  <a:lnSpc>
                    <a:spcPct val="150000"/>
                  </a:lnSpc>
                  <a:spcAft>
                    <a:spcPts val="1000"/>
                  </a:spcAft>
                </a:pPr>
                <a14:m>
                  <m:oMath xmlns:m="http://schemas.openxmlformats.org/officeDocument/2006/math">
                    <m:sSub>
                      <m:sSubPr>
                        <m:ctrlPr>
                          <a:rPr lang="en-US" sz="1100" b="1" i="1">
                            <a:effectLst/>
                            <a:latin typeface="Cambria Math"/>
                            <a:ea typeface="Times New Roman"/>
                            <a:cs typeface="2  Zar"/>
                          </a:rPr>
                        </m:ctrlPr>
                      </m:sSubPr>
                      <m:e>
                        <m:r>
                          <a:rPr lang="en-US" sz="1100" b="1" i="1">
                            <a:effectLst/>
                            <a:latin typeface="Cambria Math"/>
                            <a:ea typeface="Times New Roman"/>
                            <a:cs typeface="2  Zar"/>
                          </a:rPr>
                          <m:t>𝑭</m:t>
                        </m:r>
                      </m:e>
                      <m:sub>
                        <m:r>
                          <a:rPr lang="en-US" sz="1100" b="1" i="1">
                            <a:effectLst/>
                            <a:latin typeface="Cambria Math"/>
                            <a:ea typeface="Times New Roman"/>
                            <a:cs typeface="2  Zar"/>
                          </a:rPr>
                          <m:t>𝒂</m:t>
                        </m:r>
                      </m:sub>
                    </m:sSub>
                    <m:r>
                      <a:rPr lang="en-US" sz="1100" b="1" i="1">
                        <a:effectLst/>
                        <a:latin typeface="Cambria Math"/>
                        <a:ea typeface="Times New Roman"/>
                        <a:cs typeface="2  Zar"/>
                      </a:rPr>
                      <m:t>=</m:t>
                    </m:r>
                    <m:r>
                      <a:rPr lang="en-US" sz="1100" b="1" i="1">
                        <a:effectLst/>
                        <a:latin typeface="Cambria Math"/>
                        <a:ea typeface="Times New Roman"/>
                        <a:cs typeface="2  Zar"/>
                      </a:rPr>
                      <m:t>𝟏𝟏𝟏𝟎</m:t>
                    </m:r>
                    <m:r>
                      <a:rPr lang="en-US" sz="1100" b="1" i="1">
                        <a:effectLst/>
                        <a:latin typeface="Cambria Math"/>
                        <a:ea typeface="Times New Roman"/>
                        <a:cs typeface="2  Zar"/>
                      </a:rPr>
                      <m:t>/</m:t>
                    </m:r>
                    <m:r>
                      <a:rPr lang="en-US" sz="1100" b="1" i="1">
                        <a:effectLst/>
                        <a:latin typeface="Cambria Math"/>
                        <a:ea typeface="Times New Roman"/>
                        <a:cs typeface="2  Zar"/>
                      </a:rPr>
                      <m:t>𝟑𝟒</m:t>
                    </m:r>
                    <m:r>
                      <a:rPr lang="en-US" sz="1100" b="1" i="1">
                        <a:effectLst/>
                        <a:latin typeface="Cambria Math"/>
                        <a:ea typeface="Times New Roman"/>
                        <a:cs typeface="2  Zar"/>
                      </a:rPr>
                      <m:t>𝒌𝒈</m:t>
                    </m:r>
                    <m:r>
                      <a:rPr lang="en-US" sz="1100" b="1" i="1">
                        <a:effectLst/>
                        <a:latin typeface="Cambria Math"/>
                        <a:ea typeface="Times New Roman"/>
                        <a:cs typeface="2  Zar"/>
                      </a:rPr>
                      <m:t> /</m:t>
                    </m:r>
                    <m:sSup>
                      <m:sSupPr>
                        <m:ctrlPr>
                          <a:rPr lang="en-US" sz="1100" b="1" i="1">
                            <a:effectLst/>
                            <a:latin typeface="Cambria Math"/>
                            <a:ea typeface="Times New Roman"/>
                            <a:cs typeface="2  Zar"/>
                          </a:rPr>
                        </m:ctrlPr>
                      </m:sSupPr>
                      <m:e>
                        <m:r>
                          <a:rPr lang="en-US" sz="1100" b="1" i="1">
                            <a:effectLst/>
                            <a:latin typeface="Cambria Math"/>
                            <a:ea typeface="Times New Roman"/>
                            <a:cs typeface="2  Zar"/>
                          </a:rPr>
                          <m:t>𝒄𝒎</m:t>
                        </m:r>
                      </m:e>
                      <m:sup>
                        <m:r>
                          <a:rPr lang="en-US" sz="1100" b="1" i="1">
                            <a:effectLst/>
                            <a:latin typeface="Cambria Math"/>
                            <a:ea typeface="Times New Roman"/>
                            <a:cs typeface="2  Zar"/>
                          </a:rPr>
                          <m:t>𝟐</m:t>
                        </m:r>
                      </m:sup>
                    </m:sSup>
                  </m:oMath>
                </a14:m>
                <a:endParaRPr lang="en-US" sz="1100" b="1" dirty="0">
                  <a:ea typeface="Calibri"/>
                  <a:cs typeface="Arial"/>
                </a:endParaRPr>
              </a:p>
              <a:p>
                <a:pPr algn="justLow">
                  <a:lnSpc>
                    <a:spcPct val="150000"/>
                  </a:lnSpc>
                  <a:spcAft>
                    <a:spcPts val="1000"/>
                  </a:spcAft>
                </a:pPr>
                <a14:m>
                  <m:oMath xmlns:m="http://schemas.openxmlformats.org/officeDocument/2006/math">
                    <m:sSub>
                      <m:sSubPr>
                        <m:ctrlPr>
                          <a:rPr lang="en-US" sz="1100" b="1" i="1">
                            <a:effectLst/>
                            <a:latin typeface="Cambria Math"/>
                            <a:ea typeface="Calibri"/>
                            <a:cs typeface="2  Zar"/>
                          </a:rPr>
                        </m:ctrlPr>
                      </m:sSubPr>
                      <m:e>
                        <m:r>
                          <a:rPr lang="en-US" sz="1100" b="1" i="1">
                            <a:effectLst/>
                            <a:latin typeface="Cambria Math"/>
                            <a:ea typeface="Calibri"/>
                            <a:cs typeface="2  Zar"/>
                          </a:rPr>
                          <m:t>𝑭</m:t>
                        </m:r>
                      </m:e>
                      <m:sub>
                        <m:r>
                          <a:rPr lang="en-US" sz="1100" b="1" i="1">
                            <a:effectLst/>
                            <a:latin typeface="Cambria Math"/>
                            <a:ea typeface="Calibri"/>
                            <a:cs typeface="2  Zar"/>
                          </a:rPr>
                          <m:t>𝒂</m:t>
                        </m:r>
                      </m:sub>
                    </m:sSub>
                    <m:r>
                      <a:rPr lang="en-US" sz="1100" b="1">
                        <a:effectLst/>
                        <a:latin typeface="Cambria Math"/>
                        <a:ea typeface="Calibri"/>
                        <a:cs typeface="2  Zar"/>
                      </a:rPr>
                      <m:t>=</m:t>
                    </m:r>
                    <m:f>
                      <m:fPr>
                        <m:ctrlPr>
                          <a:rPr lang="en-US" sz="1100" b="1" i="1">
                            <a:effectLst/>
                            <a:latin typeface="Cambria Math"/>
                            <a:ea typeface="Calibri"/>
                            <a:cs typeface="2  Zar"/>
                          </a:rPr>
                        </m:ctrlPr>
                      </m:fPr>
                      <m:num>
                        <m:r>
                          <a:rPr lang="en-US" sz="1100" b="1" i="1">
                            <a:effectLst/>
                            <a:latin typeface="Cambria Math"/>
                            <a:ea typeface="Calibri"/>
                            <a:cs typeface="2  Zar"/>
                          </a:rPr>
                          <m:t>𝑷</m:t>
                        </m:r>
                      </m:num>
                      <m:den>
                        <m:r>
                          <a:rPr lang="en-US" sz="1100" b="1" i="1">
                            <a:effectLst/>
                            <a:latin typeface="Cambria Math"/>
                            <a:ea typeface="Calibri"/>
                            <a:cs typeface="2  Zar"/>
                          </a:rPr>
                          <m:t>𝑨</m:t>
                        </m:r>
                      </m:den>
                    </m:f>
                    <m:r>
                      <a:rPr lang="en-US" sz="1100" b="1">
                        <a:effectLst/>
                        <a:latin typeface="Cambria Math"/>
                        <a:ea typeface="Calibri"/>
                        <a:cs typeface="2  Zar"/>
                      </a:rPr>
                      <m:t>⇒</m:t>
                    </m:r>
                    <m:r>
                      <a:rPr lang="en-US" sz="1100" b="1" i="1">
                        <a:effectLst/>
                        <a:latin typeface="Cambria Math"/>
                        <a:ea typeface="Calibri"/>
                        <a:cs typeface="2  Zar"/>
                      </a:rPr>
                      <m:t>𝐩</m:t>
                    </m:r>
                    <m:r>
                      <a:rPr lang="en-US" sz="1100" b="1">
                        <a:effectLst/>
                        <a:latin typeface="Cambria Math"/>
                        <a:ea typeface="Calibri"/>
                        <a:cs typeface="2  Zar"/>
                      </a:rPr>
                      <m:t>=</m:t>
                    </m:r>
                    <m:sSub>
                      <m:sSubPr>
                        <m:ctrlPr>
                          <a:rPr lang="en-US" sz="1100" b="1" i="1">
                            <a:effectLst/>
                            <a:latin typeface="Cambria Math"/>
                            <a:ea typeface="Calibri"/>
                            <a:cs typeface="2  Zar"/>
                          </a:rPr>
                        </m:ctrlPr>
                      </m:sSubPr>
                      <m:e>
                        <m:r>
                          <a:rPr lang="en-US" sz="1100" b="1" i="1">
                            <a:effectLst/>
                            <a:latin typeface="Cambria Math"/>
                            <a:ea typeface="Calibri"/>
                            <a:cs typeface="2  Zar"/>
                          </a:rPr>
                          <m:t>𝑭</m:t>
                        </m:r>
                      </m:e>
                      <m:sub>
                        <m:r>
                          <a:rPr lang="en-US" sz="1100" b="1" i="1">
                            <a:effectLst/>
                            <a:latin typeface="Cambria Math"/>
                            <a:ea typeface="Calibri"/>
                            <a:cs typeface="2  Zar"/>
                          </a:rPr>
                          <m:t>𝒂</m:t>
                        </m:r>
                      </m:sub>
                    </m:sSub>
                    <m:r>
                      <a:rPr lang="en-US" sz="1100" b="1">
                        <a:effectLst/>
                        <a:latin typeface="Cambria Math"/>
                        <a:ea typeface="Calibri"/>
                        <a:cs typeface="2  Zar"/>
                      </a:rPr>
                      <m:t>×</m:t>
                    </m:r>
                    <m:r>
                      <a:rPr lang="en-US" sz="1100" b="1" i="1">
                        <a:effectLst/>
                        <a:latin typeface="Cambria Math"/>
                        <a:ea typeface="Calibri"/>
                        <a:cs typeface="2  Zar"/>
                      </a:rPr>
                      <m:t>𝐀</m:t>
                    </m:r>
                    <m:r>
                      <a:rPr lang="en-US" sz="1100" b="1">
                        <a:effectLst/>
                        <a:latin typeface="Cambria Math"/>
                        <a:ea typeface="Calibri"/>
                        <a:cs typeface="2  Zar"/>
                      </a:rPr>
                      <m:t>⇒</m:t>
                    </m:r>
                    <m:r>
                      <a:rPr lang="en-US" sz="1100" b="1" i="1">
                        <a:effectLst/>
                        <a:latin typeface="Cambria Math"/>
                        <a:ea typeface="Calibri"/>
                        <a:cs typeface="2  Zar"/>
                      </a:rPr>
                      <m:t>𝐏</m:t>
                    </m:r>
                    <m:r>
                      <a:rPr lang="en-US" sz="1100" b="1">
                        <a:effectLst/>
                        <a:latin typeface="Cambria Math"/>
                        <a:ea typeface="Calibri"/>
                        <a:cs typeface="2  Zar"/>
                      </a:rPr>
                      <m:t>=</m:t>
                    </m:r>
                    <m:r>
                      <a:rPr lang="en-US" sz="1100" b="1" i="1">
                        <a:effectLst/>
                        <a:latin typeface="Cambria Math"/>
                        <a:ea typeface="Calibri"/>
                        <a:cs typeface="2  Zar"/>
                      </a:rPr>
                      <m:t>𝟏𝟏𝟏𝟎</m:t>
                    </m:r>
                    <m:r>
                      <a:rPr lang="en-US" sz="1100" b="1">
                        <a:effectLst/>
                        <a:latin typeface="Cambria Math"/>
                        <a:ea typeface="Calibri"/>
                        <a:cs typeface="2  Zar"/>
                      </a:rPr>
                      <m:t>/</m:t>
                    </m:r>
                    <m:r>
                      <a:rPr lang="en-US" sz="1100" b="1" i="1">
                        <a:effectLst/>
                        <a:latin typeface="Cambria Math"/>
                        <a:ea typeface="Calibri"/>
                        <a:cs typeface="2  Zar"/>
                      </a:rPr>
                      <m:t>𝟑𝟖</m:t>
                    </m:r>
                    <m:r>
                      <a:rPr lang="en-US" sz="1100" b="1">
                        <a:effectLst/>
                        <a:latin typeface="Cambria Math"/>
                        <a:ea typeface="Calibri"/>
                        <a:cs typeface="2  Zar"/>
                      </a:rPr>
                      <m:t>×</m:t>
                    </m:r>
                    <m:r>
                      <a:rPr lang="en-US" sz="1100" b="1" i="1">
                        <a:effectLst/>
                        <a:latin typeface="Cambria Math"/>
                        <a:ea typeface="Calibri"/>
                        <a:cs typeface="2  Zar"/>
                      </a:rPr>
                      <m:t>𝟖𝟎</m:t>
                    </m:r>
                    <m:r>
                      <a:rPr lang="en-US" sz="1100" b="1">
                        <a:effectLst/>
                        <a:latin typeface="Cambria Math"/>
                        <a:ea typeface="Calibri"/>
                        <a:cs typeface="2  Zar"/>
                      </a:rPr>
                      <m:t>=</m:t>
                    </m:r>
                    <m:r>
                      <a:rPr lang="en-US" sz="1100" b="1" i="1">
                        <a:effectLst/>
                        <a:latin typeface="Cambria Math"/>
                        <a:ea typeface="Calibri"/>
                        <a:cs typeface="2  Zar"/>
                      </a:rPr>
                      <m:t>𝟖𝟖𝟖𝟐𝟕</m:t>
                    </m:r>
                    <m:r>
                      <a:rPr lang="en-US" sz="1100" b="1">
                        <a:effectLst/>
                        <a:latin typeface="Cambria Math"/>
                        <a:ea typeface="Calibri"/>
                        <a:cs typeface="2  Zar"/>
                      </a:rPr>
                      <m:t>/</m:t>
                    </m:r>
                    <m:r>
                      <a:rPr lang="en-US" sz="1100" b="1" i="1">
                        <a:effectLst/>
                        <a:latin typeface="Cambria Math"/>
                        <a:ea typeface="Calibri"/>
                        <a:cs typeface="2  Zar"/>
                      </a:rPr>
                      <m:t>𝟔</m:t>
                    </m:r>
                    <m:r>
                      <a:rPr lang="en-US" sz="1100" b="1">
                        <a:effectLst/>
                        <a:latin typeface="Cambria Math"/>
                        <a:ea typeface="Calibri"/>
                        <a:cs typeface="2  Zar"/>
                      </a:rPr>
                      <m:t> </m:t>
                    </m:r>
                    <m:r>
                      <a:rPr lang="en-US" sz="1100" b="1" i="1">
                        <a:effectLst/>
                        <a:latin typeface="Cambria Math"/>
                        <a:ea typeface="Calibri"/>
                        <a:cs typeface="2  Zar"/>
                      </a:rPr>
                      <m:t>𝐤𝐠</m:t>
                    </m:r>
                  </m:oMath>
                </a14:m>
                <a:endParaRPr lang="en-US" sz="1100" b="1" dirty="0">
                  <a:ea typeface="Calibri"/>
                  <a:cs typeface="Arial"/>
                </a:endParaRPr>
              </a:p>
              <a:p>
                <a:pPr algn="justLow">
                  <a:lnSpc>
                    <a:spcPct val="150000"/>
                  </a:lnSpc>
                  <a:spcAft>
                    <a:spcPts val="1000"/>
                  </a:spcAft>
                </a:pPr>
                <a:r>
                  <a:rPr lang="en-US" sz="1100" b="1" dirty="0">
                    <a:ea typeface="Times New Roman"/>
                    <a:cs typeface="2  Zar"/>
                  </a:rPr>
                  <a:t>P = 88/8 ton</a:t>
                </a:r>
                <a:r>
                  <a:rPr lang="en-US" sz="1100" b="1" dirty="0">
                    <a:effectLst/>
                    <a:latin typeface="2  Zar"/>
                    <a:ea typeface="Times New Roman"/>
                    <a:cs typeface="Arial"/>
                  </a:rPr>
                  <a:t> </a:t>
                </a:r>
                <a:endParaRPr lang="en-US" sz="1100" b="1" dirty="0">
                  <a:ea typeface="Calibri"/>
                  <a:cs typeface="Arial"/>
                </a:endParaRPr>
              </a:p>
              <a:p>
                <a:pPr algn="justLow">
                  <a:lnSpc>
                    <a:spcPct val="150000"/>
                  </a:lnSpc>
                  <a:spcAft>
                    <a:spcPts val="1000"/>
                  </a:spcAft>
                </a:pPr>
                <a14:m>
                  <m:oMath xmlns:m="http://schemas.openxmlformats.org/officeDocument/2006/math">
                    <m:sSub>
                      <m:sSubPr>
                        <m:ctrlPr>
                          <a:rPr lang="en-US" sz="1100" b="1" i="1">
                            <a:effectLst/>
                            <a:latin typeface="Cambria Math"/>
                            <a:ea typeface="Calibri"/>
                            <a:cs typeface="2  Zar"/>
                          </a:rPr>
                        </m:ctrlPr>
                      </m:sSubPr>
                      <m:e>
                        <m:r>
                          <a:rPr lang="en-US" sz="1100" b="1" i="1">
                            <a:effectLst/>
                            <a:latin typeface="Cambria Math"/>
                            <a:ea typeface="Calibri"/>
                            <a:cs typeface="2  Zar"/>
                          </a:rPr>
                          <m:t>𝑷</m:t>
                        </m:r>
                      </m:e>
                      <m:sub>
                        <m:r>
                          <a:rPr lang="en-US" sz="1100" b="1" i="1">
                            <a:effectLst/>
                            <a:latin typeface="Cambria Math"/>
                            <a:ea typeface="Calibri"/>
                            <a:cs typeface="2  Zar"/>
                          </a:rPr>
                          <m:t>𝒄𝒓𝒙</m:t>
                        </m:r>
                      </m:sub>
                    </m:sSub>
                    <m:r>
                      <a:rPr lang="en-US" sz="1100" b="1">
                        <a:effectLst/>
                        <a:latin typeface="Cambria Math"/>
                        <a:ea typeface="Calibri"/>
                        <a:cs typeface="2  Zar"/>
                      </a:rPr>
                      <m:t>=</m:t>
                    </m:r>
                    <m:f>
                      <m:fPr>
                        <m:ctrlPr>
                          <a:rPr lang="en-US" sz="1100" b="1" i="1">
                            <a:effectLst/>
                            <a:latin typeface="Cambria Math"/>
                            <a:ea typeface="Calibri"/>
                            <a:cs typeface="2  Zar"/>
                          </a:rPr>
                        </m:ctrlPr>
                      </m:fPr>
                      <m:num>
                        <m:sSup>
                          <m:sSupPr>
                            <m:ctrlPr>
                              <a:rPr lang="en-US" sz="1100" b="1" i="1">
                                <a:effectLst/>
                                <a:latin typeface="Cambria Math"/>
                                <a:ea typeface="Calibri"/>
                                <a:cs typeface="2  Zar"/>
                              </a:rPr>
                            </m:ctrlPr>
                          </m:sSupPr>
                          <m:e>
                            <m:r>
                              <a:rPr lang="en-US" sz="1100" b="1">
                                <a:effectLst/>
                                <a:latin typeface="Cambria Math"/>
                                <a:ea typeface="Calibri"/>
                                <a:cs typeface="2  Zar"/>
                              </a:rPr>
                              <m:t>⋏</m:t>
                            </m:r>
                          </m:e>
                          <m:sup>
                            <m:r>
                              <a:rPr lang="en-US" sz="1100" b="1" i="1">
                                <a:effectLst/>
                                <a:latin typeface="Cambria Math"/>
                                <a:ea typeface="Calibri"/>
                                <a:cs typeface="2  Zar"/>
                              </a:rPr>
                              <m:t>𝟐</m:t>
                            </m:r>
                          </m:sup>
                        </m:sSup>
                        <m:r>
                          <a:rPr lang="en-US" sz="1100" b="1">
                            <a:effectLst/>
                            <a:latin typeface="Cambria Math"/>
                            <a:ea typeface="Calibri"/>
                            <a:cs typeface="2  Zar"/>
                          </a:rPr>
                          <m:t>.</m:t>
                        </m:r>
                        <m:r>
                          <a:rPr lang="en-US" sz="1100" b="1" i="1">
                            <a:effectLst/>
                            <a:latin typeface="Cambria Math"/>
                            <a:ea typeface="Calibri"/>
                            <a:cs typeface="2  Zar"/>
                          </a:rPr>
                          <m:t>𝐄</m:t>
                        </m:r>
                        <m:r>
                          <a:rPr lang="en-US" sz="1100" b="1">
                            <a:effectLst/>
                            <a:latin typeface="Cambria Math"/>
                            <a:ea typeface="Calibri"/>
                            <a:cs typeface="2  Zar"/>
                          </a:rPr>
                          <m:t>.</m:t>
                        </m:r>
                        <m:r>
                          <a:rPr lang="en-US" sz="1100" b="1" i="1">
                            <a:effectLst/>
                            <a:latin typeface="Cambria Math"/>
                            <a:ea typeface="Calibri"/>
                            <a:cs typeface="2  Zar"/>
                          </a:rPr>
                          <m:t>𝑰𝒙</m:t>
                        </m:r>
                      </m:num>
                      <m:den>
                        <m:sSubSup>
                          <m:sSubSupPr>
                            <m:ctrlPr>
                              <a:rPr lang="en-US" sz="1100" b="1" i="1">
                                <a:effectLst/>
                                <a:latin typeface="Cambria Math"/>
                                <a:ea typeface="Calibri"/>
                                <a:cs typeface="2  Zar"/>
                              </a:rPr>
                            </m:ctrlPr>
                          </m:sSubSupPr>
                          <m:e>
                            <m:r>
                              <a:rPr lang="en-US" sz="1100" b="1" i="1">
                                <a:effectLst/>
                                <a:latin typeface="Cambria Math"/>
                                <a:ea typeface="Calibri"/>
                                <a:cs typeface="2  Zar"/>
                              </a:rPr>
                              <m:t>𝑲</m:t>
                            </m:r>
                          </m:e>
                          <m:sub>
                            <m:r>
                              <a:rPr lang="en-US" sz="1100" b="1" i="1">
                                <a:effectLst/>
                                <a:latin typeface="Cambria Math"/>
                                <a:ea typeface="Calibri"/>
                                <a:cs typeface="2  Zar"/>
                              </a:rPr>
                              <m:t>𝒙</m:t>
                            </m:r>
                          </m:sub>
                          <m:sup>
                            <m:r>
                              <a:rPr lang="en-US" sz="1100" b="1" i="1">
                                <a:effectLst/>
                                <a:latin typeface="Cambria Math"/>
                                <a:ea typeface="Calibri"/>
                                <a:cs typeface="2  Zar"/>
                              </a:rPr>
                              <m:t>𝟐</m:t>
                            </m:r>
                          </m:sup>
                        </m:sSubSup>
                        <m:r>
                          <a:rPr lang="en-US" sz="1100" b="1">
                            <a:effectLst/>
                            <a:latin typeface="Cambria Math"/>
                            <a:ea typeface="Calibri"/>
                            <a:cs typeface="2  Zar"/>
                          </a:rPr>
                          <m:t>.</m:t>
                        </m:r>
                        <m:sSubSup>
                          <m:sSubSupPr>
                            <m:ctrlPr>
                              <a:rPr lang="en-US" sz="1100" b="1" i="1">
                                <a:effectLst/>
                                <a:latin typeface="Cambria Math"/>
                                <a:ea typeface="Calibri"/>
                                <a:cs typeface="2  Zar"/>
                              </a:rPr>
                            </m:ctrlPr>
                          </m:sSubSupPr>
                          <m:e>
                            <m:r>
                              <a:rPr lang="en-US" sz="1100" b="1" i="1">
                                <a:effectLst/>
                                <a:latin typeface="Cambria Math"/>
                                <a:ea typeface="Calibri"/>
                                <a:cs typeface="2  Zar"/>
                              </a:rPr>
                              <m:t>𝑳</m:t>
                            </m:r>
                          </m:e>
                          <m:sub>
                            <m:r>
                              <a:rPr lang="en-US" sz="1100" b="1" i="1">
                                <a:effectLst/>
                                <a:latin typeface="Cambria Math"/>
                                <a:ea typeface="Calibri"/>
                                <a:cs typeface="2  Zar"/>
                              </a:rPr>
                              <m:t>𝒙</m:t>
                            </m:r>
                          </m:sub>
                          <m:sup>
                            <m:r>
                              <a:rPr lang="en-US" sz="1100" b="1" i="1">
                                <a:effectLst/>
                                <a:latin typeface="Cambria Math"/>
                                <a:ea typeface="Calibri"/>
                                <a:cs typeface="2  Zar"/>
                              </a:rPr>
                              <m:t>𝟐</m:t>
                            </m:r>
                          </m:sup>
                        </m:sSubSup>
                      </m:den>
                    </m:f>
                    <m:r>
                      <a:rPr lang="en-US" sz="1100" b="1">
                        <a:effectLst/>
                        <a:latin typeface="Cambria Math"/>
                        <a:ea typeface="Calibri"/>
                        <a:cs typeface="2  Zar"/>
                      </a:rPr>
                      <m:t>⇒</m:t>
                    </m:r>
                    <m:f>
                      <m:fPr>
                        <m:ctrlPr>
                          <a:rPr lang="en-US" sz="1100" b="1" i="1">
                            <a:effectLst/>
                            <a:latin typeface="Cambria Math"/>
                            <a:ea typeface="Calibri"/>
                            <a:cs typeface="2  Zar"/>
                          </a:rPr>
                        </m:ctrlPr>
                      </m:fPr>
                      <m:num>
                        <m:sSup>
                          <m:sSupPr>
                            <m:ctrlPr>
                              <a:rPr lang="en-US" sz="1100" b="1" i="1">
                                <a:effectLst/>
                                <a:latin typeface="Cambria Math"/>
                                <a:ea typeface="Calibri"/>
                                <a:cs typeface="2  Zar"/>
                              </a:rPr>
                            </m:ctrlPr>
                          </m:sSupPr>
                          <m:e>
                            <m:r>
                              <a:rPr lang="en-US" sz="1100" b="1" i="1">
                                <a:effectLst/>
                                <a:latin typeface="Cambria Math"/>
                                <a:ea typeface="Calibri"/>
                                <a:cs typeface="2  Zar"/>
                              </a:rPr>
                              <m:t>𝟑</m:t>
                            </m:r>
                            <m:r>
                              <a:rPr lang="en-US" sz="1100" b="1">
                                <a:effectLst/>
                                <a:latin typeface="Cambria Math"/>
                                <a:ea typeface="Calibri"/>
                                <a:cs typeface="2  Zar"/>
                              </a:rPr>
                              <m:t>/</m:t>
                            </m:r>
                            <m:r>
                              <a:rPr lang="en-US" sz="1100" b="1" i="1">
                                <a:effectLst/>
                                <a:latin typeface="Cambria Math"/>
                                <a:ea typeface="Calibri"/>
                                <a:cs typeface="2  Zar"/>
                              </a:rPr>
                              <m:t>𝟏𝟒</m:t>
                            </m:r>
                          </m:e>
                          <m:sup>
                            <m:r>
                              <a:rPr lang="en-US" sz="1100" b="1" i="1">
                                <a:effectLst/>
                                <a:latin typeface="Cambria Math"/>
                                <a:ea typeface="Calibri"/>
                                <a:cs typeface="2  Zar"/>
                              </a:rPr>
                              <m:t>𝟐</m:t>
                            </m:r>
                          </m:sup>
                        </m:sSup>
                        <m:r>
                          <a:rPr lang="en-US" sz="1100" b="1">
                            <a:effectLst/>
                            <a:latin typeface="Cambria Math"/>
                            <a:ea typeface="Calibri"/>
                            <a:cs typeface="2  Zar"/>
                          </a:rPr>
                          <m:t>×</m:t>
                        </m:r>
                        <m:r>
                          <a:rPr lang="en-US" sz="1100" b="1" i="1">
                            <a:effectLst/>
                            <a:latin typeface="Cambria Math"/>
                            <a:ea typeface="Calibri"/>
                            <a:cs typeface="2  Zar"/>
                          </a:rPr>
                          <m:t>𝟐</m:t>
                        </m:r>
                        <m:r>
                          <a:rPr lang="en-US" sz="1100" b="1">
                            <a:effectLst/>
                            <a:latin typeface="Cambria Math"/>
                            <a:ea typeface="Calibri"/>
                            <a:cs typeface="2  Zar"/>
                          </a:rPr>
                          <m:t>×</m:t>
                        </m:r>
                        <m:sSup>
                          <m:sSupPr>
                            <m:ctrlPr>
                              <a:rPr lang="en-US" sz="1100" b="1" i="1">
                                <a:effectLst/>
                                <a:latin typeface="Cambria Math"/>
                                <a:ea typeface="Calibri"/>
                                <a:cs typeface="2  Zar"/>
                              </a:rPr>
                            </m:ctrlPr>
                          </m:sSupPr>
                          <m:e>
                            <m:r>
                              <a:rPr lang="en-US" sz="1100" b="1" i="1">
                                <a:effectLst/>
                                <a:latin typeface="Cambria Math"/>
                                <a:ea typeface="Calibri"/>
                                <a:cs typeface="2  Zar"/>
                              </a:rPr>
                              <m:t>𝟏𝟎</m:t>
                            </m:r>
                          </m:e>
                          <m:sup>
                            <m:r>
                              <a:rPr lang="en-US" sz="1100" b="1" i="1">
                                <a:effectLst/>
                                <a:latin typeface="Cambria Math"/>
                                <a:ea typeface="Calibri"/>
                                <a:cs typeface="2  Zar"/>
                              </a:rPr>
                              <m:t>𝟔</m:t>
                            </m:r>
                          </m:sup>
                        </m:sSup>
                        <m:r>
                          <a:rPr lang="en-US" sz="1100" b="1">
                            <a:effectLst/>
                            <a:latin typeface="Cambria Math"/>
                            <a:ea typeface="Calibri"/>
                            <a:cs typeface="2  Zar"/>
                          </a:rPr>
                          <m:t>×</m:t>
                        </m:r>
                        <m:r>
                          <a:rPr lang="en-US" sz="1100" b="1" i="1">
                            <a:effectLst/>
                            <a:latin typeface="Cambria Math"/>
                            <a:ea typeface="Calibri"/>
                            <a:cs typeface="2  Zar"/>
                          </a:rPr>
                          <m:t>𝟓𝟕𝟒𝟕</m:t>
                        </m:r>
                      </m:num>
                      <m:den>
                        <m:sSup>
                          <m:sSupPr>
                            <m:ctrlPr>
                              <a:rPr lang="en-US" sz="1100" b="1" i="1">
                                <a:effectLst/>
                                <a:latin typeface="Cambria Math"/>
                                <a:ea typeface="Calibri"/>
                                <a:cs typeface="2  Zar"/>
                              </a:rPr>
                            </m:ctrlPr>
                          </m:sSupPr>
                          <m:e>
                            <m:r>
                              <a:rPr lang="en-US" sz="1100" b="1" i="1">
                                <a:effectLst/>
                                <a:latin typeface="Cambria Math"/>
                                <a:ea typeface="Calibri"/>
                                <a:cs typeface="2  Zar"/>
                              </a:rPr>
                              <m:t>𝟏</m:t>
                            </m:r>
                          </m:e>
                          <m:sup>
                            <m:r>
                              <a:rPr lang="en-US" sz="1100" b="1" i="1">
                                <a:effectLst/>
                                <a:latin typeface="Cambria Math"/>
                                <a:ea typeface="Calibri"/>
                                <a:cs typeface="2  Zar"/>
                              </a:rPr>
                              <m:t>𝟐</m:t>
                            </m:r>
                          </m:sup>
                        </m:sSup>
                        <m:r>
                          <a:rPr lang="en-US" sz="1100" b="1">
                            <a:effectLst/>
                            <a:latin typeface="Cambria Math"/>
                            <a:ea typeface="Calibri"/>
                            <a:cs typeface="2  Zar"/>
                          </a:rPr>
                          <m:t>×</m:t>
                        </m:r>
                        <m:sSup>
                          <m:sSupPr>
                            <m:ctrlPr>
                              <a:rPr lang="en-US" sz="1100" b="1" i="1">
                                <a:effectLst/>
                                <a:latin typeface="Cambria Math"/>
                                <a:ea typeface="Calibri"/>
                                <a:cs typeface="2  Zar"/>
                              </a:rPr>
                            </m:ctrlPr>
                          </m:sSupPr>
                          <m:e>
                            <m:r>
                              <a:rPr lang="en-US" sz="1100" b="1" i="1">
                                <a:effectLst/>
                                <a:latin typeface="Cambria Math"/>
                                <a:ea typeface="Calibri"/>
                                <a:cs typeface="2  Zar"/>
                              </a:rPr>
                              <m:t>𝟔𝟎𝟎</m:t>
                            </m:r>
                          </m:e>
                          <m:sup>
                            <m:r>
                              <a:rPr lang="en-US" sz="1100" b="1" i="1">
                                <a:effectLst/>
                                <a:latin typeface="Cambria Math"/>
                                <a:ea typeface="Calibri"/>
                                <a:cs typeface="2  Zar"/>
                              </a:rPr>
                              <m:t>𝟐</m:t>
                            </m:r>
                          </m:sup>
                        </m:sSup>
                      </m:den>
                    </m:f>
                    <m:r>
                      <a:rPr lang="en-US" sz="1100" b="1">
                        <a:effectLst/>
                        <a:latin typeface="Cambria Math"/>
                        <a:ea typeface="Calibri"/>
                        <a:cs typeface="2  Zar"/>
                      </a:rPr>
                      <m:t>=</m:t>
                    </m:r>
                    <m:r>
                      <a:rPr lang="en-US" sz="1100" b="1" i="1">
                        <a:effectLst/>
                        <a:latin typeface="Cambria Math"/>
                        <a:ea typeface="Calibri"/>
                        <a:cs typeface="2  Zar"/>
                      </a:rPr>
                      <m:t>𝟑𝟏𝟒</m:t>
                    </m:r>
                    <m:r>
                      <a:rPr lang="en-US" sz="1100" b="1">
                        <a:effectLst/>
                        <a:latin typeface="Cambria Math"/>
                        <a:ea typeface="Calibri"/>
                        <a:cs typeface="2  Zar"/>
                      </a:rPr>
                      <m:t>/</m:t>
                    </m:r>
                    <m:r>
                      <a:rPr lang="en-US" sz="1100" b="1" i="1">
                        <a:effectLst/>
                        <a:latin typeface="Cambria Math"/>
                        <a:ea typeface="Calibri"/>
                        <a:cs typeface="2  Zar"/>
                      </a:rPr>
                      <m:t>𝟖</m:t>
                    </m:r>
                    <m:r>
                      <a:rPr lang="en-US" sz="1100" b="1">
                        <a:effectLst/>
                        <a:latin typeface="Cambria Math"/>
                        <a:ea typeface="Calibri"/>
                        <a:cs typeface="2  Zar"/>
                      </a:rPr>
                      <m:t> </m:t>
                    </m:r>
                    <m:r>
                      <a:rPr lang="en-US" sz="1100" b="1" i="1">
                        <a:effectLst/>
                        <a:latin typeface="Cambria Math"/>
                        <a:ea typeface="Calibri"/>
                        <a:cs typeface="2  Zar"/>
                      </a:rPr>
                      <m:t>𝐭𝐨𝐧</m:t>
                    </m:r>
                  </m:oMath>
                </a14:m>
                <a:endParaRPr lang="en-US" sz="1100" b="1" dirty="0">
                  <a:ea typeface="Calibri"/>
                  <a:cs typeface="Arial"/>
                </a:endParaRPr>
              </a:p>
              <a:p>
                <a:pPr algn="justLow">
                  <a:lnSpc>
                    <a:spcPct val="150000"/>
                  </a:lnSpc>
                  <a:spcAft>
                    <a:spcPts val="1000"/>
                  </a:spcAft>
                </a:pPr>
                <a14:m>
                  <m:oMath xmlns:m="http://schemas.openxmlformats.org/officeDocument/2006/math">
                    <m:sSub>
                      <m:sSubPr>
                        <m:ctrlPr>
                          <a:rPr lang="en-US" sz="1100" b="1" i="1">
                            <a:effectLst/>
                            <a:latin typeface="Cambria Math"/>
                            <a:ea typeface="Calibri"/>
                            <a:cs typeface="2  Zar"/>
                          </a:rPr>
                        </m:ctrlPr>
                      </m:sSubPr>
                      <m:e>
                        <m:r>
                          <a:rPr lang="en-US" sz="1100" b="1" i="1">
                            <a:effectLst/>
                            <a:latin typeface="Cambria Math"/>
                            <a:ea typeface="Calibri"/>
                            <a:cs typeface="2  Zar"/>
                          </a:rPr>
                          <m:t>𝑷</m:t>
                        </m:r>
                      </m:e>
                      <m:sub>
                        <m:r>
                          <a:rPr lang="en-US" sz="1100" b="1" i="1">
                            <a:effectLst/>
                            <a:latin typeface="Cambria Math"/>
                            <a:ea typeface="Calibri"/>
                            <a:cs typeface="2  Zar"/>
                          </a:rPr>
                          <m:t>𝒄𝒓𝒚</m:t>
                        </m:r>
                      </m:sub>
                    </m:sSub>
                    <m:r>
                      <a:rPr lang="en-US" sz="1100" b="1">
                        <a:effectLst/>
                        <a:latin typeface="Cambria Math"/>
                        <a:ea typeface="Calibri"/>
                        <a:cs typeface="2  Zar"/>
                      </a:rPr>
                      <m:t>=</m:t>
                    </m:r>
                    <m:f>
                      <m:fPr>
                        <m:ctrlPr>
                          <a:rPr lang="en-US" sz="1100" b="1" i="1">
                            <a:effectLst/>
                            <a:latin typeface="Cambria Math"/>
                            <a:ea typeface="Calibri"/>
                            <a:cs typeface="2  Zar"/>
                          </a:rPr>
                        </m:ctrlPr>
                      </m:fPr>
                      <m:num>
                        <m:sSup>
                          <m:sSupPr>
                            <m:ctrlPr>
                              <a:rPr lang="en-US" sz="1100" b="1" i="1">
                                <a:effectLst/>
                                <a:latin typeface="Cambria Math"/>
                                <a:ea typeface="Calibri"/>
                                <a:cs typeface="2  Zar"/>
                              </a:rPr>
                            </m:ctrlPr>
                          </m:sSupPr>
                          <m:e>
                            <m:r>
                              <a:rPr lang="en-US" sz="1100" b="1">
                                <a:effectLst/>
                                <a:latin typeface="Cambria Math"/>
                                <a:ea typeface="Calibri"/>
                                <a:cs typeface="2  Zar"/>
                              </a:rPr>
                              <m:t>⋏</m:t>
                            </m:r>
                          </m:e>
                          <m:sup>
                            <m:r>
                              <a:rPr lang="en-US" sz="1100" b="1" i="1">
                                <a:effectLst/>
                                <a:latin typeface="Cambria Math"/>
                                <a:ea typeface="Calibri"/>
                                <a:cs typeface="2  Zar"/>
                              </a:rPr>
                              <m:t>𝟐</m:t>
                            </m:r>
                          </m:sup>
                        </m:sSup>
                        <m:r>
                          <a:rPr lang="en-US" sz="1100" b="1">
                            <a:effectLst/>
                            <a:latin typeface="Cambria Math"/>
                            <a:ea typeface="Calibri"/>
                            <a:cs typeface="2  Zar"/>
                          </a:rPr>
                          <m:t>.</m:t>
                        </m:r>
                        <m:r>
                          <a:rPr lang="en-US" sz="1100" b="1" i="1">
                            <a:effectLst/>
                            <a:latin typeface="Cambria Math"/>
                            <a:ea typeface="Calibri"/>
                            <a:cs typeface="2  Zar"/>
                          </a:rPr>
                          <m:t>𝐄</m:t>
                        </m:r>
                        <m:r>
                          <a:rPr lang="en-US" sz="1100" b="1">
                            <a:effectLst/>
                            <a:latin typeface="Cambria Math"/>
                            <a:ea typeface="Calibri"/>
                            <a:cs typeface="2  Zar"/>
                          </a:rPr>
                          <m:t>.</m:t>
                        </m:r>
                        <m:r>
                          <a:rPr lang="en-US" sz="1100" b="1" i="1">
                            <a:effectLst/>
                            <a:latin typeface="Cambria Math"/>
                            <a:ea typeface="Calibri"/>
                            <a:cs typeface="2  Zar"/>
                          </a:rPr>
                          <m:t>𝑰𝒚</m:t>
                        </m:r>
                      </m:num>
                      <m:den>
                        <m:sSubSup>
                          <m:sSubSupPr>
                            <m:ctrlPr>
                              <a:rPr lang="en-US" sz="1100" b="1" i="1">
                                <a:effectLst/>
                                <a:latin typeface="Cambria Math"/>
                                <a:ea typeface="Calibri"/>
                                <a:cs typeface="2  Zar"/>
                              </a:rPr>
                            </m:ctrlPr>
                          </m:sSubSupPr>
                          <m:e>
                            <m:r>
                              <a:rPr lang="en-US" sz="1100" b="1" i="1">
                                <a:effectLst/>
                                <a:latin typeface="Cambria Math"/>
                                <a:ea typeface="Calibri"/>
                                <a:cs typeface="2  Zar"/>
                              </a:rPr>
                              <m:t>𝑲</m:t>
                            </m:r>
                          </m:e>
                          <m:sub>
                            <m:r>
                              <a:rPr lang="en-US" sz="1100" b="1" i="1">
                                <a:effectLst/>
                                <a:latin typeface="Cambria Math"/>
                                <a:ea typeface="Calibri"/>
                                <a:cs typeface="2  Zar"/>
                              </a:rPr>
                              <m:t>𝒚</m:t>
                            </m:r>
                          </m:sub>
                          <m:sup>
                            <m:r>
                              <a:rPr lang="en-US" sz="1100" b="1" i="1">
                                <a:effectLst/>
                                <a:latin typeface="Cambria Math"/>
                                <a:ea typeface="Calibri"/>
                                <a:cs typeface="2  Zar"/>
                              </a:rPr>
                              <m:t>𝟐</m:t>
                            </m:r>
                          </m:sup>
                        </m:sSubSup>
                        <m:r>
                          <a:rPr lang="en-US" sz="1100" b="1">
                            <a:effectLst/>
                            <a:latin typeface="Cambria Math"/>
                            <a:ea typeface="Calibri"/>
                            <a:cs typeface="2  Zar"/>
                          </a:rPr>
                          <m:t>.</m:t>
                        </m:r>
                        <m:sSubSup>
                          <m:sSubSupPr>
                            <m:ctrlPr>
                              <a:rPr lang="en-US" sz="1100" b="1" i="1">
                                <a:effectLst/>
                                <a:latin typeface="Cambria Math"/>
                                <a:ea typeface="Calibri"/>
                                <a:cs typeface="2  Zar"/>
                              </a:rPr>
                            </m:ctrlPr>
                          </m:sSubSupPr>
                          <m:e>
                            <m:r>
                              <a:rPr lang="en-US" sz="1100" b="1" i="1">
                                <a:effectLst/>
                                <a:latin typeface="Cambria Math"/>
                                <a:ea typeface="Calibri"/>
                                <a:cs typeface="2  Zar"/>
                              </a:rPr>
                              <m:t>𝑳</m:t>
                            </m:r>
                          </m:e>
                          <m:sub>
                            <m:r>
                              <a:rPr lang="en-US" sz="1100" b="1" i="1">
                                <a:effectLst/>
                                <a:latin typeface="Cambria Math"/>
                                <a:ea typeface="Calibri"/>
                                <a:cs typeface="2  Zar"/>
                              </a:rPr>
                              <m:t>𝒚</m:t>
                            </m:r>
                          </m:sub>
                          <m:sup>
                            <m:r>
                              <a:rPr lang="en-US" sz="1100" b="1" i="1">
                                <a:effectLst/>
                                <a:latin typeface="Cambria Math"/>
                                <a:ea typeface="Calibri"/>
                                <a:cs typeface="2  Zar"/>
                              </a:rPr>
                              <m:t>𝟐</m:t>
                            </m:r>
                          </m:sup>
                        </m:sSubSup>
                      </m:den>
                    </m:f>
                    <m:r>
                      <a:rPr lang="en-US" sz="1100" b="1">
                        <a:effectLst/>
                        <a:latin typeface="Cambria Math"/>
                        <a:ea typeface="Calibri"/>
                        <a:cs typeface="2  Zar"/>
                      </a:rPr>
                      <m:t>⇒</m:t>
                    </m:r>
                    <m:f>
                      <m:fPr>
                        <m:ctrlPr>
                          <a:rPr lang="en-US" sz="1100" b="1" i="1">
                            <a:effectLst/>
                            <a:latin typeface="Cambria Math"/>
                            <a:ea typeface="Calibri"/>
                            <a:cs typeface="2  Zar"/>
                          </a:rPr>
                        </m:ctrlPr>
                      </m:fPr>
                      <m:num>
                        <m:sSup>
                          <m:sSupPr>
                            <m:ctrlPr>
                              <a:rPr lang="en-US" sz="1100" b="1" i="1">
                                <a:effectLst/>
                                <a:latin typeface="Cambria Math"/>
                                <a:ea typeface="Calibri"/>
                                <a:cs typeface="2  Zar"/>
                              </a:rPr>
                            </m:ctrlPr>
                          </m:sSupPr>
                          <m:e>
                            <m:r>
                              <a:rPr lang="en-US" sz="1100" b="1" i="1">
                                <a:effectLst/>
                                <a:latin typeface="Cambria Math"/>
                                <a:ea typeface="Calibri"/>
                                <a:cs typeface="2  Zar"/>
                              </a:rPr>
                              <m:t>𝟑</m:t>
                            </m:r>
                            <m:r>
                              <a:rPr lang="en-US" sz="1100" b="1">
                                <a:effectLst/>
                                <a:latin typeface="Cambria Math"/>
                                <a:ea typeface="Calibri"/>
                                <a:cs typeface="2  Zar"/>
                              </a:rPr>
                              <m:t>/</m:t>
                            </m:r>
                            <m:r>
                              <a:rPr lang="en-US" sz="1100" b="1" i="1">
                                <a:effectLst/>
                                <a:latin typeface="Cambria Math"/>
                                <a:ea typeface="Calibri"/>
                                <a:cs typeface="2  Zar"/>
                              </a:rPr>
                              <m:t>𝟏𝟒</m:t>
                            </m:r>
                          </m:e>
                          <m:sup>
                            <m:r>
                              <a:rPr lang="en-US" sz="1100" b="1" i="1">
                                <a:effectLst/>
                                <a:latin typeface="Cambria Math"/>
                                <a:ea typeface="Calibri"/>
                                <a:cs typeface="2  Zar"/>
                              </a:rPr>
                              <m:t>𝟐</m:t>
                            </m:r>
                          </m:sup>
                        </m:sSup>
                        <m:r>
                          <a:rPr lang="en-US" sz="1100" b="1">
                            <a:effectLst/>
                            <a:latin typeface="Cambria Math"/>
                            <a:ea typeface="Calibri"/>
                            <a:cs typeface="2  Zar"/>
                          </a:rPr>
                          <m:t>×</m:t>
                        </m:r>
                        <m:r>
                          <a:rPr lang="en-US" sz="1100" b="1" i="1">
                            <a:effectLst/>
                            <a:latin typeface="Cambria Math"/>
                            <a:ea typeface="Calibri"/>
                            <a:cs typeface="2  Zar"/>
                          </a:rPr>
                          <m:t>𝟐</m:t>
                        </m:r>
                        <m:r>
                          <a:rPr lang="en-US" sz="1100" b="1">
                            <a:effectLst/>
                            <a:latin typeface="Cambria Math"/>
                            <a:ea typeface="Calibri"/>
                            <a:cs typeface="2  Zar"/>
                          </a:rPr>
                          <m:t>×</m:t>
                        </m:r>
                        <m:sSup>
                          <m:sSupPr>
                            <m:ctrlPr>
                              <a:rPr lang="en-US" sz="1100" b="1" i="1">
                                <a:effectLst/>
                                <a:latin typeface="Cambria Math"/>
                                <a:ea typeface="Calibri"/>
                                <a:cs typeface="2  Zar"/>
                              </a:rPr>
                            </m:ctrlPr>
                          </m:sSupPr>
                          <m:e>
                            <m:r>
                              <a:rPr lang="en-US" sz="1100" b="1" i="1">
                                <a:effectLst/>
                                <a:latin typeface="Cambria Math"/>
                                <a:ea typeface="Calibri"/>
                                <a:cs typeface="2  Zar"/>
                              </a:rPr>
                              <m:t>𝟏𝟎</m:t>
                            </m:r>
                          </m:e>
                          <m:sup>
                            <m:r>
                              <a:rPr lang="en-US" sz="1100" b="1" i="1">
                                <a:effectLst/>
                                <a:latin typeface="Cambria Math"/>
                                <a:ea typeface="Calibri"/>
                                <a:cs typeface="2  Zar"/>
                              </a:rPr>
                              <m:t>𝟔</m:t>
                            </m:r>
                          </m:sup>
                        </m:sSup>
                        <m:r>
                          <a:rPr lang="en-US" sz="1100" b="1">
                            <a:effectLst/>
                            <a:latin typeface="Cambria Math"/>
                            <a:ea typeface="Calibri"/>
                            <a:cs typeface="2  Zar"/>
                          </a:rPr>
                          <m:t>×</m:t>
                        </m:r>
                        <m:r>
                          <a:rPr lang="en-US" sz="1100" b="1" i="1">
                            <a:effectLst/>
                            <a:latin typeface="Cambria Math"/>
                            <a:ea typeface="Calibri"/>
                            <a:cs typeface="2  Zar"/>
                          </a:rPr>
                          <m:t>𝟑𝟓𝟖𝟕</m:t>
                        </m:r>
                      </m:num>
                      <m:den>
                        <m:sSup>
                          <m:sSupPr>
                            <m:ctrlPr>
                              <a:rPr lang="en-US" sz="1100" b="1" i="1">
                                <a:effectLst/>
                                <a:latin typeface="Cambria Math"/>
                                <a:ea typeface="Calibri"/>
                                <a:cs typeface="2  Zar"/>
                              </a:rPr>
                            </m:ctrlPr>
                          </m:sSupPr>
                          <m:e>
                            <m:r>
                              <a:rPr lang="en-US" sz="1100" b="1" i="1">
                                <a:effectLst/>
                                <a:latin typeface="Cambria Math"/>
                                <a:ea typeface="Calibri"/>
                                <a:cs typeface="2  Zar"/>
                              </a:rPr>
                              <m:t>𝟏</m:t>
                            </m:r>
                          </m:e>
                          <m:sup>
                            <m:r>
                              <a:rPr lang="en-US" sz="1100" b="1" i="1">
                                <a:effectLst/>
                                <a:latin typeface="Cambria Math"/>
                                <a:ea typeface="Calibri"/>
                                <a:cs typeface="2  Zar"/>
                              </a:rPr>
                              <m:t>𝟐</m:t>
                            </m:r>
                          </m:sup>
                        </m:sSup>
                        <m:r>
                          <a:rPr lang="en-US" sz="1100" b="1">
                            <a:effectLst/>
                            <a:latin typeface="Cambria Math"/>
                            <a:ea typeface="Calibri"/>
                            <a:cs typeface="2  Zar"/>
                          </a:rPr>
                          <m:t>×</m:t>
                        </m:r>
                        <m:sSup>
                          <m:sSupPr>
                            <m:ctrlPr>
                              <a:rPr lang="en-US" sz="1100" b="1" i="1">
                                <a:effectLst/>
                                <a:latin typeface="Cambria Math"/>
                                <a:ea typeface="Calibri"/>
                                <a:cs typeface="2  Zar"/>
                              </a:rPr>
                            </m:ctrlPr>
                          </m:sSupPr>
                          <m:e>
                            <m:r>
                              <a:rPr lang="en-US" sz="1100" b="1" i="1">
                                <a:effectLst/>
                                <a:latin typeface="Cambria Math"/>
                                <a:ea typeface="Calibri"/>
                                <a:cs typeface="2  Zar"/>
                              </a:rPr>
                              <m:t>𝟒𝟎𝟎</m:t>
                            </m:r>
                          </m:e>
                          <m:sup>
                            <m:r>
                              <a:rPr lang="en-US" sz="1100" b="1" i="1">
                                <a:effectLst/>
                                <a:latin typeface="Cambria Math"/>
                                <a:ea typeface="Calibri"/>
                                <a:cs typeface="2  Zar"/>
                              </a:rPr>
                              <m:t>𝟐</m:t>
                            </m:r>
                          </m:sup>
                        </m:sSup>
                      </m:den>
                    </m:f>
                    <m:r>
                      <a:rPr lang="en-US" sz="1100" b="1">
                        <a:effectLst/>
                        <a:latin typeface="Cambria Math"/>
                        <a:ea typeface="Calibri"/>
                        <a:cs typeface="2  Zar"/>
                      </a:rPr>
                      <m:t>=</m:t>
                    </m:r>
                    <m:r>
                      <a:rPr lang="en-US" sz="1100" b="1" i="1">
                        <a:effectLst/>
                        <a:latin typeface="Cambria Math"/>
                        <a:ea typeface="Calibri"/>
                        <a:cs typeface="2  Zar"/>
                      </a:rPr>
                      <m:t>𝟒𝟒𝟐</m:t>
                    </m:r>
                    <m:r>
                      <a:rPr lang="en-US" sz="1100" b="1">
                        <a:effectLst/>
                        <a:latin typeface="Cambria Math"/>
                        <a:ea typeface="Calibri"/>
                        <a:cs typeface="2  Zar"/>
                      </a:rPr>
                      <m:t>/</m:t>
                    </m:r>
                    <m:r>
                      <a:rPr lang="en-US" sz="1100" b="1" i="1">
                        <a:effectLst/>
                        <a:latin typeface="Cambria Math"/>
                        <a:ea typeface="Calibri"/>
                        <a:cs typeface="2  Zar"/>
                      </a:rPr>
                      <m:t>𝟏𝐭𝐨𝐧</m:t>
                    </m:r>
                    <m:r>
                      <a:rPr lang="en-US" sz="1100" b="1">
                        <a:effectLst/>
                        <a:latin typeface="Cambria Math"/>
                        <a:ea typeface="Calibri"/>
                        <a:cs typeface="2  Zar"/>
                      </a:rPr>
                      <m:t> </m:t>
                    </m:r>
                  </m:oMath>
                </a14:m>
                <a:endParaRPr lang="en-US" sz="1100" b="1" dirty="0">
                  <a:ea typeface="Calibri"/>
                  <a:cs typeface="Arial"/>
                </a:endParaRPr>
              </a:p>
              <a:p>
                <a:endParaRPr lang="en-US" sz="1100" b="1" dirty="0">
                  <a:solidFill>
                    <a:schemeClr val="tx2"/>
                  </a:solidFill>
                  <a:latin typeface="B Nazanin+ Black" panose="02000700000000000000" pitchFamily="2" charset="-78"/>
                  <a:cs typeface="B Nazanin+ Black" panose="02000700000000000000" pitchFamily="2"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98" y="764704"/>
                <a:ext cx="8750190" cy="5400599"/>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16</a:t>
            </a:fld>
            <a:endParaRPr lang="fa-IR" dirty="0"/>
          </a:p>
        </p:txBody>
      </p:sp>
    </p:spTree>
    <p:extLst>
      <p:ext uri="{BB962C8B-B14F-4D97-AF65-F5344CB8AC3E}">
        <p14:creationId xmlns:p14="http://schemas.microsoft.com/office/powerpoint/2010/main" val="1127821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down)">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500"/>
                                        <p:tgtEl>
                                          <p:spTgt spid="11">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wipe(down)">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down)">
                                      <p:cBhvr>
                                        <p:cTn id="23" dur="500"/>
                                        <p:tgtEl>
                                          <p:spTgt spid="11">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wipe(down)">
                                      <p:cBhvr>
                                        <p:cTn id="26" dur="500"/>
                                        <p:tgtEl>
                                          <p:spTgt spid="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ipe(down)">
                                      <p:cBhvr>
                                        <p:cTn id="31" dur="500"/>
                                        <p:tgtEl>
                                          <p:spTgt spid="11">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animEffect transition="in" filter="wipe(down)">
                                      <p:cBhvr>
                                        <p:cTn id="34"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a-IR" dirty="0" smtClean="0"/>
              <a:t>خمش</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51520" y="908720"/>
                <a:ext cx="8712968" cy="5256584"/>
              </a:xfrm>
            </p:spPr>
            <p:txBody>
              <a:bodyPr>
                <a:normAutofit fontScale="62500" lnSpcReduction="20000"/>
              </a:bodyPr>
              <a:lstStyle/>
              <a:p>
                <a:pPr algn="justLow">
                  <a:lnSpc>
                    <a:spcPct val="150000"/>
                  </a:lnSpc>
                  <a:spcAft>
                    <a:spcPts val="1000"/>
                  </a:spcAft>
                </a:pPr>
                <a:r>
                  <a:rPr lang="fa-IR" sz="1800" b="1" dirty="0">
                    <a:ea typeface="Times New Roman"/>
                    <a:cs typeface="2  Zar"/>
                  </a:rPr>
                  <a:t>شرایط مقطع فشرده </a:t>
                </a:r>
                <a:r>
                  <a:rPr lang="fa-IR" sz="1800" b="1" dirty="0">
                    <a:ea typeface="Times New Roman"/>
                    <a:cs typeface="Times New Roman"/>
                  </a:rPr>
                  <a:t>←</a:t>
                </a:r>
                <a:r>
                  <a:rPr lang="fa-IR" sz="1800" b="1" dirty="0">
                    <a:ea typeface="Times New Roman"/>
                    <a:cs typeface="2  Zar"/>
                  </a:rPr>
                  <a:t> یک مقطع فشرده باید دارای شرایط زیر باشد : </a:t>
                </a:r>
                <a:endParaRPr lang="en-US" sz="1200" b="1" dirty="0">
                  <a:ea typeface="Calibri"/>
                  <a:cs typeface="Arial"/>
                </a:endParaRPr>
              </a:p>
              <a:p>
                <a:pPr algn="justLow">
                  <a:lnSpc>
                    <a:spcPct val="150000"/>
                  </a:lnSpc>
                  <a:spcAft>
                    <a:spcPts val="1000"/>
                  </a:spcAft>
                </a:pPr>
                <a:r>
                  <a:rPr lang="fa-IR" sz="1800" b="1" dirty="0">
                    <a:ea typeface="Times New Roman"/>
                    <a:cs typeface="2  Zar"/>
                  </a:rPr>
                  <a:t>1- بالها </a:t>
                </a:r>
                <a:r>
                  <a:rPr lang="fa-IR" sz="1800" b="1" dirty="0">
                    <a:ea typeface="Times New Roman"/>
                    <a:cs typeface="Times New Roman"/>
                  </a:rPr>
                  <a:t>←</a:t>
                </a:r>
                <a:r>
                  <a:rPr lang="fa-IR" sz="1800" b="1" dirty="0">
                    <a:ea typeface="Times New Roman"/>
                    <a:cs typeface="2  Zar"/>
                  </a:rPr>
                  <a:t> باید در تمام طول خود به طور پیوسته به جان یا جانها متصل باشد. </a:t>
                </a:r>
                <a:endParaRPr lang="en-US" sz="1200" b="1" dirty="0">
                  <a:ea typeface="Calibri"/>
                  <a:cs typeface="Arial"/>
                </a:endParaRPr>
              </a:p>
              <a:p>
                <a:pPr algn="justLow">
                  <a:lnSpc>
                    <a:spcPct val="150000"/>
                  </a:lnSpc>
                  <a:spcAft>
                    <a:spcPts val="1000"/>
                  </a:spcAft>
                </a:pPr>
                <a:r>
                  <a:rPr lang="fa-IR" sz="1800" b="1" dirty="0">
                    <a:ea typeface="Times New Roman"/>
                    <a:cs typeface="2  Zar"/>
                  </a:rPr>
                  <a:t>2- نسبت عرض آزاد به ضخامت بال فشاری تقویت نشده نباید از </a:t>
                </a:r>
                <a14:m>
                  <m:oMath xmlns:m="http://schemas.openxmlformats.org/officeDocument/2006/math">
                    <m:f>
                      <m:fPr>
                        <m:ctrlPr>
                          <a:rPr lang="en-US" sz="1800" b="1" i="1">
                            <a:effectLst/>
                            <a:latin typeface="Cambria Math"/>
                            <a:ea typeface="Times New Roman"/>
                            <a:cs typeface="2  Zar"/>
                          </a:rPr>
                        </m:ctrlPr>
                      </m:fPr>
                      <m:num>
                        <m:r>
                          <a:rPr lang="en-US" sz="1800" b="1" i="1">
                            <a:effectLst/>
                            <a:latin typeface="Cambria Math"/>
                            <a:ea typeface="Times New Roman"/>
                            <a:cs typeface="2  Zar"/>
                          </a:rPr>
                          <m:t>𝟓𝟒𝟓</m:t>
                        </m:r>
                      </m:num>
                      <m:den>
                        <m:rad>
                          <m:radPr>
                            <m:degHide m:val="on"/>
                            <m:ctrlPr>
                              <a:rPr lang="en-US" sz="1800" b="1" i="1">
                                <a:effectLst/>
                                <a:latin typeface="Cambria Math"/>
                                <a:ea typeface="Times New Roman"/>
                                <a:cs typeface="2  Zar"/>
                              </a:rPr>
                            </m:ctrlPr>
                          </m:radPr>
                          <m:deg/>
                          <m:e>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e>
                        </m:rad>
                      </m:den>
                    </m:f>
                  </m:oMath>
                </a14:m>
                <a:r>
                  <a:rPr lang="fa-IR" sz="1800" b="1" dirty="0">
                    <a:ea typeface="Times New Roman"/>
                    <a:cs typeface="2  Zar"/>
                  </a:rPr>
                  <a:t> بیشتر باشد. </a:t>
                </a:r>
                <a:endParaRPr lang="en-US" sz="1200" b="1" dirty="0">
                  <a:ea typeface="Calibri"/>
                  <a:cs typeface="Arial"/>
                </a:endParaRPr>
              </a:p>
              <a:p>
                <a:pPr algn="justLow">
                  <a:lnSpc>
                    <a:spcPct val="150000"/>
                  </a:lnSpc>
                  <a:spcAft>
                    <a:spcPts val="1000"/>
                  </a:spcAft>
                </a:pPr>
                <a14:m>
                  <m:oMath xmlns:m="http://schemas.openxmlformats.org/officeDocument/2006/math">
                    <m:f>
                      <m:fPr>
                        <m:ctrlPr>
                          <a:rPr lang="en-US" sz="1800" b="1" i="1">
                            <a:effectLst/>
                            <a:latin typeface="Cambria Math"/>
                            <a:ea typeface="Times New Roman"/>
                            <a:cs typeface="2  Zar"/>
                          </a:rPr>
                        </m:ctrlPr>
                      </m:fPr>
                      <m:num>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𝒃</m:t>
                            </m:r>
                          </m:e>
                          <m:sub>
                            <m:r>
                              <a:rPr lang="en-US" sz="1800" b="1" i="1">
                                <a:effectLst/>
                                <a:latin typeface="Cambria Math"/>
                                <a:ea typeface="Times New Roman"/>
                                <a:cs typeface="2  Zar"/>
                              </a:rPr>
                              <m:t>𝒇</m:t>
                            </m:r>
                          </m:sub>
                        </m:sSub>
                      </m:num>
                      <m:den>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𝒕</m:t>
                            </m:r>
                          </m:e>
                          <m:sub>
                            <m:r>
                              <a:rPr lang="en-US" sz="1800" b="1" i="1">
                                <a:effectLst/>
                                <a:latin typeface="Cambria Math"/>
                                <a:ea typeface="Times New Roman"/>
                                <a:cs typeface="2  Zar"/>
                              </a:rPr>
                              <m:t>𝒇</m:t>
                            </m:r>
                          </m:sub>
                        </m:sSub>
                      </m:den>
                    </m:f>
                    <m:r>
                      <a:rPr lang="en-US" sz="1800" b="1" i="1">
                        <a:effectLst/>
                        <a:latin typeface="Cambria Math"/>
                        <a:ea typeface="Times New Roman"/>
                        <a:cs typeface="2  Zar"/>
                      </a:rPr>
                      <m:t>≤</m:t>
                    </m:r>
                    <m:f>
                      <m:fPr>
                        <m:ctrlPr>
                          <a:rPr lang="en-US" sz="1800" b="1" i="1">
                            <a:effectLst/>
                            <a:latin typeface="Cambria Math"/>
                            <a:ea typeface="Times New Roman"/>
                            <a:cs typeface="2  Zar"/>
                          </a:rPr>
                        </m:ctrlPr>
                      </m:fPr>
                      <m:num>
                        <m:r>
                          <a:rPr lang="en-US" sz="1800" b="1" i="1">
                            <a:effectLst/>
                            <a:latin typeface="Cambria Math"/>
                            <a:ea typeface="Times New Roman"/>
                            <a:cs typeface="2  Zar"/>
                          </a:rPr>
                          <m:t>𝟓𝟒𝟓</m:t>
                        </m:r>
                      </m:num>
                      <m:den>
                        <m:rad>
                          <m:radPr>
                            <m:degHide m:val="on"/>
                            <m:ctrlPr>
                              <a:rPr lang="en-US" sz="1800" b="1" i="1">
                                <a:effectLst/>
                                <a:latin typeface="Cambria Math"/>
                                <a:ea typeface="Times New Roman"/>
                                <a:cs typeface="2  Zar"/>
                              </a:rPr>
                            </m:ctrlPr>
                          </m:radPr>
                          <m:deg/>
                          <m:e>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e>
                        </m:rad>
                      </m:den>
                    </m:f>
                  </m:oMath>
                </a14:m>
                <a:endParaRPr lang="en-US" sz="1200" b="1" dirty="0">
                  <a:ea typeface="Calibri"/>
                  <a:cs typeface="Arial"/>
                </a:endParaRPr>
              </a:p>
              <a:p>
                <a:pPr algn="justLow">
                  <a:lnSpc>
                    <a:spcPct val="150000"/>
                  </a:lnSpc>
                  <a:spcAft>
                    <a:spcPts val="1000"/>
                  </a:spcAft>
                </a:pPr>
                <a:r>
                  <a:rPr lang="fa-IR" sz="1800" b="1" dirty="0">
                    <a:ea typeface="Times New Roman"/>
                    <a:cs typeface="2  Zar"/>
                  </a:rPr>
                  <a:t>3- نسبت عرض آزاد به ضخامت بال فشاری تقویت شده نباید از </a:t>
                </a:r>
                <a14:m>
                  <m:oMath xmlns:m="http://schemas.openxmlformats.org/officeDocument/2006/math">
                    <m:f>
                      <m:fPr>
                        <m:ctrlPr>
                          <a:rPr lang="en-US" sz="1800" b="1" i="1">
                            <a:effectLst/>
                            <a:latin typeface="Cambria Math"/>
                            <a:ea typeface="Times New Roman"/>
                            <a:cs typeface="2  Zar"/>
                          </a:rPr>
                        </m:ctrlPr>
                      </m:fPr>
                      <m:num>
                        <m:r>
                          <a:rPr lang="en-US" sz="1800" b="1" i="1">
                            <a:effectLst/>
                            <a:latin typeface="Cambria Math"/>
                            <a:ea typeface="Times New Roman"/>
                            <a:cs typeface="2  Zar"/>
                          </a:rPr>
                          <m:t>𝟏𝟓𝟗𝟑</m:t>
                        </m:r>
                      </m:num>
                      <m:den>
                        <m:rad>
                          <m:radPr>
                            <m:degHide m:val="on"/>
                            <m:ctrlPr>
                              <a:rPr lang="en-US" sz="1800" b="1" i="1">
                                <a:effectLst/>
                                <a:latin typeface="Cambria Math"/>
                                <a:ea typeface="Times New Roman"/>
                                <a:cs typeface="2  Zar"/>
                              </a:rPr>
                            </m:ctrlPr>
                          </m:radPr>
                          <m:deg/>
                          <m:e>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e>
                        </m:rad>
                      </m:den>
                    </m:f>
                  </m:oMath>
                </a14:m>
                <a:r>
                  <a:rPr lang="fa-IR" sz="1800" b="1" dirty="0">
                    <a:ea typeface="Times New Roman"/>
                    <a:cs typeface="2  Zar"/>
                  </a:rPr>
                  <a:t> بیشتر باشد. </a:t>
                </a:r>
                <a:endParaRPr lang="en-US" sz="1200" b="1" dirty="0">
                  <a:ea typeface="Calibri"/>
                  <a:cs typeface="Arial"/>
                </a:endParaRPr>
              </a:p>
              <a:p>
                <a:pPr algn="justLow">
                  <a:lnSpc>
                    <a:spcPct val="150000"/>
                  </a:lnSpc>
                  <a:spcAft>
                    <a:spcPts val="1000"/>
                  </a:spcAft>
                </a:pPr>
                <a:r>
                  <a:rPr lang="fa-IR" sz="1800" b="1" dirty="0">
                    <a:ea typeface="Times New Roman"/>
                    <a:cs typeface="2  Zar"/>
                  </a:rPr>
                  <a:t>4- نسبت عمیق تر به ضخامت جان نباید از مقادیر داده شده ی زیر بیشتر شود : </a:t>
                </a:r>
                <a:endParaRPr lang="en-US" sz="1200" b="1" dirty="0">
                  <a:ea typeface="Calibri"/>
                  <a:cs typeface="Arial"/>
                </a:endParaRPr>
              </a:p>
              <a:p>
                <a:pPr algn="l">
                  <a:lnSpc>
                    <a:spcPct val="150000"/>
                  </a:lnSpc>
                  <a:spcAft>
                    <a:spcPts val="1000"/>
                  </a:spcAft>
                </a:pPr>
                <a14:m>
                  <m:oMath xmlns:m="http://schemas.openxmlformats.org/officeDocument/2006/math">
                    <m:r>
                      <a:rPr lang="fa-IR" sz="1800" b="1">
                        <a:effectLst/>
                        <a:latin typeface="Cambria Math"/>
                        <a:ea typeface="Times New Roman"/>
                        <a:cs typeface="Times New Roman"/>
                      </a:rPr>
                      <m:t>→</m:t>
                    </m:r>
                    <m:f>
                      <m:fPr>
                        <m:ctrlPr>
                          <a:rPr lang="en-US" sz="1800" b="1" i="1">
                            <a:effectLst/>
                            <a:latin typeface="Cambria Math"/>
                            <a:ea typeface="Times New Roman"/>
                            <a:cs typeface="2  Zar"/>
                          </a:rPr>
                        </m:ctrlPr>
                      </m:fPr>
                      <m:num>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𝒂</m:t>
                            </m:r>
                          </m:sub>
                        </m:sSub>
                      </m:num>
                      <m:den>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den>
                    </m:f>
                    <m:r>
                      <a:rPr lang="en-US" sz="1800" b="1" i="1">
                        <a:effectLst/>
                        <a:latin typeface="Cambria Math"/>
                        <a:ea typeface="Times New Roman"/>
                        <a:cs typeface="2  Zar"/>
                      </a:rPr>
                      <m:t>≤</m:t>
                    </m:r>
                    <m:r>
                      <a:rPr lang="en-US" sz="1800" b="1" i="1">
                        <a:effectLst/>
                        <a:latin typeface="Cambria Math"/>
                        <a:ea typeface="Times New Roman"/>
                        <a:cs typeface="2  Zar"/>
                      </a:rPr>
                      <m:t>𝟎</m:t>
                    </m:r>
                    <m:r>
                      <a:rPr lang="en-US" sz="1800" b="1" i="1">
                        <a:effectLst/>
                        <a:latin typeface="Cambria Math"/>
                        <a:ea typeface="Times New Roman"/>
                        <a:cs typeface="2  Zar"/>
                      </a:rPr>
                      <m:t>/</m:t>
                    </m:r>
                    <m:r>
                      <a:rPr lang="en-US" sz="1800" b="1" i="1">
                        <a:effectLst/>
                        <a:latin typeface="Cambria Math"/>
                        <a:ea typeface="Times New Roman"/>
                        <a:cs typeface="2  Zar"/>
                      </a:rPr>
                      <m:t>𝟏𝟔</m:t>
                    </m:r>
                    <m:r>
                      <a:rPr lang="en-US" sz="1800" b="1" i="1">
                        <a:effectLst/>
                        <a:latin typeface="Cambria Math"/>
                        <a:ea typeface="Times New Roman"/>
                        <a:cs typeface="2  Zar"/>
                      </a:rPr>
                      <m:t>→</m:t>
                    </m:r>
                    <m:f>
                      <m:fPr>
                        <m:ctrlPr>
                          <a:rPr lang="en-US" sz="1800" b="1" i="1">
                            <a:effectLst/>
                            <a:latin typeface="Cambria Math"/>
                            <a:ea typeface="Times New Roman"/>
                            <a:cs typeface="2  Zar"/>
                          </a:rPr>
                        </m:ctrlPr>
                      </m:fPr>
                      <m:num>
                        <m:r>
                          <a:rPr lang="en-US" sz="1800" b="1" i="1">
                            <a:effectLst/>
                            <a:latin typeface="Cambria Math"/>
                            <a:ea typeface="Times New Roman"/>
                            <a:cs typeface="2  Zar"/>
                          </a:rPr>
                          <m:t>𝒉</m:t>
                        </m:r>
                      </m:num>
                      <m:den>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𝒕</m:t>
                            </m:r>
                          </m:e>
                          <m:sub>
                            <m:r>
                              <a:rPr lang="en-US" sz="1800" b="1" i="1">
                                <a:effectLst/>
                                <a:latin typeface="Cambria Math"/>
                                <a:ea typeface="Times New Roman"/>
                                <a:cs typeface="2  Zar"/>
                              </a:rPr>
                              <m:t>𝒘</m:t>
                            </m:r>
                          </m:sub>
                        </m:sSub>
                      </m:den>
                    </m:f>
                    <m:r>
                      <a:rPr lang="en-US" sz="1800" b="1" i="1">
                        <a:effectLst/>
                        <a:latin typeface="Cambria Math"/>
                        <a:ea typeface="Times New Roman"/>
                        <a:cs typeface="2  Zar"/>
                      </a:rPr>
                      <m:t>≤</m:t>
                    </m:r>
                    <m:f>
                      <m:fPr>
                        <m:ctrlPr>
                          <a:rPr lang="en-US" sz="1800" b="1" i="1">
                            <a:effectLst/>
                            <a:latin typeface="Cambria Math"/>
                            <a:ea typeface="Times New Roman"/>
                            <a:cs typeface="2  Zar"/>
                          </a:rPr>
                        </m:ctrlPr>
                      </m:fPr>
                      <m:num>
                        <m:r>
                          <a:rPr lang="en-US" sz="1800" b="1" i="1">
                            <a:effectLst/>
                            <a:latin typeface="Cambria Math"/>
                            <a:ea typeface="Times New Roman"/>
                            <a:cs typeface="2  Zar"/>
                          </a:rPr>
                          <m:t>𝟓𝟑𝟔𝟔</m:t>
                        </m:r>
                      </m:num>
                      <m:den>
                        <m:rad>
                          <m:radPr>
                            <m:degHide m:val="on"/>
                            <m:ctrlPr>
                              <a:rPr lang="en-US" sz="1800" b="1" i="1">
                                <a:effectLst/>
                                <a:latin typeface="Cambria Math"/>
                                <a:ea typeface="Times New Roman"/>
                                <a:cs typeface="2  Zar"/>
                              </a:rPr>
                            </m:ctrlPr>
                          </m:radPr>
                          <m:deg/>
                          <m:e>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e>
                        </m:rad>
                      </m:den>
                    </m:f>
                    <m:r>
                      <a:rPr lang="en-US" sz="1800" b="1" i="1">
                        <a:effectLst/>
                        <a:latin typeface="Cambria Math"/>
                        <a:ea typeface="Times New Roman"/>
                        <a:cs typeface="2  Zar"/>
                      </a:rPr>
                      <m:t>(</m:t>
                    </m:r>
                    <m:r>
                      <a:rPr lang="en-US" sz="1800" b="1" i="1">
                        <a:effectLst/>
                        <a:latin typeface="Cambria Math"/>
                        <a:ea typeface="Times New Roman"/>
                        <a:cs typeface="2  Zar"/>
                      </a:rPr>
                      <m:t>𝟏</m:t>
                    </m:r>
                    <m:r>
                      <a:rPr lang="en-US" sz="1800" b="1" i="1">
                        <a:effectLst/>
                        <a:latin typeface="Cambria Math"/>
                        <a:ea typeface="Times New Roman"/>
                        <a:cs typeface="2  Zar"/>
                      </a:rPr>
                      <m:t>−</m:t>
                    </m:r>
                    <m:r>
                      <a:rPr lang="en-US" sz="1800" b="1" i="1">
                        <a:effectLst/>
                        <a:latin typeface="Cambria Math"/>
                        <a:ea typeface="Times New Roman"/>
                        <a:cs typeface="2  Zar"/>
                      </a:rPr>
                      <m:t>𝟑</m:t>
                    </m:r>
                    <m:r>
                      <a:rPr lang="en-US" sz="1800" b="1" i="1">
                        <a:effectLst/>
                        <a:latin typeface="Cambria Math"/>
                        <a:ea typeface="Times New Roman"/>
                        <a:cs typeface="2  Zar"/>
                      </a:rPr>
                      <m:t>/</m:t>
                    </m:r>
                    <m:r>
                      <a:rPr lang="en-US" sz="1800" b="1" i="1">
                        <a:effectLst/>
                        <a:latin typeface="Cambria Math"/>
                        <a:ea typeface="Times New Roman"/>
                        <a:cs typeface="2  Zar"/>
                      </a:rPr>
                      <m:t>𝟕𝟒</m:t>
                    </m:r>
                    <m:f>
                      <m:fPr>
                        <m:ctrlPr>
                          <a:rPr lang="en-US" sz="1800" b="1" i="1">
                            <a:effectLst/>
                            <a:latin typeface="Cambria Math"/>
                            <a:ea typeface="Times New Roman"/>
                            <a:cs typeface="2  Zar"/>
                          </a:rPr>
                        </m:ctrlPr>
                      </m:fPr>
                      <m:num>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𝒂</m:t>
                            </m:r>
                          </m:sub>
                        </m:sSub>
                      </m:num>
                      <m:den>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den>
                    </m:f>
                    <m:r>
                      <a:rPr lang="en-US" sz="1800" b="1" i="1">
                        <a:effectLst/>
                        <a:latin typeface="Cambria Math"/>
                        <a:ea typeface="Times New Roman"/>
                        <a:cs typeface="2  Zar"/>
                      </a:rPr>
                      <m:t>)</m:t>
                    </m:r>
                  </m:oMath>
                </a14:m>
                <a:r>
                  <a:rPr lang="fa-IR" sz="1800" b="1" dirty="0">
                    <a:ea typeface="Times New Roman"/>
                    <a:cs typeface="2  Zar"/>
                  </a:rPr>
                  <a:t>  اگر کمتر بود </a:t>
                </a:r>
                <a:endParaRPr lang="en-US" sz="1200" b="1" dirty="0">
                  <a:ea typeface="Calibri"/>
                  <a:cs typeface="Arial"/>
                </a:endParaRPr>
              </a:p>
              <a:p>
                <a:pPr algn="l">
                  <a:lnSpc>
                    <a:spcPct val="150000"/>
                  </a:lnSpc>
                  <a:spcAft>
                    <a:spcPts val="1000"/>
                  </a:spcAft>
                </a:pPr>
                <a14:m>
                  <m:oMath xmlns:m="http://schemas.openxmlformats.org/officeDocument/2006/math">
                    <m:r>
                      <a:rPr lang="fa-IR" sz="1800" b="1">
                        <a:effectLst/>
                        <a:latin typeface="Cambria Math"/>
                        <a:ea typeface="Times New Roman"/>
                        <a:cs typeface="Times New Roman"/>
                      </a:rPr>
                      <m:t>→</m:t>
                    </m:r>
                    <m:f>
                      <m:fPr>
                        <m:ctrlPr>
                          <a:rPr lang="en-US" sz="1800" b="1" i="1">
                            <a:effectLst/>
                            <a:latin typeface="Cambria Math"/>
                            <a:ea typeface="Times New Roman"/>
                            <a:cs typeface="2  Zar"/>
                          </a:rPr>
                        </m:ctrlPr>
                      </m:fPr>
                      <m:num>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𝒂</m:t>
                            </m:r>
                          </m:sub>
                        </m:sSub>
                      </m:num>
                      <m:den>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den>
                    </m:f>
                    <m:r>
                      <a:rPr lang="en-US" sz="1800" b="1" i="1">
                        <a:effectLst/>
                        <a:latin typeface="Cambria Math"/>
                        <a:ea typeface="Times New Roman"/>
                        <a:cs typeface="2  Zar"/>
                      </a:rPr>
                      <m:t>&gt;</m:t>
                    </m:r>
                    <m:r>
                      <a:rPr lang="en-US" sz="1800" b="1" i="1">
                        <a:effectLst/>
                        <a:latin typeface="Cambria Math"/>
                        <a:ea typeface="Times New Roman"/>
                        <a:cs typeface="2  Zar"/>
                      </a:rPr>
                      <m:t>𝟎</m:t>
                    </m:r>
                    <m:r>
                      <a:rPr lang="en-US" sz="1800" b="1" i="1">
                        <a:effectLst/>
                        <a:latin typeface="Cambria Math"/>
                        <a:ea typeface="Times New Roman"/>
                        <a:cs typeface="2  Zar"/>
                      </a:rPr>
                      <m:t>/</m:t>
                    </m:r>
                    <m:r>
                      <a:rPr lang="en-US" sz="1800" b="1" i="1">
                        <a:effectLst/>
                        <a:latin typeface="Cambria Math"/>
                        <a:ea typeface="Times New Roman"/>
                        <a:cs typeface="2  Zar"/>
                      </a:rPr>
                      <m:t>𝟏𝟔</m:t>
                    </m:r>
                    <m:r>
                      <a:rPr lang="en-US" sz="1800" b="1" i="1">
                        <a:effectLst/>
                        <a:latin typeface="Cambria Math"/>
                        <a:ea typeface="Times New Roman"/>
                        <a:cs typeface="2  Zar"/>
                      </a:rPr>
                      <m:t>→</m:t>
                    </m:r>
                    <m:f>
                      <m:fPr>
                        <m:ctrlPr>
                          <a:rPr lang="en-US" sz="1800" b="1" i="1">
                            <a:effectLst/>
                            <a:latin typeface="Cambria Math"/>
                            <a:ea typeface="Times New Roman"/>
                            <a:cs typeface="2  Zar"/>
                          </a:rPr>
                        </m:ctrlPr>
                      </m:fPr>
                      <m:num>
                        <m:r>
                          <a:rPr lang="en-US" sz="1800" b="1" i="1">
                            <a:effectLst/>
                            <a:latin typeface="Cambria Math"/>
                            <a:ea typeface="Times New Roman"/>
                            <a:cs typeface="2  Zar"/>
                          </a:rPr>
                          <m:t>𝒉</m:t>
                        </m:r>
                      </m:num>
                      <m:den>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𝒕</m:t>
                            </m:r>
                          </m:e>
                          <m:sub>
                            <m:r>
                              <a:rPr lang="en-US" sz="1800" b="1" i="1">
                                <a:effectLst/>
                                <a:latin typeface="Cambria Math"/>
                                <a:ea typeface="Times New Roman"/>
                                <a:cs typeface="2  Zar"/>
                              </a:rPr>
                              <m:t>𝒘</m:t>
                            </m:r>
                          </m:sub>
                        </m:sSub>
                      </m:den>
                    </m:f>
                    <m:r>
                      <a:rPr lang="en-US" sz="1800" b="1" i="1">
                        <a:effectLst/>
                        <a:latin typeface="Cambria Math"/>
                        <a:ea typeface="Times New Roman"/>
                        <a:cs typeface="2  Zar"/>
                      </a:rPr>
                      <m:t>≤</m:t>
                    </m:r>
                    <m:f>
                      <m:fPr>
                        <m:ctrlPr>
                          <a:rPr lang="en-US" sz="1800" b="1" i="1">
                            <a:effectLst/>
                            <a:latin typeface="Cambria Math"/>
                            <a:ea typeface="Times New Roman"/>
                            <a:cs typeface="2  Zar"/>
                          </a:rPr>
                        </m:ctrlPr>
                      </m:fPr>
                      <m:num>
                        <m:r>
                          <a:rPr lang="en-US" sz="1800" b="1" i="1">
                            <a:effectLst/>
                            <a:latin typeface="Cambria Math"/>
                            <a:ea typeface="Times New Roman"/>
                            <a:cs typeface="2  Zar"/>
                          </a:rPr>
                          <m:t>𝟐𝟏𝟓𝟓</m:t>
                        </m:r>
                      </m:num>
                      <m:den>
                        <m:rad>
                          <m:radPr>
                            <m:degHide m:val="on"/>
                            <m:ctrlPr>
                              <a:rPr lang="en-US" sz="1800" b="1" i="1">
                                <a:effectLst/>
                                <a:latin typeface="Cambria Math"/>
                                <a:ea typeface="Times New Roman"/>
                                <a:cs typeface="2  Zar"/>
                              </a:rPr>
                            </m:ctrlPr>
                          </m:radPr>
                          <m:deg/>
                          <m:e>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e>
                        </m:rad>
                      </m:den>
                    </m:f>
                  </m:oMath>
                </a14:m>
                <a:r>
                  <a:rPr lang="fa-IR" sz="1800" b="1" dirty="0">
                    <a:ea typeface="Times New Roman"/>
                    <a:cs typeface="2  Zar"/>
                  </a:rPr>
                  <a:t>  اگر بیشتر بود</a:t>
                </a:r>
                <a:endParaRPr lang="en-US" sz="1200" b="1" dirty="0">
                  <a:ea typeface="Calibri"/>
                  <a:cs typeface="Arial"/>
                </a:endParaRPr>
              </a:p>
              <a:p>
                <a:pPr algn="justLow">
                  <a:lnSpc>
                    <a:spcPct val="150000"/>
                  </a:lnSpc>
                  <a:spcAft>
                    <a:spcPts val="1000"/>
                  </a:spcAft>
                </a:pPr>
                <a:r>
                  <a:rPr lang="fa-IR" sz="1800" b="1" dirty="0">
                    <a:ea typeface="Times New Roman"/>
                    <a:cs typeface="2  Zar"/>
                  </a:rPr>
                  <a:t>5- طول آزاد بال فشاری (فاصله بین 2 تکیه گاه یا تکیه گاه جانبی) باید از دو مقدار زیر کمتر باشد. این شرط را شرط اتکای جانبی می نامند.</a:t>
                </a:r>
                <a:endParaRPr lang="en-US" sz="1200" b="1" dirty="0">
                  <a:ea typeface="Calibri"/>
                  <a:cs typeface="Arial"/>
                </a:endParaRPr>
              </a:p>
              <a:p>
                <a:pPr algn="l">
                  <a:lnSpc>
                    <a:spcPct val="150000"/>
                  </a:lnSpc>
                  <a:spcAft>
                    <a:spcPts val="1000"/>
                  </a:spcAft>
                </a:pPr>
                <a14:m>
                  <m:oMath xmlns:m="http://schemas.openxmlformats.org/officeDocument/2006/math">
                    <m:r>
                      <a:rPr lang="fa-IR" sz="1800" b="1">
                        <a:effectLst/>
                        <a:latin typeface="Cambria Math"/>
                        <a:ea typeface="Times New Roman"/>
                        <a:cs typeface="Times New Roman"/>
                      </a:rPr>
                      <m:t>→</m:t>
                    </m:r>
                    <m:f>
                      <m:fPr>
                        <m:ctrlPr>
                          <a:rPr lang="en-US" sz="1800" b="1" i="1">
                            <a:effectLst/>
                            <a:latin typeface="Cambria Math"/>
                            <a:ea typeface="Times New Roman"/>
                            <a:cs typeface="2  Zar"/>
                          </a:rPr>
                        </m:ctrlPr>
                      </m:fPr>
                      <m:num>
                        <m:r>
                          <a:rPr lang="en-US" sz="1800" b="1" i="1">
                            <a:effectLst/>
                            <a:latin typeface="Cambria Math"/>
                            <a:ea typeface="Times New Roman"/>
                            <a:cs typeface="2  Zar"/>
                          </a:rPr>
                          <m:t>𝟔𝟑𝟓</m:t>
                        </m:r>
                        <m:r>
                          <a:rPr lang="en-US" sz="1800" b="1" i="1">
                            <a:effectLst/>
                            <a:latin typeface="Cambria Math"/>
                            <a:ea typeface="Times New Roman"/>
                            <a:cs typeface="2  Zar"/>
                          </a:rPr>
                          <m:t>×</m:t>
                        </m:r>
                        <m:r>
                          <a:rPr lang="en-US" sz="1800" b="1" i="1">
                            <a:effectLst/>
                            <a:latin typeface="Cambria Math"/>
                            <a:ea typeface="Times New Roman"/>
                            <a:cs typeface="2  Zar"/>
                          </a:rPr>
                          <m:t>𝒃</m:t>
                        </m:r>
                      </m:num>
                      <m:den>
                        <m:rad>
                          <m:radPr>
                            <m:degHide m:val="on"/>
                            <m:ctrlPr>
                              <a:rPr lang="en-US" sz="1800" b="1" i="1">
                                <a:effectLst/>
                                <a:latin typeface="Cambria Math"/>
                                <a:ea typeface="Times New Roman"/>
                                <a:cs typeface="2  Zar"/>
                              </a:rPr>
                            </m:ctrlPr>
                          </m:radPr>
                          <m:deg/>
                          <m:e>
                            <m:sSub>
                              <m:sSubPr>
                                <m:ctrlPr>
                                  <a:rPr lang="en-US" sz="1800" b="1" i="1">
                                    <a:effectLst/>
                                    <a:latin typeface="Cambria Math"/>
                                    <a:ea typeface="Times New Roman"/>
                                    <a:cs typeface="2  Zar"/>
                                  </a:rPr>
                                </m:ctrlPr>
                              </m:sSubPr>
                              <m:e>
                                <m:r>
                                  <a:rPr lang="en-US" sz="1800" b="1" i="1">
                                    <a:effectLst/>
                                    <a:latin typeface="Cambria Math"/>
                                    <a:ea typeface="Times New Roman"/>
                                    <a:cs typeface="2  Zar"/>
                                  </a:rPr>
                                  <m:t>𝑭</m:t>
                                </m:r>
                              </m:e>
                              <m:sub>
                                <m:r>
                                  <a:rPr lang="en-US" sz="1800" b="1" i="1">
                                    <a:effectLst/>
                                    <a:latin typeface="Cambria Math"/>
                                    <a:ea typeface="Times New Roman"/>
                                    <a:cs typeface="2  Zar"/>
                                  </a:rPr>
                                  <m:t>𝒚</m:t>
                                </m:r>
                              </m:sub>
                            </m:sSub>
                          </m:e>
                        </m:rad>
                      </m:den>
                    </m:f>
                  </m:oMath>
                </a14:m>
                <a:r>
                  <a:rPr lang="fa-IR" sz="1800" b="1" dirty="0">
                    <a:ea typeface="Times New Roman"/>
                    <a:cs typeface="2  Zar"/>
                  </a:rPr>
                  <a:t> شرط اول </a:t>
                </a:r>
                <a:endParaRPr lang="en-US" sz="1200" b="1" dirty="0">
                  <a:ea typeface="Calibri"/>
                  <a:cs typeface="Arial"/>
                </a:endParaRPr>
              </a:p>
              <a:p>
                <a:endParaRPr lang="en-US" sz="1800" b="1" dirty="0">
                  <a:solidFill>
                    <a:srgbClr val="7030A0"/>
                  </a:solidFill>
                  <a:latin typeface="Adobe Arabic" panose="02040503050201020203" pitchFamily="18" charset="-78"/>
                  <a:cs typeface="Adobe Arabic" panose="02040503050201020203" pitchFamily="18"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51520" y="908720"/>
                <a:ext cx="8712968" cy="5256584"/>
              </a:xfrm>
              <a:blipFill rotWithShape="1">
                <a:blip r:embed="rId2"/>
                <a:stretch>
                  <a:fillRect l="-420"/>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17</a:t>
            </a:fld>
            <a:endParaRPr lang="fa-IR" dirty="0"/>
          </a:p>
        </p:txBody>
      </p:sp>
      <p:pic>
        <p:nvPicPr>
          <p:cNvPr id="20" name="Picture 19" descr="C:\Users\sadegh\Desktop\f 22\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08720"/>
            <a:ext cx="3096344" cy="2808312"/>
          </a:xfrm>
          <a:prstGeom prst="rect">
            <a:avLst/>
          </a:prstGeom>
          <a:noFill/>
          <a:ln>
            <a:noFill/>
          </a:ln>
        </p:spPr>
      </p:pic>
    </p:spTree>
    <p:extLst>
      <p:ext uri="{BB962C8B-B14F-4D97-AF65-F5344CB8AC3E}">
        <p14:creationId xmlns:p14="http://schemas.microsoft.com/office/powerpoint/2010/main" val="16388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circle(in)">
                                      <p:cBhvr>
                                        <p:cTn id="17" dur="20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circle(in)">
                                      <p:cBhvr>
                                        <p:cTn id="22" dur="20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circle(in)">
                                      <p:cBhvr>
                                        <p:cTn id="27" dur="20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circle(in)">
                                      <p:cBhvr>
                                        <p:cTn id="32" dur="20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down)">
                                      <p:cBhvr>
                                        <p:cTn id="37" dur="500"/>
                                        <p:tgtEl>
                                          <p:spTgt spid="11">
                                            <p:txEl>
                                              <p:pRg st="5" end="5"/>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wipe(down)">
                                      <p:cBhvr>
                                        <p:cTn id="40" dur="500"/>
                                        <p:tgtEl>
                                          <p:spTgt spid="11">
                                            <p:txEl>
                                              <p:pRg st="6" end="6"/>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Effect transition="in" filter="wipe(down)">
                                      <p:cBhvr>
                                        <p:cTn id="43" dur="500"/>
                                        <p:tgtEl>
                                          <p:spTgt spid="1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wipe(down)">
                                      <p:cBhvr>
                                        <p:cTn id="48" dur="500"/>
                                        <p:tgtEl>
                                          <p:spTgt spid="11">
                                            <p:txEl>
                                              <p:pRg st="8" end="8"/>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11">
                                            <p:txEl>
                                              <p:pRg st="9" end="9"/>
                                            </p:txEl>
                                          </p:spTgt>
                                        </p:tgtEl>
                                        <p:attrNameLst>
                                          <p:attrName>style.visibility</p:attrName>
                                        </p:attrNameLst>
                                      </p:cBhvr>
                                      <p:to>
                                        <p:strVal val="visible"/>
                                      </p:to>
                                    </p:set>
                                    <p:animEffect transition="in" filter="wipe(down)">
                                      <p:cBhvr>
                                        <p:cTn id="51"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a-IR" dirty="0" smtClean="0"/>
              <a:t>خمش</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323528" y="908720"/>
                <a:ext cx="8640960" cy="5256584"/>
              </a:xfrm>
            </p:spPr>
            <p:txBody>
              <a:bodyPr>
                <a:noAutofit/>
              </a:bodyPr>
              <a:lstStyle/>
              <a:p>
                <a:pPr algn="l">
                  <a:lnSpc>
                    <a:spcPct val="150000"/>
                  </a:lnSpc>
                  <a:spcAft>
                    <a:spcPts val="1000"/>
                  </a:spcAft>
                </a:pPr>
                <a14:m>
                  <m:oMath xmlns:m="http://schemas.openxmlformats.org/officeDocument/2006/math">
                    <m:r>
                      <a:rPr lang="fa-IR" sz="1200" b="1">
                        <a:latin typeface="Cambria Math"/>
                        <a:ea typeface="Times New Roman"/>
                        <a:cs typeface="Times New Roman"/>
                      </a:rPr>
                      <m:t>→</m:t>
                    </m:r>
                    <m:f>
                      <m:fPr>
                        <m:ctrlPr>
                          <a:rPr lang="en-US" sz="1200" b="1" i="1">
                            <a:effectLst/>
                            <a:latin typeface="Cambria Math"/>
                            <a:ea typeface="Times New Roman"/>
                            <a:cs typeface="2  Zar"/>
                          </a:rPr>
                        </m:ctrlPr>
                      </m:fPr>
                      <m:num>
                        <m:r>
                          <a:rPr lang="en-US" sz="1200" b="1" i="1">
                            <a:effectLst/>
                            <a:latin typeface="Cambria Math"/>
                            <a:ea typeface="Times New Roman"/>
                            <a:cs typeface="2  Zar"/>
                          </a:rPr>
                          <m:t>𝟔𝟑𝟓</m:t>
                        </m:r>
                        <m:r>
                          <a:rPr lang="en-US" sz="1200" b="1" i="1">
                            <a:effectLst/>
                            <a:latin typeface="Cambria Math"/>
                            <a:ea typeface="Times New Roman"/>
                            <a:cs typeface="2  Zar"/>
                          </a:rPr>
                          <m:t>×</m:t>
                        </m:r>
                        <m:r>
                          <a:rPr lang="en-US" sz="1200" b="1" i="1">
                            <a:effectLst/>
                            <a:latin typeface="Cambria Math"/>
                            <a:ea typeface="Times New Roman"/>
                            <a:cs typeface="2  Zar"/>
                          </a:rPr>
                          <m:t>𝒃</m:t>
                        </m:r>
                      </m:num>
                      <m:den>
                        <m:rad>
                          <m:radPr>
                            <m:degHide m:val="on"/>
                            <m:ctrlPr>
                              <a:rPr lang="en-US" sz="1200" b="1" i="1">
                                <a:effectLst/>
                                <a:latin typeface="Cambria Math"/>
                                <a:ea typeface="Times New Roman"/>
                                <a:cs typeface="2  Zar"/>
                              </a:rPr>
                            </m:ctrlPr>
                          </m:radPr>
                          <m:deg/>
                          <m:e>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𝑭</m:t>
                                </m:r>
                              </m:e>
                              <m:sub>
                                <m:r>
                                  <a:rPr lang="en-US" sz="1200" b="1" i="1">
                                    <a:effectLst/>
                                    <a:latin typeface="Cambria Math"/>
                                    <a:ea typeface="Times New Roman"/>
                                    <a:cs typeface="2  Zar"/>
                                  </a:rPr>
                                  <m:t>𝒚</m:t>
                                </m:r>
                              </m:sub>
                            </m:sSub>
                          </m:e>
                        </m:rad>
                      </m:den>
                    </m:f>
                  </m:oMath>
                </a14:m>
                <a:r>
                  <a:rPr lang="fa-IR" sz="1200" b="1" dirty="0">
                    <a:ea typeface="Times New Roman"/>
                    <a:cs typeface="2  Zar"/>
                  </a:rPr>
                  <a:t> شرط اول </a:t>
                </a:r>
                <a:endParaRPr lang="en-US" sz="1200" b="1" dirty="0">
                  <a:ea typeface="Calibri"/>
                  <a:cs typeface="Arial"/>
                </a:endParaRPr>
              </a:p>
              <a:p>
                <a:pPr algn="l">
                  <a:lnSpc>
                    <a:spcPct val="150000"/>
                  </a:lnSpc>
                  <a:spcAft>
                    <a:spcPts val="1000"/>
                  </a:spcAft>
                </a:pPr>
                <a14:m>
                  <m:oMath xmlns:m="http://schemas.openxmlformats.org/officeDocument/2006/math">
                    <m:r>
                      <a:rPr lang="fa-IR" sz="1200" b="1">
                        <a:effectLst/>
                        <a:latin typeface="Cambria Math"/>
                        <a:ea typeface="Times New Roman"/>
                        <a:cs typeface="Times New Roman"/>
                      </a:rPr>
                      <m:t>→</m:t>
                    </m:r>
                    <m:f>
                      <m:fPr>
                        <m:ctrlPr>
                          <a:rPr lang="en-US" sz="1200" b="1" i="1">
                            <a:effectLst/>
                            <a:latin typeface="Cambria Math"/>
                            <a:ea typeface="Times New Roman"/>
                            <a:cs typeface="2  Zar"/>
                          </a:rPr>
                        </m:ctrlPr>
                      </m:fPr>
                      <m:num>
                        <m:r>
                          <a:rPr lang="en-US" sz="1200" b="1" i="1">
                            <a:effectLst/>
                            <a:latin typeface="Cambria Math"/>
                            <a:ea typeface="Times New Roman"/>
                            <a:cs typeface="2  Zar"/>
                          </a:rPr>
                          <m:t>𝟏𝟎</m:t>
                        </m:r>
                        <m:r>
                          <a:rPr lang="en-US" sz="1200" b="1" i="1">
                            <a:effectLst/>
                            <a:latin typeface="Cambria Math"/>
                            <a:ea typeface="Times New Roman"/>
                            <a:cs typeface="2  Zar"/>
                          </a:rPr>
                          <m:t>×</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𝟏𝟎</m:t>
                            </m:r>
                          </m:e>
                          <m:sup>
                            <m:r>
                              <a:rPr lang="en-US" sz="1200" b="1" i="1">
                                <a:effectLst/>
                                <a:latin typeface="Cambria Math"/>
                                <a:ea typeface="Times New Roman"/>
                                <a:cs typeface="2  Zar"/>
                              </a:rPr>
                              <m:t>𝟒</m:t>
                            </m:r>
                          </m:sup>
                        </m:sSup>
                      </m:num>
                      <m:den>
                        <m:f>
                          <m:fPr>
                            <m:ctrlPr>
                              <a:rPr lang="en-US" sz="1200" b="1" i="1">
                                <a:effectLst/>
                                <a:latin typeface="Cambria Math"/>
                                <a:ea typeface="Times New Roman"/>
                                <a:cs typeface="2  Zar"/>
                              </a:rPr>
                            </m:ctrlPr>
                          </m:fPr>
                          <m:num>
                            <m:r>
                              <a:rPr lang="en-US" sz="1200" b="1" i="1">
                                <a:effectLst/>
                                <a:latin typeface="Cambria Math"/>
                                <a:ea typeface="Times New Roman"/>
                                <a:cs typeface="2  Zar"/>
                              </a:rPr>
                              <m:t>𝒅</m:t>
                            </m:r>
                          </m:num>
                          <m:den>
                            <m:r>
                              <a:rPr lang="en-US" sz="1200" b="1" i="1">
                                <a:effectLst/>
                                <a:latin typeface="Cambria Math"/>
                                <a:ea typeface="Times New Roman"/>
                                <a:cs typeface="2  Zar"/>
                              </a:rPr>
                              <m:t>𝑨𝑭</m:t>
                            </m:r>
                          </m:den>
                        </m:f>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𝑭</m:t>
                            </m:r>
                          </m:e>
                          <m:sub>
                            <m:r>
                              <a:rPr lang="en-US" sz="1200" b="1" i="1">
                                <a:effectLst/>
                                <a:latin typeface="Cambria Math"/>
                                <a:ea typeface="Times New Roman"/>
                                <a:cs typeface="2  Zar"/>
                              </a:rPr>
                              <m:t>𝒚</m:t>
                            </m:r>
                          </m:sub>
                        </m:sSub>
                      </m:den>
                    </m:f>
                  </m:oMath>
                </a14:m>
                <a:r>
                  <a:rPr lang="fa-IR" sz="1200" b="1" dirty="0">
                    <a:ea typeface="Times New Roman"/>
                    <a:cs typeface="2  Zar"/>
                  </a:rPr>
                  <a:t> شرط دوم </a:t>
                </a:r>
                <a:endParaRPr lang="en-US" sz="1200" b="1" dirty="0">
                  <a:ea typeface="Calibri"/>
                  <a:cs typeface="Arial"/>
                </a:endParaRPr>
              </a:p>
              <a:p>
                <a:pPr algn="justLow">
                  <a:lnSpc>
                    <a:spcPct val="150000"/>
                  </a:lnSpc>
                  <a:spcAft>
                    <a:spcPts val="1000"/>
                  </a:spcAft>
                </a:pPr>
                <a:r>
                  <a:rPr lang="fa-IR" sz="1200" b="1" dirty="0">
                    <a:ea typeface="Times New Roman"/>
                    <a:cs typeface="2  Zar"/>
                  </a:rPr>
                  <a:t>* تنش مجاز خمشی اعضای با مقطع فشرده (4 شرط بالا به جزء شرط پنجم) که نسبت به محور ضعیف خود (محور ضعیف یعنی محوری که ممان اینرسی آن کمتر باشد، محور</a:t>
                </a:r>
                <a:r>
                  <a:rPr lang="en-US" sz="1200" b="1" dirty="0">
                    <a:ea typeface="Times New Roman"/>
                    <a:cs typeface="2  Zar"/>
                  </a:rPr>
                  <a:t>y</a:t>
                </a:r>
                <a:r>
                  <a:rPr lang="fa-IR" sz="1200" b="1" dirty="0">
                    <a:ea typeface="Times New Roman"/>
                    <a:cs typeface="2  Zar"/>
                  </a:rPr>
                  <a:t>) متقارن باشد و در صفحه ای مار بر این محور بارگذاری شوند و شرایط تیر با اتکای جانبی را نیز داشته باشند برابر با </a:t>
                </a:r>
                <a:r>
                  <a:rPr lang="en-US" sz="1200" b="1" dirty="0">
                    <a:ea typeface="Times New Roman"/>
                    <a:cs typeface="2  Zar"/>
                  </a:rPr>
                  <a:t>F</a:t>
                </a:r>
                <a:r>
                  <a:rPr lang="en-US" sz="1200" b="1" baseline="-25000" dirty="0">
                    <a:ea typeface="Times New Roman"/>
                    <a:cs typeface="2  Zar"/>
                  </a:rPr>
                  <a:t>b</a:t>
                </a:r>
                <a:r>
                  <a:rPr lang="en-US" sz="1200" b="1" dirty="0">
                    <a:ea typeface="Times New Roman"/>
                    <a:cs typeface="2  Zar"/>
                  </a:rPr>
                  <a:t>=0/66F</a:t>
                </a:r>
                <a:r>
                  <a:rPr lang="en-US" sz="1200" b="1" baseline="-25000" dirty="0">
                    <a:ea typeface="Times New Roman"/>
                    <a:cs typeface="2  Zar"/>
                  </a:rPr>
                  <a:t>y</a:t>
                </a:r>
                <a:r>
                  <a:rPr lang="fa-IR" sz="1200" b="1" dirty="0">
                    <a:ea typeface="Times New Roman"/>
                    <a:cs typeface="2  Zar"/>
                  </a:rPr>
                  <a:t> تعیین می شود. </a:t>
                </a:r>
                <a:endParaRPr lang="en-US" sz="1200" b="1" dirty="0">
                  <a:ea typeface="Calibri"/>
                  <a:cs typeface="Arial"/>
                </a:endParaRPr>
              </a:p>
              <a:p>
                <a:pPr algn="justLow">
                  <a:lnSpc>
                    <a:spcPct val="150000"/>
                  </a:lnSpc>
                  <a:spcAft>
                    <a:spcPts val="1000"/>
                  </a:spcAft>
                </a:pPr>
                <a:r>
                  <a:rPr lang="fa-IR" sz="1200" b="1" dirty="0">
                    <a:ea typeface="Times New Roman"/>
                    <a:cs typeface="2  Zar"/>
                  </a:rPr>
                  <a:t>* اعضای با مقطع غیر فشرده و اتکای جانبی تنش مجاز برابر با </a:t>
                </a:r>
                <a:r>
                  <a:rPr lang="en-US" sz="1200" b="1" dirty="0">
                    <a:ea typeface="Times New Roman"/>
                    <a:cs typeface="2  Zar"/>
                  </a:rPr>
                  <a:t>F</a:t>
                </a:r>
                <a:r>
                  <a:rPr lang="en-US" sz="1200" b="1" baseline="-25000" dirty="0">
                    <a:ea typeface="Times New Roman"/>
                    <a:cs typeface="2  Zar"/>
                  </a:rPr>
                  <a:t>b</a:t>
                </a:r>
                <a:r>
                  <a:rPr lang="en-US" sz="1200" b="1" dirty="0">
                    <a:ea typeface="Times New Roman"/>
                    <a:cs typeface="2  Zar"/>
                  </a:rPr>
                  <a:t>=0/6F</a:t>
                </a:r>
                <a:r>
                  <a:rPr lang="en-US" sz="1200" b="1" baseline="-25000" dirty="0">
                    <a:ea typeface="Times New Roman"/>
                    <a:cs typeface="2  Zar"/>
                  </a:rPr>
                  <a:t>y</a:t>
                </a:r>
                <a:r>
                  <a:rPr lang="en-US" sz="1200" b="1" dirty="0">
                    <a:effectLst/>
                    <a:latin typeface="2  Zar"/>
                    <a:ea typeface="Times New Roman"/>
                    <a:cs typeface="Arial"/>
                  </a:rPr>
                  <a:t> </a:t>
                </a:r>
                <a:r>
                  <a:rPr lang="fa-IR" sz="1200" b="1" dirty="0">
                    <a:latin typeface="2  Zar"/>
                    <a:ea typeface="Times New Roman"/>
                  </a:rPr>
                  <a:t>اعضای مقطع فشرده 10% بیشتر از اعضای غیر فشرده در نظر می گیرید. فرمول زلزله برابر است با </a:t>
                </a:r>
                <a:r>
                  <a:rPr lang="en-US" sz="1200" b="1" dirty="0">
                    <a:ea typeface="Times New Roman"/>
                    <a:cs typeface="2  Zar"/>
                  </a:rPr>
                  <a:t>V=CW</a:t>
                </a:r>
                <a:r>
                  <a:rPr lang="en-US" sz="1200" b="1" dirty="0">
                    <a:effectLst/>
                    <a:latin typeface="2  Zar"/>
                    <a:ea typeface="Times New Roman"/>
                    <a:cs typeface="Arial"/>
                  </a:rPr>
                  <a:t> </a:t>
                </a:r>
                <a:endParaRPr lang="en-US" sz="1200" b="1" dirty="0">
                  <a:ea typeface="Calibri"/>
                  <a:cs typeface="Arial"/>
                </a:endParaRPr>
              </a:p>
              <a:p>
                <a:pPr algn="justLow">
                  <a:lnSpc>
                    <a:spcPct val="150000"/>
                  </a:lnSpc>
                  <a:spcAft>
                    <a:spcPts val="1000"/>
                  </a:spcAft>
                </a:pPr>
                <a:r>
                  <a:rPr lang="fa-IR" sz="1200" b="1" dirty="0">
                    <a:ea typeface="Times New Roman"/>
                    <a:cs typeface="2  Zar"/>
                  </a:rPr>
                  <a:t>* کنترل برش :</a:t>
                </a:r>
                <a:endParaRPr lang="en-US" sz="1200" b="1" dirty="0">
                  <a:ea typeface="Calibri"/>
                  <a:cs typeface="Arial"/>
                </a:endParaRPr>
              </a:p>
              <a:p>
                <a:pPr algn="justLow">
                  <a:lnSpc>
                    <a:spcPct val="150000"/>
                  </a:lnSpc>
                  <a:spcAft>
                    <a:spcPts val="1000"/>
                  </a:spcAft>
                </a:pPr>
                <a:r>
                  <a:rPr lang="fa-IR" sz="1200" b="1" dirty="0">
                    <a:ea typeface="Times New Roman"/>
                    <a:cs typeface="2  Zar"/>
                  </a:rPr>
                  <a:t> برش را جان تحمل می کند </a:t>
                </a:r>
                <a:r>
                  <a:rPr lang="fa-IR" sz="1200" b="1" dirty="0">
                    <a:ea typeface="Times New Roman"/>
                    <a:cs typeface="Times New Roman"/>
                  </a:rPr>
                  <a:t>–</a:t>
                </a:r>
                <a:r>
                  <a:rPr lang="fa-IR" sz="1200" b="1" dirty="0">
                    <a:ea typeface="Times New Roman"/>
                    <a:cs typeface="2  Zar"/>
                  </a:rPr>
                  <a:t> خمش را بال تحمل می کند. </a:t>
                </a:r>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𝑭</m:t>
                        </m:r>
                      </m:e>
                      <m:sub>
                        <m:r>
                          <a:rPr lang="en-US" sz="1200" b="1" i="1">
                            <a:effectLst/>
                            <a:latin typeface="Cambria Math"/>
                            <a:ea typeface="Times New Roman"/>
                            <a:cs typeface="2  Zar"/>
                          </a:rPr>
                          <m:t>𝒗</m:t>
                        </m:r>
                      </m:sub>
                    </m:sSub>
                    <m:r>
                      <a:rPr lang="en-US" sz="1200" b="1" i="1">
                        <a:effectLst/>
                        <a:latin typeface="Cambria Math"/>
                        <a:ea typeface="Times New Roman"/>
                        <a:cs typeface="2  Zar"/>
                      </a:rPr>
                      <m:t>=</m:t>
                    </m:r>
                    <m:r>
                      <a:rPr lang="en-US" sz="1200" b="1" i="1">
                        <a:effectLst/>
                        <a:latin typeface="Cambria Math"/>
                        <a:ea typeface="Times New Roman"/>
                        <a:cs typeface="2  Zar"/>
                      </a:rPr>
                      <m:t>𝟎</m:t>
                    </m:r>
                    <m:r>
                      <a:rPr lang="en-US" sz="1200" b="1" i="1">
                        <a:effectLst/>
                        <a:latin typeface="Cambria Math"/>
                        <a:ea typeface="Times New Roman"/>
                        <a:cs typeface="2  Zar"/>
                      </a:rPr>
                      <m:t>/</m:t>
                    </m:r>
                    <m:r>
                      <a:rPr lang="en-US" sz="1200" b="1" i="1">
                        <a:effectLst/>
                        <a:latin typeface="Cambria Math"/>
                        <a:ea typeface="Times New Roman"/>
                        <a:cs typeface="2  Zar"/>
                      </a:rPr>
                      <m:t>𝟒</m:t>
                    </m:r>
                    <m:sSubSup>
                      <m:sSubSupPr>
                        <m:ctrlPr>
                          <a:rPr lang="en-US" sz="1200" b="1" i="1">
                            <a:effectLst/>
                            <a:latin typeface="Cambria Math"/>
                            <a:ea typeface="Times New Roman"/>
                            <a:cs typeface="2  Zar"/>
                          </a:rPr>
                        </m:ctrlPr>
                      </m:sSubSupPr>
                      <m:e>
                        <m:r>
                          <a:rPr lang="en-US" sz="1200" b="1" i="1">
                            <a:effectLst/>
                            <a:latin typeface="Cambria Math"/>
                            <a:ea typeface="Times New Roman"/>
                            <a:cs typeface="2  Zar"/>
                          </a:rPr>
                          <m:t>𝑭</m:t>
                        </m:r>
                      </m:e>
                      <m:sub>
                        <m:r>
                          <a:rPr lang="en-US" sz="1200" b="1" i="1">
                            <a:effectLst/>
                            <a:latin typeface="Cambria Math"/>
                            <a:ea typeface="Times New Roman"/>
                            <a:cs typeface="2  Zar"/>
                          </a:rPr>
                          <m:t>𝒚</m:t>
                        </m:r>
                      </m:sub>
                      <m:sup>
                        <m:r>
                          <a:rPr lang="en-US" sz="1200" b="1" i="1">
                            <a:effectLst/>
                            <a:latin typeface="Cambria Math"/>
                            <a:ea typeface="Times New Roman"/>
                            <a:cs typeface="2  Zar"/>
                          </a:rPr>
                          <m:t>×</m:t>
                        </m:r>
                        <m:r>
                          <a:rPr lang="en-US" sz="1200" b="1" i="1">
                            <a:effectLst/>
                            <a:latin typeface="Cambria Math"/>
                            <a:ea typeface="Times New Roman"/>
                            <a:cs typeface="2  Zar"/>
                          </a:rPr>
                          <m:t>𝟐𝟒𝟎𝟎</m:t>
                        </m:r>
                      </m:sup>
                    </m:sSubSup>
                    <m:r>
                      <a:rPr lang="en-US" sz="1200" b="1" i="1">
                        <a:effectLst/>
                        <a:latin typeface="Cambria Math"/>
                        <a:ea typeface="Times New Roman"/>
                        <a:cs typeface="2  Zar"/>
                      </a:rPr>
                      <m:t>=</m:t>
                    </m:r>
                    <m:r>
                      <a:rPr lang="en-US" sz="1200" b="1" i="1">
                        <a:effectLst/>
                        <a:latin typeface="Cambria Math"/>
                        <a:ea typeface="Times New Roman"/>
                        <a:cs typeface="2  Zar"/>
                      </a:rPr>
                      <m:t>𝟗𝟔𝟎</m:t>
                    </m:r>
                    <m:r>
                      <a:rPr lang="en-US" sz="1200" b="1" i="1">
                        <a:effectLst/>
                        <a:latin typeface="Cambria Math"/>
                        <a:ea typeface="Times New Roman"/>
                        <a:cs typeface="2  Zar"/>
                      </a:rPr>
                      <m:t>𝒌𝒈</m:t>
                    </m:r>
                    <m:r>
                      <a:rPr lang="en-US" sz="1200" b="1" i="1">
                        <a:effectLst/>
                        <a:latin typeface="Cambria Math"/>
                        <a:ea typeface="Times New Roman"/>
                        <a:cs typeface="2  Zar"/>
                      </a:rPr>
                      <m:t>/</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𝒄𝒎</m:t>
                        </m:r>
                      </m:e>
                      <m:sup>
                        <m:r>
                          <a:rPr lang="en-US" sz="1200" b="1" i="1">
                            <a:effectLst/>
                            <a:latin typeface="Cambria Math"/>
                            <a:ea typeface="Times New Roman"/>
                            <a:cs typeface="2  Zar"/>
                          </a:rPr>
                          <m:t>𝟐</m:t>
                        </m:r>
                      </m:sup>
                    </m:sSup>
                  </m:oMath>
                </a14:m>
                <a:r>
                  <a:rPr lang="fa-IR" sz="1200" b="1" dirty="0">
                    <a:ea typeface="Times New Roman"/>
                    <a:cs typeface="2  Zar"/>
                  </a:rPr>
                  <a:t> تنش مجاز برشی </a:t>
                </a:r>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𝑭</m:t>
                        </m:r>
                      </m:e>
                      <m:sub>
                        <m:r>
                          <a:rPr lang="en-US" sz="1200" b="1" i="1">
                            <a:effectLst/>
                            <a:latin typeface="Cambria Math"/>
                            <a:ea typeface="Times New Roman"/>
                            <a:cs typeface="2  Zar"/>
                          </a:rPr>
                          <m:t>𝒗</m:t>
                        </m:r>
                      </m:sub>
                    </m:sSub>
                    <m:r>
                      <a:rPr lang="en-US" sz="1200" b="1" i="1">
                        <a:effectLst/>
                        <a:latin typeface="Cambria Math"/>
                        <a:ea typeface="Times New Roman"/>
                        <a:cs typeface="2  Zar"/>
                      </a:rPr>
                      <m:t>=</m:t>
                    </m:r>
                    <m:f>
                      <m:fPr>
                        <m:ctrlPr>
                          <a:rPr lang="en-US" sz="1200" b="1" i="1">
                            <a:effectLst/>
                            <a:latin typeface="Cambria Math"/>
                            <a:ea typeface="Times New Roman"/>
                            <a:cs typeface="2  Zar"/>
                          </a:rPr>
                        </m:ctrlPr>
                      </m:fPr>
                      <m:num>
                        <m:r>
                          <a:rPr lang="en-US" sz="1200" b="1" i="1">
                            <a:effectLst/>
                            <a:latin typeface="Cambria Math"/>
                            <a:ea typeface="Times New Roman"/>
                            <a:cs typeface="2  Zar"/>
                          </a:rPr>
                          <m:t>𝑽</m:t>
                        </m:r>
                        <m:r>
                          <a:rPr lang="en-US" sz="1200" b="1" i="1">
                            <a:effectLst/>
                            <a:latin typeface="Cambria Math"/>
                            <a:ea typeface="Times New Roman"/>
                            <a:cs typeface="2  Zar"/>
                          </a:rPr>
                          <m:t>(</m:t>
                        </m:r>
                        <m:r>
                          <a:rPr lang="en-US" sz="1200" b="1" i="1">
                            <a:effectLst/>
                            <a:latin typeface="Cambria Math"/>
                            <a:ea typeface="Times New Roman"/>
                            <a:cs typeface="2  Zar"/>
                          </a:rPr>
                          <m:t>𝒌𝒈</m:t>
                        </m:r>
                        <m:r>
                          <a:rPr lang="en-US" sz="1200" b="1" i="1">
                            <a:effectLst/>
                            <a:latin typeface="Cambria Math"/>
                            <a:ea typeface="Times New Roman"/>
                            <a:cs typeface="2  Zar"/>
                          </a:rPr>
                          <m:t>)</m:t>
                        </m:r>
                      </m:num>
                      <m:den>
                        <m:r>
                          <a:rPr lang="en-US" sz="1200" b="1" i="1">
                            <a:effectLst/>
                            <a:latin typeface="Cambria Math"/>
                            <a:ea typeface="Times New Roman"/>
                            <a:cs typeface="2  Zar"/>
                          </a:rPr>
                          <m:t>𝑨</m:t>
                        </m:r>
                      </m:den>
                    </m:f>
                    <m:r>
                      <a:rPr lang="en-US" sz="1200" b="1" i="1">
                        <a:effectLst/>
                        <a:latin typeface="Cambria Math"/>
                        <a:ea typeface="Times New Roman"/>
                        <a:cs typeface="2  Zar"/>
                      </a:rPr>
                      <m:t>=</m:t>
                    </m:r>
                    <m:f>
                      <m:fPr>
                        <m:ctrlPr>
                          <a:rPr lang="en-US" sz="1200" b="1" i="1">
                            <a:effectLst/>
                            <a:latin typeface="Cambria Math"/>
                            <a:ea typeface="Times New Roman"/>
                            <a:cs typeface="2  Zar"/>
                          </a:rPr>
                        </m:ctrlPr>
                      </m:fPr>
                      <m:num>
                        <m:r>
                          <a:rPr lang="en-US" sz="1200" b="1" i="1">
                            <a:effectLst/>
                            <a:latin typeface="Cambria Math"/>
                            <a:ea typeface="Times New Roman"/>
                            <a:cs typeface="2  Zar"/>
                          </a:rPr>
                          <m:t>𝑽</m:t>
                        </m:r>
                        <m:r>
                          <a:rPr lang="en-US" sz="1200" b="1" i="1">
                            <a:effectLst/>
                            <a:latin typeface="Cambria Math"/>
                            <a:ea typeface="Times New Roman"/>
                            <a:cs typeface="2  Zar"/>
                          </a:rPr>
                          <m:t>(</m:t>
                        </m:r>
                        <m:r>
                          <a:rPr lang="en-US" sz="1200" b="1" i="1">
                            <a:effectLst/>
                            <a:latin typeface="Cambria Math"/>
                            <a:ea typeface="Times New Roman"/>
                            <a:cs typeface="2  Zar"/>
                          </a:rPr>
                          <m:t>𝒌𝒈</m:t>
                        </m:r>
                        <m:r>
                          <a:rPr lang="en-US" sz="1200" b="1" i="1">
                            <a:effectLst/>
                            <a:latin typeface="Cambria Math"/>
                            <a:ea typeface="Times New Roman"/>
                            <a:cs typeface="2  Zar"/>
                          </a:rPr>
                          <m:t>)</m:t>
                        </m:r>
                      </m:num>
                      <m:den>
                        <m:r>
                          <a:rPr lang="en-US" sz="1200" b="1" i="1">
                            <a:effectLst/>
                            <a:latin typeface="Cambria Math"/>
                            <a:ea typeface="Times New Roman"/>
                            <a:cs typeface="2  Zar"/>
                          </a:rPr>
                          <m:t>𝒅</m:t>
                        </m:r>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𝒕</m:t>
                            </m:r>
                          </m:e>
                          <m:sub>
                            <m:r>
                              <a:rPr lang="en-US" sz="1200" b="1" i="1">
                                <a:effectLst/>
                                <a:latin typeface="Cambria Math"/>
                                <a:ea typeface="Times New Roman"/>
                                <a:cs typeface="2  Zar"/>
                              </a:rPr>
                              <m:t>𝒘</m:t>
                            </m:r>
                          </m:sub>
                        </m:sSub>
                      </m:den>
                    </m:f>
                    <m:r>
                      <a:rPr lang="en-US" sz="1200" b="1" i="1">
                        <a:effectLst/>
                        <a:latin typeface="Cambria Math"/>
                        <a:ea typeface="Times New Roman"/>
                        <a:cs typeface="2  Zar"/>
                      </a:rPr>
                      <m:t> </m:t>
                    </m:r>
                    <m:r>
                      <a:rPr lang="en-US" sz="1200" b="1" i="1">
                        <a:effectLst/>
                        <a:latin typeface="Cambria Math"/>
                        <a:ea typeface="Times New Roman"/>
                        <a:cs typeface="2  Zar"/>
                      </a:rPr>
                      <m:t>𝒌𝒈</m:t>
                    </m:r>
                    <m:r>
                      <a:rPr lang="en-US" sz="1200" b="1" i="1">
                        <a:effectLst/>
                        <a:latin typeface="Cambria Math"/>
                        <a:ea typeface="Times New Roman"/>
                        <a:cs typeface="2  Zar"/>
                      </a:rPr>
                      <m:t>/</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𝒄𝒎</m:t>
                        </m:r>
                      </m:e>
                      <m:sup>
                        <m:r>
                          <a:rPr lang="en-US" sz="1200" b="1" i="1">
                            <a:effectLst/>
                            <a:latin typeface="Cambria Math"/>
                            <a:ea typeface="Times New Roman"/>
                            <a:cs typeface="2  Zar"/>
                          </a:rPr>
                          <m:t>𝟐</m:t>
                        </m:r>
                      </m:sup>
                    </m:sSup>
                  </m:oMath>
                </a14:m>
                <a:r>
                  <a:rPr lang="fa-IR" sz="1200" b="1" dirty="0">
                    <a:ea typeface="Times New Roman"/>
                    <a:cs typeface="2  Zar"/>
                  </a:rPr>
                  <a:t> تنش برشی وارده </a:t>
                </a:r>
                <a:endParaRPr lang="en-US" sz="1200" b="1" dirty="0">
                  <a:ea typeface="Calibri"/>
                  <a:cs typeface="Arial"/>
                </a:endParaRPr>
              </a:p>
              <a:p>
                <a:pPr algn="justLow">
                  <a:lnSpc>
                    <a:spcPct val="150000"/>
                  </a:lnSpc>
                  <a:spcAft>
                    <a:spcPts val="1000"/>
                  </a:spcAft>
                </a:pPr>
                <a14:m>
                  <m:oMath xmlns:m="http://schemas.openxmlformats.org/officeDocument/2006/math">
                    <m:r>
                      <a:rPr lang="en-US" sz="1200" b="1" i="1">
                        <a:effectLst/>
                        <a:latin typeface="Cambria Math"/>
                        <a:ea typeface="Times New Roman"/>
                        <a:cs typeface="2  Zar"/>
                      </a:rPr>
                      <m:t>𝑭𝑽</m:t>
                    </m:r>
                    <m:r>
                      <a:rPr lang="en-US" sz="1200" b="1" i="1">
                        <a:effectLst/>
                        <a:latin typeface="Cambria Math"/>
                        <a:ea typeface="Times New Roman"/>
                        <a:cs typeface="2  Zar"/>
                      </a:rPr>
                      <m:t>≤</m:t>
                    </m:r>
                    <m:r>
                      <a:rPr lang="en-US" sz="1200" b="1" i="1">
                        <a:effectLst/>
                        <a:latin typeface="Cambria Math"/>
                        <a:ea typeface="Times New Roman"/>
                        <a:cs typeface="2  Zar"/>
                      </a:rPr>
                      <m:t>𝑭𝒗</m:t>
                    </m:r>
                  </m:oMath>
                </a14:m>
                <a:endParaRPr lang="en-US" sz="1200" b="1" dirty="0">
                  <a:ea typeface="Calibri"/>
                  <a:cs typeface="Arial"/>
                </a:endParaRPr>
              </a:p>
              <a:p>
                <a:endParaRPr lang="en-US" sz="1200" b="1" dirty="0">
                  <a:solidFill>
                    <a:srgbClr val="7030A0"/>
                  </a:solidFill>
                  <a:latin typeface="Adobe Arabic" panose="02040503050201020203" pitchFamily="18" charset="-78"/>
                  <a:cs typeface="Adobe Arabic" panose="02040503050201020203" pitchFamily="18"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323528" y="908720"/>
                <a:ext cx="8640960" cy="5256584"/>
              </a:xfrm>
              <a:blipFill rotWithShape="1">
                <a:blip r:embed="rId2"/>
                <a:stretch>
                  <a:fillRect l="-494"/>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18</a:t>
            </a:fld>
            <a:endParaRPr lang="fa-IR" dirty="0"/>
          </a:p>
        </p:txBody>
      </p:sp>
    </p:spTree>
    <p:extLst>
      <p:ext uri="{BB962C8B-B14F-4D97-AF65-F5344CB8AC3E}">
        <p14:creationId xmlns:p14="http://schemas.microsoft.com/office/powerpoint/2010/main" val="4696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down)">
                                      <p:cBhvr>
                                        <p:cTn id="29" dur="50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wipe(down)">
                                      <p:cBhvr>
                                        <p:cTn id="34" dur="500"/>
                                        <p:tgtEl>
                                          <p:spTgt spid="11">
                                            <p:txEl>
                                              <p:pRg st="5" end="5"/>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down)">
                                      <p:cBhvr>
                                        <p:cTn id="37" dur="500"/>
                                        <p:tgtEl>
                                          <p:spTgt spid="11">
                                            <p:txEl>
                                              <p:pRg st="6" end="6"/>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down)">
                                      <p:cBhvr>
                                        <p:cTn id="40" dur="500"/>
                                        <p:tgtEl>
                                          <p:spTgt spid="11">
                                            <p:txEl>
                                              <p:pRg st="7" end="7"/>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wipe(down)">
                                      <p:cBhvr>
                                        <p:cTn id="43"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a-IR" b="1" dirty="0">
                <a:ln>
                  <a:noFill/>
                </a:ln>
                <a:solidFill>
                  <a:prstClr val="black"/>
                </a:solidFill>
                <a:ea typeface="Times New Roman"/>
                <a:cs typeface="2  Zar"/>
              </a:rPr>
              <a:t>کنترل خیز</a:t>
            </a:r>
            <a:endParaRPr lang="en-US" dirty="0"/>
          </a:p>
        </p:txBody>
      </p:sp>
      <p:sp>
        <p:nvSpPr>
          <p:cNvPr id="12" name="Slide Number Placeholder 11"/>
          <p:cNvSpPr>
            <a:spLocks noGrp="1"/>
          </p:cNvSpPr>
          <p:nvPr>
            <p:ph type="sldNum" sz="quarter" idx="4"/>
          </p:nvPr>
        </p:nvSpPr>
        <p:spPr/>
        <p:txBody>
          <a:bodyPr/>
          <a:lstStyle/>
          <a:p>
            <a:fld id="{AE3A5789-49FC-49F2-8487-A9CA7F43CEF4}" type="slidenum">
              <a:rPr lang="fa-IR" smtClean="0"/>
              <a:pPr/>
              <a:t>19</a:t>
            </a:fld>
            <a:endParaRPr lang="fa-IR" dirty="0"/>
          </a:p>
        </p:txBody>
      </p:sp>
      <p:sp>
        <p:nvSpPr>
          <p:cNvPr id="18" name="Content Placeholder 12"/>
          <p:cNvSpPr>
            <a:spLocks noGrp="1"/>
          </p:cNvSpPr>
          <p:nvPr>
            <p:ph idx="1"/>
          </p:nvPr>
        </p:nvSpPr>
        <p:spPr>
          <a:xfrm>
            <a:off x="288925" y="1287463"/>
            <a:ext cx="8715375" cy="4429125"/>
          </a:xfrm>
        </p:spPr>
        <p:txBody>
          <a:bodyPr>
            <a:normAutofit/>
          </a:bodyPr>
          <a:lstStyle/>
          <a:p>
            <a:pPr algn="justLow">
              <a:lnSpc>
                <a:spcPct val="150000"/>
              </a:lnSpc>
              <a:spcAft>
                <a:spcPts val="1000"/>
              </a:spcAft>
            </a:pPr>
            <a:r>
              <a:rPr lang="fa-IR" sz="2000" b="1" dirty="0">
                <a:ea typeface="Times New Roman"/>
                <a:cs typeface="2  Zar"/>
              </a:rPr>
              <a:t>* کنترل خیز : </a:t>
            </a:r>
            <a:endParaRPr lang="en-US" sz="1050" dirty="0">
              <a:ea typeface="Calibri"/>
              <a:cs typeface="Arial"/>
            </a:endParaRPr>
          </a:p>
          <a:p>
            <a:pPr algn="just">
              <a:lnSpc>
                <a:spcPct val="150000"/>
              </a:lnSpc>
            </a:pPr>
            <a:endParaRPr lang="fa-IR" sz="2000" dirty="0">
              <a:latin typeface="Adobe Arabic" panose="02040503050201020203" pitchFamily="18" charset="-78"/>
              <a:cs typeface="Adobe Arabic" panose="02040503050201020203" pitchFamily="18" charset="-78"/>
            </a:endParaRPr>
          </a:p>
        </p:txBody>
      </p:sp>
      <p:pic>
        <p:nvPicPr>
          <p:cNvPr id="20" name="Picture 19" descr="C:\Users\sadegh\Desktop\f 22\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7324" y="836712"/>
            <a:ext cx="1885315" cy="1587500"/>
          </a:xfrm>
          <a:prstGeom prst="rect">
            <a:avLst/>
          </a:prstGeom>
          <a:noFill/>
          <a:ln>
            <a:noFill/>
          </a:ln>
        </p:spPr>
      </p:pic>
      <p:pic>
        <p:nvPicPr>
          <p:cNvPr id="21" name="Picture 20" descr="C:\Users\sadegh\Desktop\f 22\0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5191" y="2521992"/>
            <a:ext cx="2225695" cy="1744212"/>
          </a:xfrm>
          <a:prstGeom prst="rect">
            <a:avLst/>
          </a:prstGeom>
          <a:noFill/>
          <a:ln>
            <a:noFill/>
          </a:ln>
        </p:spPr>
      </p:pic>
      <p:pic>
        <p:nvPicPr>
          <p:cNvPr id="22" name="Picture 21" descr="C:\Users\sadegh\Desktop\f 22\0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5192" y="4394076"/>
            <a:ext cx="2225695" cy="1771228"/>
          </a:xfrm>
          <a:prstGeom prst="rect">
            <a:avLst/>
          </a:prstGeom>
          <a:noFill/>
          <a:ln>
            <a:noFill/>
          </a:ln>
        </p:spPr>
      </p:pic>
      <mc:AlternateContent xmlns:mc="http://schemas.openxmlformats.org/markup-compatibility/2006" xmlns:a14="http://schemas.microsoft.com/office/drawing/2010/main">
        <mc:Choice Requires="a14">
          <p:sp>
            <p:nvSpPr>
              <p:cNvPr id="23" name="Rectangle 22"/>
              <p:cNvSpPr/>
              <p:nvPr/>
            </p:nvSpPr>
            <p:spPr>
              <a:xfrm>
                <a:off x="819756" y="1120711"/>
                <a:ext cx="3816424" cy="1401281"/>
              </a:xfrm>
              <a:prstGeom prst="rect">
                <a:avLst/>
              </a:prstGeom>
            </p:spPr>
            <p:txBody>
              <a:bodyPr wrap="square">
                <a:spAutoFit/>
              </a:bodyPr>
              <a:lstStyle/>
              <a:p>
                <a:pPr>
                  <a:lnSpc>
                    <a:spcPct val="150000"/>
                  </a:lnSpc>
                  <a:spcAft>
                    <a:spcPts val="1000"/>
                  </a:spcAft>
                  <a:tabLst>
                    <a:tab pos="3061970" algn="l"/>
                    <a:tab pos="5400040" algn="r"/>
                  </a:tabLst>
                </a:pPr>
                <a:r>
                  <a:rPr lang="en-US" dirty="0">
                    <a:ea typeface="Times New Roman"/>
                    <a:cs typeface="2  Zar"/>
                  </a:rPr>
                  <a:t>	 </a:t>
                </a:r>
                <a14:m>
                  <m:oMath xmlns:m="http://schemas.openxmlformats.org/officeDocument/2006/math">
                    <m:r>
                      <m:rPr>
                        <m:sty m:val="p"/>
                      </m:rPr>
                      <a:rPr lang="fa-IR">
                        <a:effectLst/>
                        <a:latin typeface="Cambria Math"/>
                        <a:ea typeface="Times New Roman"/>
                        <a:cs typeface="Times New Roman"/>
                      </a:rPr>
                      <m:t>Δ</m:t>
                    </m:r>
                    <m:r>
                      <a:rPr lang="en-US" i="1">
                        <a:effectLst/>
                        <a:latin typeface="Cambria Math"/>
                        <a:ea typeface="Times New Roman"/>
                        <a:cs typeface="2  Zar"/>
                      </a:rPr>
                      <m:t>𝐷</m:t>
                    </m:r>
                    <m:r>
                      <a:rPr lang="en-US" i="1">
                        <a:effectLst/>
                        <a:latin typeface="Cambria Math"/>
                        <a:ea typeface="Times New Roman"/>
                        <a:cs typeface="2  Zar"/>
                      </a:rPr>
                      <m:t>×</m:t>
                    </m:r>
                    <m:r>
                      <a:rPr lang="en-US" i="1">
                        <a:effectLst/>
                        <a:latin typeface="Cambria Math"/>
                        <a:ea typeface="Times New Roman"/>
                        <a:cs typeface="2  Zar"/>
                      </a:rPr>
                      <m:t>𝐿</m:t>
                    </m:r>
                    <m:r>
                      <a:rPr lang="en-US">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𝐿</m:t>
                        </m:r>
                      </m:num>
                      <m:den>
                        <m:r>
                          <a:rPr lang="en-US" i="1">
                            <a:effectLst/>
                            <a:latin typeface="Cambria Math"/>
                            <a:ea typeface="Times New Roman"/>
                            <a:cs typeface="2  Zar"/>
                          </a:rPr>
                          <m:t>240</m:t>
                        </m:r>
                      </m:den>
                    </m:f>
                  </m:oMath>
                </a14:m>
                <a:r>
                  <a:rPr lang="fa-IR" dirty="0">
                    <a:ea typeface="Times New Roman"/>
                    <a:cs typeface="2  Zar"/>
                  </a:rPr>
                  <a:t>       مرده </a:t>
                </a:r>
                <a:r>
                  <a:rPr lang="en-US" dirty="0">
                    <a:ea typeface="Times New Roman"/>
                    <a:cs typeface="2  Zar"/>
                  </a:rPr>
                  <a:t>D</a:t>
                </a:r>
                <a:r>
                  <a:rPr lang="en-US" baseline="-25000" dirty="0">
                    <a:ea typeface="Times New Roman"/>
                    <a:cs typeface="2  Zar"/>
                  </a:rPr>
                  <a:t>ead</a:t>
                </a:r>
                <a:r>
                  <a:rPr lang="en-US" baseline="-25000" dirty="0">
                    <a:effectLst/>
                    <a:latin typeface="2  Zar"/>
                    <a:ea typeface="Times New Roman"/>
                    <a:cs typeface="Arial"/>
                  </a:rPr>
                  <a:t> </a:t>
                </a:r>
              </a:p>
              <a:p>
                <a:pPr algn="l">
                  <a:lnSpc>
                    <a:spcPct val="150000"/>
                  </a:lnSpc>
                  <a:spcAft>
                    <a:spcPts val="1000"/>
                  </a:spcAft>
                </a:pPr>
                <a14:m>
                  <m:oMath xmlns:m="http://schemas.openxmlformats.org/officeDocument/2006/math">
                    <m:r>
                      <m:rPr>
                        <m:sty m:val="p"/>
                      </m:rPr>
                      <a:rPr lang="fa-IR" smtClean="0">
                        <a:effectLst/>
                        <a:latin typeface="Cambria Math"/>
                        <a:ea typeface="Times New Roman"/>
                        <a:cs typeface="Times New Roman"/>
                      </a:rPr>
                      <m:t>Δ</m:t>
                    </m:r>
                    <m:r>
                      <a:rPr lang="en-US" i="1">
                        <a:effectLst/>
                        <a:latin typeface="Cambria Math"/>
                        <a:ea typeface="Times New Roman"/>
                        <a:cs typeface="2  Zar"/>
                      </a:rPr>
                      <m:t>𝐿</m:t>
                    </m:r>
                    <m:r>
                      <a:rPr lang="en-US" i="1">
                        <a:effectLst/>
                        <a:latin typeface="Cambria Math"/>
                        <a:ea typeface="Times New Roman"/>
                        <a:cs typeface="2  Zar"/>
                      </a:rPr>
                      <m:t>×</m:t>
                    </m:r>
                    <m:r>
                      <a:rPr lang="en-US" i="1">
                        <a:effectLst/>
                        <a:latin typeface="Cambria Math"/>
                        <a:ea typeface="Times New Roman"/>
                        <a:cs typeface="2  Zar"/>
                      </a:rPr>
                      <m:t>𝐿</m:t>
                    </m:r>
                    <m:r>
                      <a:rPr lang="en-US">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𝐿</m:t>
                        </m:r>
                      </m:num>
                      <m:den>
                        <m:r>
                          <a:rPr lang="en-US" i="1">
                            <a:effectLst/>
                            <a:latin typeface="Cambria Math"/>
                            <a:ea typeface="Times New Roman"/>
                            <a:cs typeface="2  Zar"/>
                          </a:rPr>
                          <m:t>360</m:t>
                        </m:r>
                      </m:den>
                    </m:f>
                  </m:oMath>
                </a14:m>
                <a:r>
                  <a:rPr lang="fa-IR" dirty="0">
                    <a:ea typeface="Times New Roman"/>
                    <a:cs typeface="2  Zar"/>
                  </a:rPr>
                  <a:t>       مرده </a:t>
                </a:r>
                <a:r>
                  <a:rPr lang="en-US" dirty="0">
                    <a:ea typeface="Times New Roman"/>
                    <a:cs typeface="2  Zar"/>
                  </a:rPr>
                  <a:t>D</a:t>
                </a:r>
                <a:r>
                  <a:rPr lang="en-US" baseline="-25000" dirty="0">
                    <a:ea typeface="Times New Roman"/>
                    <a:cs typeface="2  Zar"/>
                  </a:rPr>
                  <a:t>ead</a:t>
                </a:r>
                <a:r>
                  <a:rPr lang="en-US" baseline="-25000" dirty="0">
                    <a:effectLst/>
                    <a:latin typeface="2  Zar"/>
                    <a:ea typeface="Times New Roman"/>
                    <a:cs typeface="Arial"/>
                  </a:rPr>
                  <a:t> </a:t>
                </a:r>
                <a:endParaRPr lang="en-US" sz="1200" dirty="0">
                  <a:ea typeface="Calibri"/>
                  <a:cs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819756" y="1120711"/>
                <a:ext cx="3816424" cy="1401281"/>
              </a:xfrm>
              <a:prstGeom prst="rect">
                <a:avLst/>
              </a:prstGeom>
              <a:blipFill rotWithShape="1">
                <a:blip r:embed="rId5"/>
                <a:stretch>
                  <a:fillRect l="-111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356231" y="2924315"/>
                <a:ext cx="3384376" cy="1469761"/>
              </a:xfrm>
              <a:prstGeom prst="rect">
                <a:avLst/>
              </a:prstGeom>
            </p:spPr>
            <p:txBody>
              <a:bodyPr wrap="square">
                <a:spAutoFit/>
              </a:bodyPr>
              <a:lstStyle/>
              <a:p>
                <a:pPr algn="justLow">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n-US" i="1">
                              <a:latin typeface="Cambria Math"/>
                              <a:ea typeface="Times New Roman"/>
                              <a:cs typeface="2  Zar"/>
                            </a:rPr>
                          </m:ctrlPr>
                        </m:sSubPr>
                        <m:e>
                          <m:r>
                            <a:rPr lang="en-US" i="1">
                              <a:effectLst/>
                              <a:latin typeface="Cambria Math"/>
                              <a:ea typeface="Times New Roman"/>
                              <a:cs typeface="2  Zar"/>
                            </a:rPr>
                            <m:t>∆</m:t>
                          </m:r>
                        </m:e>
                        <m:sub>
                          <m:r>
                            <a:rPr lang="en-US" i="1">
                              <a:effectLst/>
                              <a:latin typeface="Cambria Math"/>
                              <a:ea typeface="Times New Roman"/>
                              <a:cs typeface="2  Zar"/>
                            </a:rPr>
                            <m:t>𝑚𝑎𝑥</m:t>
                          </m:r>
                        </m:sub>
                      </m:sSub>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5</m:t>
                          </m:r>
                          <m:r>
                            <a:rPr lang="en-US" i="1">
                              <a:effectLst/>
                              <a:latin typeface="Cambria Math"/>
                              <a:ea typeface="Times New Roman"/>
                              <a:cs typeface="2  Zar"/>
                            </a:rPr>
                            <m:t>𝑞</m:t>
                          </m:r>
                          <m:sSup>
                            <m:sSupPr>
                              <m:ctrlPr>
                                <a:rPr lang="en-US" i="1">
                                  <a:effectLst/>
                                  <a:latin typeface="Cambria Math"/>
                                  <a:ea typeface="Times New Roman"/>
                                  <a:cs typeface="2  Zar"/>
                                </a:rPr>
                              </m:ctrlPr>
                            </m:sSupPr>
                            <m:e>
                              <m:r>
                                <a:rPr lang="en-US" i="1">
                                  <a:effectLst/>
                                  <a:latin typeface="Cambria Math"/>
                                  <a:ea typeface="Times New Roman"/>
                                  <a:cs typeface="2  Zar"/>
                                </a:rPr>
                                <m:t>𝐿</m:t>
                              </m:r>
                            </m:e>
                            <m:sup>
                              <m:r>
                                <a:rPr lang="en-US" i="1">
                                  <a:effectLst/>
                                  <a:latin typeface="Cambria Math"/>
                                  <a:ea typeface="Times New Roman"/>
                                  <a:cs typeface="2  Zar"/>
                                </a:rPr>
                                <m:t>2</m:t>
                              </m:r>
                            </m:sup>
                          </m:sSup>
                        </m:num>
                        <m:den>
                          <m:r>
                            <a:rPr lang="en-US" i="1">
                              <a:effectLst/>
                              <a:latin typeface="Cambria Math"/>
                              <a:ea typeface="Times New Roman"/>
                              <a:cs typeface="2  Zar"/>
                            </a:rPr>
                            <m:t>384</m:t>
                          </m:r>
                          <m:r>
                            <a:rPr lang="en-US" i="1">
                              <a:effectLst/>
                              <a:latin typeface="Cambria Math"/>
                              <a:ea typeface="Times New Roman"/>
                              <a:cs typeface="2  Zar"/>
                            </a:rPr>
                            <m:t>𝐸𝐼</m:t>
                          </m:r>
                        </m:den>
                      </m:f>
                    </m:oMath>
                  </m:oMathPara>
                </a14:m>
                <a:endParaRPr lang="en-US" sz="1200" dirty="0">
                  <a:ea typeface="Calibri"/>
                  <a:cs typeface="Arial"/>
                </a:endParaRPr>
              </a:p>
              <a:p>
                <a:pPr algn="l">
                  <a:lnSpc>
                    <a:spcPct val="150000"/>
                  </a:lnSpc>
                  <a:spcAft>
                    <a:spcPts val="1000"/>
                  </a:spcAft>
                </a:pPr>
                <a:r>
                  <a:rPr lang="en-US" dirty="0">
                    <a:effectLst/>
                    <a:latin typeface="2  Zar"/>
                    <a:ea typeface="Times New Roman"/>
                    <a:cs typeface="Arial"/>
                  </a:rPr>
                  <a:t> </a:t>
                </a:r>
                <a:r>
                  <a:rPr lang="en-US" dirty="0">
                    <a:ea typeface="Times New Roman"/>
                    <a:cs typeface="2  Zar"/>
                  </a:rPr>
                  <a:t>E=2/05 × 10</a:t>
                </a:r>
                <a:r>
                  <a:rPr lang="en-US" baseline="30000" dirty="0">
                    <a:ea typeface="Times New Roman"/>
                    <a:cs typeface="2  Zar"/>
                  </a:rPr>
                  <a:t>6</a:t>
                </a:r>
                <a:r>
                  <a:rPr lang="en-US" dirty="0">
                    <a:ea typeface="Times New Roman"/>
                    <a:cs typeface="2  Zar"/>
                  </a:rPr>
                  <a:t> kg/cm</a:t>
                </a:r>
                <a:r>
                  <a:rPr lang="en-US" baseline="30000" dirty="0">
                    <a:ea typeface="Times New Roman"/>
                    <a:cs typeface="2  Zar"/>
                  </a:rPr>
                  <a:t>2</a:t>
                </a:r>
                <a:r>
                  <a:rPr lang="fa-IR" dirty="0">
                    <a:ea typeface="Times New Roman"/>
                    <a:cs typeface="2  Zar"/>
                  </a:rPr>
                  <a:t> فولاد</a:t>
                </a:r>
                <a:endParaRPr lang="en-US" sz="1200" dirty="0">
                  <a:ea typeface="Calibri"/>
                  <a:cs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2356231" y="2924315"/>
                <a:ext cx="3384376" cy="1469761"/>
              </a:xfrm>
              <a:prstGeom prst="rect">
                <a:avLst/>
              </a:prstGeom>
              <a:blipFill rotWithShape="1">
                <a:blip r:embed="rId6"/>
                <a:stretch>
                  <a:fillRect l="-1622" b="-2905"/>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976472" y="4797152"/>
                <a:ext cx="3819663" cy="740011"/>
              </a:xfrm>
              <a:prstGeom prst="rect">
                <a:avLst/>
              </a:prstGeom>
            </p:spPr>
            <p:txBody>
              <a:bodyPr wrap="square">
                <a:spAutoFit/>
              </a:bodyPr>
              <a:lstStyle/>
              <a:p>
                <a:pPr algn="justLow">
                  <a:lnSpc>
                    <a:spcPct val="150000"/>
                  </a:lnSpc>
                  <a:spcAft>
                    <a:spcPts val="1000"/>
                  </a:spcAft>
                </a:pPr>
                <a:r>
                  <a:rPr lang="en-US" dirty="0" err="1">
                    <a:ea typeface="Times New Roman"/>
                    <a:cs typeface="2  Zar"/>
                  </a:rPr>
                  <a:t>D</a:t>
                </a:r>
                <a:r>
                  <a:rPr lang="en-US" baseline="-25000" dirty="0" err="1">
                    <a:ea typeface="Times New Roman"/>
                    <a:cs typeface="2  Zar"/>
                  </a:rPr>
                  <a:t>max</a:t>
                </a:r>
                <a:r>
                  <a:rPr lang="en-US" dirty="0">
                    <a:ea typeface="Times New Roman"/>
                    <a:cs typeface="2  Zar"/>
                  </a:rPr>
                  <a:t> = </a:t>
                </a:r>
                <a14:m>
                  <m:oMath xmlns:m="http://schemas.openxmlformats.org/officeDocument/2006/math">
                    <m:f>
                      <m:fPr>
                        <m:ctrlPr>
                          <a:rPr lang="en-US" i="1">
                            <a:effectLst/>
                            <a:latin typeface="Cambria Math"/>
                            <a:ea typeface="Times New Roman"/>
                            <a:cs typeface="2  Zar"/>
                          </a:rPr>
                        </m:ctrlPr>
                      </m:fPr>
                      <m:num>
                        <m:sSup>
                          <m:sSupPr>
                            <m:ctrlPr>
                              <a:rPr lang="en-US" i="1">
                                <a:effectLst/>
                                <a:latin typeface="Cambria Math"/>
                                <a:ea typeface="Times New Roman"/>
                                <a:cs typeface="2  Zar"/>
                              </a:rPr>
                            </m:ctrlPr>
                          </m:sSupPr>
                          <m:e>
                            <m:r>
                              <a:rPr lang="en-US" i="1">
                                <a:effectLst/>
                                <a:latin typeface="Cambria Math"/>
                                <a:ea typeface="Times New Roman"/>
                                <a:cs typeface="2  Zar"/>
                              </a:rPr>
                              <m:t>𝑝𝑎</m:t>
                            </m:r>
                          </m:e>
                          <m:sup>
                            <m:r>
                              <a:rPr lang="en-US" i="1">
                                <a:effectLst/>
                                <a:latin typeface="Cambria Math"/>
                                <a:ea typeface="Times New Roman"/>
                                <a:cs typeface="2  Zar"/>
                              </a:rPr>
                              <m:t>2</m:t>
                            </m:r>
                          </m:sup>
                        </m:sSup>
                        <m:sSup>
                          <m:sSupPr>
                            <m:ctrlPr>
                              <a:rPr lang="en-US" i="1">
                                <a:effectLst/>
                                <a:latin typeface="Cambria Math"/>
                                <a:ea typeface="Times New Roman"/>
                                <a:cs typeface="2  Zar"/>
                              </a:rPr>
                            </m:ctrlPr>
                          </m:sSupPr>
                          <m:e>
                            <m:r>
                              <a:rPr lang="en-US" i="1">
                                <a:effectLst/>
                                <a:latin typeface="Cambria Math"/>
                                <a:ea typeface="Times New Roman"/>
                                <a:cs typeface="2  Zar"/>
                              </a:rPr>
                              <m:t>𝑏</m:t>
                            </m:r>
                          </m:e>
                          <m:sup>
                            <m:r>
                              <a:rPr lang="en-US" i="1">
                                <a:effectLst/>
                                <a:latin typeface="Cambria Math"/>
                                <a:ea typeface="Times New Roman"/>
                                <a:cs typeface="2  Zar"/>
                              </a:rPr>
                              <m:t>2</m:t>
                            </m:r>
                          </m:sup>
                        </m:sSup>
                      </m:num>
                      <m:den>
                        <m:r>
                          <a:rPr lang="en-US" i="1">
                            <a:effectLst/>
                            <a:latin typeface="Cambria Math"/>
                            <a:ea typeface="Times New Roman"/>
                            <a:cs typeface="2  Zar"/>
                          </a:rPr>
                          <m:t>3</m:t>
                        </m:r>
                        <m:r>
                          <a:rPr lang="en-US" i="1">
                            <a:effectLst/>
                            <a:latin typeface="Cambria Math"/>
                            <a:ea typeface="Times New Roman"/>
                            <a:cs typeface="2  Zar"/>
                          </a:rPr>
                          <m:t>𝐸𝐼𝐿</m:t>
                        </m:r>
                      </m:den>
                    </m:f>
                  </m:oMath>
                </a14:m>
                <a:r>
                  <a:rPr lang="fa-IR" dirty="0">
                    <a:ea typeface="Times New Roman"/>
                    <a:cs typeface="2  Zar"/>
                  </a:rPr>
                  <a:t> در محل اثر نیروی متمرکز </a:t>
                </a:r>
                <a:endParaRPr lang="en-US" sz="1200" dirty="0">
                  <a:ea typeface="Calibri"/>
                  <a:cs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1976472" y="4797152"/>
                <a:ext cx="3819663" cy="740011"/>
              </a:xfrm>
              <a:prstGeom prst="rect">
                <a:avLst/>
              </a:prstGeom>
              <a:blipFill rotWithShape="1">
                <a:blip r:embed="rId7"/>
                <a:stretch>
                  <a:fillRect/>
                </a:stretch>
              </a:blipFill>
            </p:spPr>
            <p:txBody>
              <a:bodyPr/>
              <a:lstStyle/>
              <a:p>
                <a:r>
                  <a:rPr lang="fa-IR">
                    <a:noFill/>
                  </a:rPr>
                  <a:t> </a:t>
                </a:r>
              </a:p>
            </p:txBody>
          </p:sp>
        </mc:Fallback>
      </mc:AlternateContent>
      <p:sp>
        <p:nvSpPr>
          <p:cNvPr id="29" name="Text Placeholder 28"/>
          <p:cNvSpPr>
            <a:spLocks noGrp="1"/>
          </p:cNvSpPr>
          <p:nvPr>
            <p:ph type="body" sz="quarter" idx="21"/>
          </p:nvPr>
        </p:nvSpPr>
        <p:spPr/>
        <p:txBody>
          <a:bodyPr/>
          <a:lstStyle/>
          <a:p>
            <a:endParaRPr lang="fa-IR"/>
          </a:p>
        </p:txBody>
      </p:sp>
    </p:spTree>
    <p:extLst>
      <p:ext uri="{BB962C8B-B14F-4D97-AF65-F5344CB8AC3E}">
        <p14:creationId xmlns:p14="http://schemas.microsoft.com/office/powerpoint/2010/main" val="40365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heel(1)">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ircle(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fontScale="85000" lnSpcReduction="10000"/>
          </a:bodyPr>
          <a:lstStyle/>
          <a:p>
            <a:r>
              <a:rPr lang="fa-IR" dirty="0" smtClean="0"/>
              <a:t>فهرست مطالب</a:t>
            </a:r>
            <a:endParaRPr lang="fa-IR" dirty="0"/>
          </a:p>
        </p:txBody>
      </p:sp>
      <p:sp>
        <p:nvSpPr>
          <p:cNvPr id="29" name="Slide Number Placeholder 28"/>
          <p:cNvSpPr>
            <a:spLocks noGrp="1"/>
          </p:cNvSpPr>
          <p:nvPr>
            <p:ph type="sldNum" sz="quarter" idx="4"/>
          </p:nvPr>
        </p:nvSpPr>
        <p:spPr/>
        <p:txBody>
          <a:bodyPr/>
          <a:lstStyle/>
          <a:p>
            <a:fld id="{AE3A5789-49FC-49F2-8487-A9CA7F43CEF4}" type="slidenum">
              <a:rPr lang="fa-IR" smtClean="0"/>
              <a:pPr/>
              <a:t>2</a:t>
            </a:fld>
            <a:endParaRPr lang="fa-IR" dirty="0"/>
          </a:p>
        </p:txBody>
      </p:sp>
      <p:sp>
        <p:nvSpPr>
          <p:cNvPr id="3" name="Content Placeholder 2"/>
          <p:cNvSpPr>
            <a:spLocks noGrp="1"/>
          </p:cNvSpPr>
          <p:nvPr>
            <p:ph idx="1"/>
          </p:nvPr>
        </p:nvSpPr>
        <p:spPr/>
        <p:txBody>
          <a:bodyPr>
            <a:normAutofit fontScale="32500" lnSpcReduction="20000"/>
          </a:bodyPr>
          <a:lstStyle/>
          <a:p>
            <a:pPr algn="justLow">
              <a:lnSpc>
                <a:spcPct val="150000"/>
              </a:lnSpc>
              <a:spcAft>
                <a:spcPts val="1000"/>
              </a:spcAft>
            </a:pPr>
            <a:r>
              <a:rPr lang="fa-IR" dirty="0">
                <a:ea typeface="Calibri"/>
                <a:cs typeface="2  Zar"/>
              </a:rPr>
              <a:t>فهرست :</a:t>
            </a:r>
            <a:endParaRPr lang="en-US" sz="2400" dirty="0">
              <a:ea typeface="Calibri"/>
              <a:cs typeface="Arial"/>
            </a:endParaRPr>
          </a:p>
          <a:p>
            <a:pPr algn="justLow">
              <a:lnSpc>
                <a:spcPct val="150000"/>
              </a:lnSpc>
              <a:spcAft>
                <a:spcPts val="1000"/>
              </a:spcAft>
            </a:pPr>
            <a:r>
              <a:rPr lang="fa-IR" dirty="0">
                <a:ea typeface="Calibri"/>
                <a:cs typeface="2  Zar"/>
              </a:rPr>
              <a:t>سطع مقطع</a:t>
            </a:r>
            <a:endParaRPr lang="en-US" sz="2400" dirty="0">
              <a:ea typeface="Calibri"/>
              <a:cs typeface="Arial"/>
            </a:endParaRPr>
          </a:p>
          <a:p>
            <a:pPr algn="justLow">
              <a:lnSpc>
                <a:spcPct val="150000"/>
              </a:lnSpc>
              <a:spcAft>
                <a:spcPts val="1000"/>
              </a:spcAft>
            </a:pPr>
            <a:r>
              <a:rPr lang="fa-IR" dirty="0">
                <a:ea typeface="Calibri"/>
                <a:cs typeface="2  Zar"/>
              </a:rPr>
              <a:t>رابطه کشش به صورت مایل</a:t>
            </a:r>
            <a:endParaRPr lang="en-US" sz="2400" dirty="0">
              <a:ea typeface="Calibri"/>
              <a:cs typeface="Arial"/>
            </a:endParaRPr>
          </a:p>
          <a:p>
            <a:pPr algn="justLow">
              <a:lnSpc>
                <a:spcPct val="150000"/>
              </a:lnSpc>
              <a:spcAft>
                <a:spcPts val="1000"/>
              </a:spcAft>
            </a:pPr>
            <a:r>
              <a:rPr lang="fa-IR" dirty="0">
                <a:ea typeface="Calibri"/>
                <a:cs typeface="2  Zar"/>
              </a:rPr>
              <a:t>اعضای فشاری (ستون ها) </a:t>
            </a:r>
            <a:endParaRPr lang="en-US" sz="2400" dirty="0">
              <a:ea typeface="Calibri"/>
              <a:cs typeface="Arial"/>
            </a:endParaRPr>
          </a:p>
          <a:p>
            <a:pPr algn="justLow">
              <a:lnSpc>
                <a:spcPct val="150000"/>
              </a:lnSpc>
              <a:spcAft>
                <a:spcPts val="1000"/>
              </a:spcAft>
            </a:pPr>
            <a:r>
              <a:rPr lang="fa-IR" dirty="0">
                <a:ea typeface="Calibri"/>
                <a:cs typeface="2  Zar"/>
              </a:rPr>
              <a:t>خمش</a:t>
            </a:r>
            <a:endParaRPr lang="en-US" sz="2400" dirty="0">
              <a:ea typeface="Calibri"/>
              <a:cs typeface="Arial"/>
            </a:endParaRPr>
          </a:p>
          <a:p>
            <a:pPr algn="justLow">
              <a:lnSpc>
                <a:spcPct val="150000"/>
              </a:lnSpc>
              <a:spcAft>
                <a:spcPts val="1000"/>
              </a:spcAft>
            </a:pPr>
            <a:r>
              <a:rPr lang="fa-IR" dirty="0">
                <a:ea typeface="Calibri"/>
                <a:cs typeface="2  Zar"/>
              </a:rPr>
              <a:t>کنترل برش</a:t>
            </a:r>
            <a:endParaRPr lang="en-US" sz="2400" dirty="0">
              <a:ea typeface="Calibri"/>
              <a:cs typeface="Arial"/>
            </a:endParaRPr>
          </a:p>
          <a:p>
            <a:pPr algn="justLow">
              <a:lnSpc>
                <a:spcPct val="150000"/>
              </a:lnSpc>
              <a:spcAft>
                <a:spcPts val="1000"/>
              </a:spcAft>
            </a:pPr>
            <a:r>
              <a:rPr lang="fa-IR" dirty="0">
                <a:ea typeface="Calibri"/>
                <a:cs typeface="2  Zar"/>
              </a:rPr>
              <a:t>کنترل خیز</a:t>
            </a:r>
            <a:endParaRPr lang="en-US" sz="2400" dirty="0">
              <a:ea typeface="Calibri"/>
              <a:cs typeface="Arial"/>
            </a:endParaRPr>
          </a:p>
          <a:p>
            <a:pPr>
              <a:lnSpc>
                <a:spcPct val="150000"/>
              </a:lnSpc>
              <a:spcAft>
                <a:spcPts val="1000"/>
              </a:spcAft>
            </a:pPr>
            <a:r>
              <a:rPr lang="fa-IR" dirty="0">
                <a:ea typeface="Times New Roman"/>
                <a:cs typeface="2  Zar"/>
              </a:rPr>
              <a:t>طراحی ورق تقویتی</a:t>
            </a:r>
            <a:endParaRPr lang="en-US" sz="2400" dirty="0">
              <a:ea typeface="Calibri"/>
              <a:cs typeface="Arial"/>
            </a:endParaRPr>
          </a:p>
          <a:p>
            <a:pPr>
              <a:lnSpc>
                <a:spcPct val="150000"/>
              </a:lnSpc>
              <a:spcAft>
                <a:spcPts val="1000"/>
              </a:spcAft>
            </a:pPr>
            <a:r>
              <a:rPr lang="fa-IR" dirty="0">
                <a:ea typeface="Times New Roman"/>
                <a:cs typeface="2  Zar"/>
              </a:rPr>
              <a:t>طراحی ستون های نردبانی با بست افقی</a:t>
            </a:r>
            <a:endParaRPr lang="en-US" sz="2400" dirty="0">
              <a:ea typeface="Calibri"/>
              <a:cs typeface="Arial"/>
            </a:endParaRPr>
          </a:p>
          <a:p>
            <a:pPr>
              <a:lnSpc>
                <a:spcPct val="150000"/>
              </a:lnSpc>
              <a:spcAft>
                <a:spcPts val="1000"/>
              </a:spcAft>
            </a:pPr>
            <a:r>
              <a:rPr lang="fa-IR" dirty="0">
                <a:ea typeface="Times New Roman"/>
                <a:cs typeface="2  Zar"/>
              </a:rPr>
              <a:t>طراحی دوبل نردبانی</a:t>
            </a:r>
            <a:endParaRPr lang="en-US" sz="2400" dirty="0">
              <a:ea typeface="Calibri"/>
              <a:cs typeface="Arial"/>
            </a:endParaRPr>
          </a:p>
          <a:p>
            <a:pPr algn="justLow">
              <a:lnSpc>
                <a:spcPct val="150000"/>
              </a:lnSpc>
              <a:spcAft>
                <a:spcPts val="1000"/>
              </a:spcAft>
            </a:pPr>
            <a:r>
              <a:rPr lang="fa-IR" dirty="0">
                <a:ea typeface="Times New Roman"/>
                <a:cs typeface="2  Zar"/>
              </a:rPr>
              <a:t>طراحی صفحه زیر ستون (بست پلیت) </a:t>
            </a:r>
            <a:endParaRPr lang="en-US" sz="2400" dirty="0">
              <a:ea typeface="Calibri"/>
              <a:cs typeface="Arial"/>
            </a:endParaRPr>
          </a:p>
          <a:p>
            <a:pPr algn="justLow">
              <a:lnSpc>
                <a:spcPct val="150000"/>
              </a:lnSpc>
              <a:spcAft>
                <a:spcPts val="1000"/>
              </a:spcAft>
            </a:pPr>
            <a:r>
              <a:rPr lang="fa-IR" dirty="0">
                <a:ea typeface="Times New Roman"/>
                <a:cs typeface="2  Zar"/>
              </a:rPr>
              <a:t>جدول اشتایل</a:t>
            </a:r>
            <a:endParaRPr lang="en-US" sz="2400" dirty="0">
              <a:ea typeface="Calibri"/>
              <a:cs typeface="Arial"/>
            </a:endParaRPr>
          </a:p>
          <a:p>
            <a:endParaRPr lang="fa-I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1331640" y="260648"/>
            <a:ext cx="1571604" cy="500066"/>
          </a:xfrm>
        </p:spPr>
        <p:txBody>
          <a:bodyPr/>
          <a:lstStyle/>
          <a:p>
            <a:pPr algn="justLow">
              <a:lnSpc>
                <a:spcPct val="150000"/>
              </a:lnSpc>
              <a:spcAft>
                <a:spcPts val="1000"/>
              </a:spcAft>
            </a:pPr>
            <a:r>
              <a:rPr lang="fa-IR" b="1" dirty="0" smtClean="0">
                <a:ea typeface="Times New Roman"/>
                <a:cs typeface="2  Zar"/>
              </a:rPr>
              <a:t> </a:t>
            </a:r>
            <a:r>
              <a:rPr lang="fa-IR" b="1" dirty="0">
                <a:ea typeface="Times New Roman"/>
                <a:cs typeface="2  Zar"/>
              </a:rPr>
              <a:t>کنترل خیز </a:t>
            </a:r>
            <a:endParaRPr lang="en-US" sz="1000" dirty="0">
              <a:ea typeface="Calibri"/>
              <a:cs typeface="Arial"/>
            </a:endParaRPr>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a:xfrm>
                <a:off x="285736" y="1124744"/>
                <a:ext cx="8750760" cy="4968552"/>
              </a:xfrm>
            </p:spPr>
            <p:txBody>
              <a:bodyPr>
                <a:normAutofit fontScale="92500" lnSpcReduction="10000"/>
              </a:bodyPr>
              <a:lstStyle/>
              <a:p>
                <a:pPr algn="just">
                  <a:lnSpc>
                    <a:spcPct val="150000"/>
                  </a:lnSpc>
                </a:pPr>
                <a:endParaRPr lang="fa-IR" sz="2000" dirty="0" smtClean="0">
                  <a:latin typeface="Adobe Arabic" panose="02040503050201020203" pitchFamily="18" charset="-78"/>
                  <a:cs typeface="Adobe Arabic" panose="02040503050201020203" pitchFamily="18" charset="-78"/>
                </a:endParaRPr>
              </a:p>
              <a:p>
                <a:pPr algn="just">
                  <a:lnSpc>
                    <a:spcPct val="150000"/>
                  </a:lnSpc>
                </a:pPr>
                <a:endParaRPr lang="fa-IR" sz="2000" dirty="0">
                  <a:latin typeface="Adobe Arabic" panose="02040503050201020203" pitchFamily="18" charset="-78"/>
                  <a:cs typeface="Adobe Arabic" panose="02040503050201020203" pitchFamily="18" charset="-78"/>
                </a:endParaRPr>
              </a:p>
              <a:p>
                <a:pPr algn="just">
                  <a:lnSpc>
                    <a:spcPct val="150000"/>
                  </a:lnSpc>
                </a:pPr>
                <a:endParaRPr lang="fa-IR" sz="2000" dirty="0" smtClean="0">
                  <a:latin typeface="Adobe Arabic" panose="02040503050201020203" pitchFamily="18" charset="-78"/>
                  <a:cs typeface="Adobe Arabic" panose="02040503050201020203" pitchFamily="18" charset="-78"/>
                </a:endParaRPr>
              </a:p>
              <a:p>
                <a:pPr algn="just">
                  <a:lnSpc>
                    <a:spcPct val="150000"/>
                  </a:lnSpc>
                </a:pPr>
                <a:endParaRPr lang="fa-IR" sz="2000" dirty="0">
                  <a:latin typeface="Adobe Arabic" panose="02040503050201020203" pitchFamily="18" charset="-78"/>
                  <a:cs typeface="Adobe Arabic" panose="02040503050201020203" pitchFamily="18" charset="-78"/>
                </a:endParaRPr>
              </a:p>
              <a:p>
                <a:pPr algn="justLow">
                  <a:lnSpc>
                    <a:spcPct val="150000"/>
                  </a:lnSpc>
                  <a:spcAft>
                    <a:spcPts val="1000"/>
                  </a:spcAft>
                </a:pPr>
                <a:r>
                  <a:rPr lang="en-US" sz="2000" dirty="0">
                    <a:latin typeface="2  Zar"/>
                    <a:ea typeface="Times New Roman"/>
                    <a:cs typeface="Arial"/>
                  </a:rPr>
                  <a:t> </a:t>
                </a:r>
                <a14:m>
                  <m:oMath xmlns:m="http://schemas.openxmlformats.org/officeDocument/2006/math">
                    <m:r>
                      <a:rPr lang="fa-IR" sz="2000">
                        <a:effectLst/>
                        <a:latin typeface="Cambria Math"/>
                        <a:ea typeface="Times New Roman"/>
                        <a:cs typeface="Times New Roman"/>
                      </a:rPr>
                      <m:t>∆</m:t>
                    </m:r>
                    <m:r>
                      <a:rPr lang="fa-IR" sz="2000" i="1">
                        <a:effectLst/>
                        <a:latin typeface="Cambria Math"/>
                        <a:ea typeface="Times New Roman"/>
                        <a:cs typeface="Cambria Math"/>
                      </a:rPr>
                      <m:t> </m:t>
                    </m:r>
                    <m:r>
                      <a:rPr lang="en-US" sz="2000" i="1">
                        <a:effectLst/>
                        <a:latin typeface="Cambria Math"/>
                        <a:ea typeface="Times New Roman"/>
                        <a:cs typeface="2  Zar"/>
                      </a:rPr>
                      <m:t>𝐷</m:t>
                    </m:r>
                    <m:r>
                      <a:rPr lang="en-US" sz="2000" i="1">
                        <a:effectLst/>
                        <a:latin typeface="Cambria Math"/>
                        <a:ea typeface="Times New Roman"/>
                        <a:cs typeface="2  Zar"/>
                      </a:rPr>
                      <m:t>+</m:t>
                    </m:r>
                    <m:r>
                      <a:rPr lang="en-US" sz="2000" i="1">
                        <a:effectLst/>
                        <a:latin typeface="Cambria Math"/>
                        <a:ea typeface="Times New Roman"/>
                        <a:cs typeface="2  Zar"/>
                      </a:rPr>
                      <m:t>𝐿</m:t>
                    </m:r>
                  </m:oMath>
                </a14:m>
                <a:r>
                  <a:rPr lang="fa-IR" sz="2000" dirty="0">
                    <a:ea typeface="Times New Roman"/>
                    <a:cs typeface="2  Zar"/>
                  </a:rPr>
                  <a:t> = در فرمول خیز </a:t>
                </a:r>
                <a:r>
                  <a:rPr lang="en-US" sz="2000" dirty="0">
                    <a:ea typeface="Times New Roman"/>
                    <a:cs typeface="2  Zar"/>
                  </a:rPr>
                  <a:t>q</a:t>
                </a:r>
                <a:r>
                  <a:rPr lang="fa-IR" sz="2000" dirty="0">
                    <a:ea typeface="Times New Roman"/>
                    <a:cs typeface="2  Zar"/>
                  </a:rPr>
                  <a:t> را در اثر بار </a:t>
                </a:r>
                <a:r>
                  <a:rPr lang="en-US" sz="2000" dirty="0">
                    <a:ea typeface="Times New Roman"/>
                    <a:cs typeface="2  Zar"/>
                  </a:rPr>
                  <a:t>D+L</a:t>
                </a:r>
                <a:r>
                  <a:rPr lang="fa-IR" sz="2000" dirty="0">
                    <a:ea typeface="Times New Roman"/>
                    <a:cs typeface="2  Zar"/>
                  </a:rPr>
                  <a:t> محاسبه کنیم : </a:t>
                </a:r>
                <a:endParaRPr lang="en-US" sz="1400" dirty="0">
                  <a:ea typeface="Calibri"/>
                  <a:cs typeface="Arial"/>
                </a:endParaRPr>
              </a:p>
              <a:p>
                <a:pPr algn="justLow">
                  <a:lnSpc>
                    <a:spcPct val="150000"/>
                  </a:lnSpc>
                  <a:spcAft>
                    <a:spcPts val="1000"/>
                  </a:spcAft>
                </a:pPr>
                <a:r>
                  <a:rPr lang="fa-IR" sz="2000" dirty="0">
                    <a:ea typeface="Times New Roman"/>
                    <a:cs typeface="2  Zar"/>
                  </a:rPr>
                  <a:t> </a:t>
                </a:r>
                <a14:m>
                  <m:oMath xmlns:m="http://schemas.openxmlformats.org/officeDocument/2006/math">
                    <m:r>
                      <a:rPr lang="fa-IR" sz="2000">
                        <a:effectLst/>
                        <a:latin typeface="Cambria Math"/>
                        <a:ea typeface="Times New Roman"/>
                        <a:cs typeface="Times New Roman"/>
                      </a:rPr>
                      <m:t>∆</m:t>
                    </m:r>
                    <m:r>
                      <a:rPr lang="en-US" sz="2000" i="1">
                        <a:effectLst/>
                        <a:latin typeface="Cambria Math"/>
                        <a:ea typeface="Times New Roman"/>
                        <a:cs typeface="2  Zar"/>
                      </a:rPr>
                      <m:t>𝐿</m:t>
                    </m:r>
                  </m:oMath>
                </a14:m>
                <a:r>
                  <a:rPr lang="fa-IR" sz="2000" dirty="0">
                    <a:ea typeface="Times New Roman"/>
                    <a:cs typeface="2  Zar"/>
                  </a:rPr>
                  <a:t> = در فرمول خیز </a:t>
                </a:r>
                <a:r>
                  <a:rPr lang="en-US" sz="2000" dirty="0">
                    <a:ea typeface="Times New Roman"/>
                    <a:cs typeface="2  Zar"/>
                  </a:rPr>
                  <a:t>q</a:t>
                </a:r>
                <a:r>
                  <a:rPr lang="fa-IR" sz="2000" dirty="0">
                    <a:ea typeface="Times New Roman"/>
                    <a:cs typeface="2  Zar"/>
                  </a:rPr>
                  <a:t> را در اثر بار </a:t>
                </a:r>
                <a:r>
                  <a:rPr lang="en-US" sz="2000" dirty="0">
                    <a:ea typeface="Times New Roman"/>
                    <a:cs typeface="2  Zar"/>
                  </a:rPr>
                  <a:t>L</a:t>
                </a:r>
                <a:r>
                  <a:rPr lang="fa-IR" sz="2000" dirty="0">
                    <a:ea typeface="Times New Roman"/>
                    <a:cs typeface="2  Zar"/>
                  </a:rPr>
                  <a:t> محاسبه کنیم. </a:t>
                </a:r>
                <a:endParaRPr lang="en-US" sz="1400" dirty="0">
                  <a:ea typeface="Calibri"/>
                  <a:cs typeface="Arial"/>
                </a:endParaRPr>
              </a:p>
              <a:p>
                <a:pPr algn="l">
                  <a:lnSpc>
                    <a:spcPct val="150000"/>
                  </a:lnSpc>
                  <a:spcAft>
                    <a:spcPts val="1000"/>
                  </a:spcAft>
                </a:pPr>
                <a:r>
                  <a:rPr lang="en-US" sz="2000" dirty="0">
                    <a:ea typeface="Times New Roman"/>
                    <a:cs typeface="2  Zar"/>
                  </a:rPr>
                  <a:t>44 kg/cm = </a:t>
                </a:r>
                <a:r>
                  <a:rPr lang="en-US" sz="2000" dirty="0" err="1">
                    <a:ea typeface="Times New Roman"/>
                    <a:cs typeface="2  Zar"/>
                  </a:rPr>
                  <a:t>d</a:t>
                </a:r>
                <a:r>
                  <a:rPr lang="en-US" sz="2000" baseline="-25000" dirty="0" err="1">
                    <a:ea typeface="Times New Roman"/>
                    <a:cs typeface="2  Zar"/>
                  </a:rPr>
                  <a:t>r</a:t>
                </a:r>
                <a:r>
                  <a:rPr lang="en-US" sz="2000" dirty="0">
                    <a:ea typeface="Times New Roman"/>
                    <a:cs typeface="2  Zar"/>
                  </a:rPr>
                  <a:t> = 4400 kg/x = 5/5 ×800 D+L</a:t>
                </a:r>
                <a:r>
                  <a:rPr lang="en-US" sz="2000" dirty="0">
                    <a:effectLst/>
                    <a:latin typeface="2  Zar"/>
                    <a:ea typeface="Times New Roman"/>
                    <a:cs typeface="Arial"/>
                  </a:rPr>
                  <a:t> </a:t>
                </a:r>
                <a:endParaRPr lang="en-US" sz="1400" dirty="0">
                  <a:ea typeface="Calibri"/>
                  <a:cs typeface="Arial"/>
                </a:endParaRPr>
              </a:p>
              <a:p>
                <a:pPr algn="l">
                  <a:lnSpc>
                    <a:spcPct val="150000"/>
                  </a:lnSpc>
                  <a:spcAft>
                    <a:spcPts val="1000"/>
                  </a:spcAft>
                </a:pPr>
                <a:r>
                  <a:rPr lang="en-US" sz="2000" dirty="0">
                    <a:ea typeface="Times New Roman"/>
                    <a:cs typeface="2  Zar"/>
                  </a:rPr>
                  <a:t>Q=5/5 × 200 = 1100 kg/m = 11kg</a:t>
                </a:r>
                <a:r>
                  <a:rPr lang="en-US" sz="2000" dirty="0">
                    <a:effectLst/>
                    <a:latin typeface="2  Zar"/>
                    <a:ea typeface="Times New Roman"/>
                    <a:cs typeface="Arial"/>
                  </a:rPr>
                  <a:t> </a:t>
                </a:r>
                <a:endParaRPr lang="en-US" sz="1400" dirty="0">
                  <a:ea typeface="Calibri"/>
                  <a:cs typeface="Arial"/>
                </a:endParaRPr>
              </a:p>
              <a:p>
                <a:pPr algn="l">
                  <a:lnSpc>
                    <a:spcPct val="150000"/>
                  </a:lnSpc>
                  <a:spcAft>
                    <a:spcPts val="1000"/>
                  </a:spcAft>
                </a:pPr>
                <a:r>
                  <a:rPr lang="en-US" sz="2000" dirty="0">
                    <a:ea typeface="Times New Roman"/>
                    <a:cs typeface="2  Zar"/>
                  </a:rPr>
                  <a:t>q = 4400 kg/m</a:t>
                </a:r>
                <a:r>
                  <a:rPr lang="en-US" sz="2000" dirty="0">
                    <a:effectLst/>
                    <a:latin typeface="2  Zar"/>
                    <a:ea typeface="Times New Roman"/>
                    <a:cs typeface="Arial"/>
                  </a:rPr>
                  <a:t> </a:t>
                </a:r>
                <a:endParaRPr lang="en-US" sz="1400" dirty="0">
                  <a:ea typeface="Calibri"/>
                  <a:cs typeface="Arial"/>
                </a:endParaRPr>
              </a:p>
              <a:p>
                <a:pPr algn="just">
                  <a:lnSpc>
                    <a:spcPct val="150000"/>
                  </a:lnSpc>
                </a:pPr>
                <a:endParaRPr lang="fa-IR" sz="2000" dirty="0">
                  <a:latin typeface="Adobe Arabic" panose="02040503050201020203" pitchFamily="18" charset="-78"/>
                  <a:cs typeface="Adobe Arabic" panose="02040503050201020203" pitchFamily="18" charset="-78"/>
                </a:endParaRPr>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xfrm>
                <a:off x="285736" y="1124744"/>
                <a:ext cx="8750760" cy="4968552"/>
              </a:xfrm>
              <a:blipFill rotWithShape="1">
                <a:blip r:embed="rId2"/>
                <a:stretch>
                  <a:fillRect l="-627"/>
                </a:stretch>
              </a:blipFill>
            </p:spPr>
            <p:txBody>
              <a:bodyPr/>
              <a:lstStyle/>
              <a:p>
                <a:r>
                  <a:rPr lang="fa-IR">
                    <a:noFill/>
                  </a:rPr>
                  <a:t> </a:t>
                </a:r>
              </a:p>
            </p:txBody>
          </p:sp>
        </mc:Fallback>
      </mc:AlternateContent>
      <p:sp>
        <p:nvSpPr>
          <p:cNvPr id="29" name="Slide Number Placeholder 28"/>
          <p:cNvSpPr>
            <a:spLocks noGrp="1"/>
          </p:cNvSpPr>
          <p:nvPr>
            <p:ph type="sldNum" sz="quarter" idx="4"/>
          </p:nvPr>
        </p:nvSpPr>
        <p:spPr/>
        <p:txBody>
          <a:bodyPr/>
          <a:lstStyle/>
          <a:p>
            <a:fld id="{AE3A5789-49FC-49F2-8487-A9CA7F43CEF4}" type="slidenum">
              <a:rPr lang="fa-IR" smtClean="0"/>
              <a:pPr/>
              <a:t>20</a:t>
            </a:fld>
            <a:endParaRPr lang="fa-IR" dirty="0"/>
          </a:p>
        </p:txBody>
      </p:sp>
      <p:pic>
        <p:nvPicPr>
          <p:cNvPr id="31" name="Picture 30" descr="C:\Users\sadegh\Desktop\f 22\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908720"/>
            <a:ext cx="4824536" cy="19342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circle(in)">
                                      <p:cBhvr>
                                        <p:cTn id="12" dur="2000"/>
                                        <p:tgtEl>
                                          <p:spTgt spid="13">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animEffect transition="in" filter="circle(in)">
                                      <p:cBhvr>
                                        <p:cTn id="15" dur="2000"/>
                                        <p:tgtEl>
                                          <p:spTgt spid="1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xEl>
                                              <p:pRg st="6" end="6"/>
                                            </p:txEl>
                                          </p:spTgt>
                                        </p:tgtEl>
                                        <p:attrNameLst>
                                          <p:attrName>style.visibility</p:attrName>
                                        </p:attrNameLst>
                                      </p:cBhvr>
                                      <p:to>
                                        <p:strVal val="visible"/>
                                      </p:to>
                                    </p:set>
                                    <p:animEffect transition="in" filter="fade">
                                      <p:cBhvr>
                                        <p:cTn id="20" dur="1000"/>
                                        <p:tgtEl>
                                          <p:spTgt spid="13">
                                            <p:txEl>
                                              <p:pRg st="6" end="6"/>
                                            </p:txEl>
                                          </p:spTgt>
                                        </p:tgtEl>
                                      </p:cBhvr>
                                    </p:animEffect>
                                    <p:anim calcmode="lin" valueType="num">
                                      <p:cBhvr>
                                        <p:cTn id="21"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animEffect transition="in" filter="fade">
                                      <p:cBhvr>
                                        <p:cTn id="25" dur="1000"/>
                                        <p:tgtEl>
                                          <p:spTgt spid="13">
                                            <p:txEl>
                                              <p:pRg st="7" end="7"/>
                                            </p:txEl>
                                          </p:spTgt>
                                        </p:tgtEl>
                                      </p:cBhvr>
                                    </p:animEffect>
                                    <p:anim calcmode="lin" valueType="num">
                                      <p:cBhvr>
                                        <p:cTn id="2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xEl>
                                              <p:pRg st="8" end="8"/>
                                            </p:txEl>
                                          </p:spTgt>
                                        </p:tgtEl>
                                        <p:attrNameLst>
                                          <p:attrName>style.visibility</p:attrName>
                                        </p:attrNameLst>
                                      </p:cBhvr>
                                      <p:to>
                                        <p:strVal val="visible"/>
                                      </p:to>
                                    </p:set>
                                    <p:animEffect transition="in" filter="fade">
                                      <p:cBhvr>
                                        <p:cTn id="30" dur="1000"/>
                                        <p:tgtEl>
                                          <p:spTgt spid="13">
                                            <p:txEl>
                                              <p:pRg st="8" end="8"/>
                                            </p:txEl>
                                          </p:spTgt>
                                        </p:tgtEl>
                                      </p:cBhvr>
                                    </p:animEffect>
                                    <p:anim calcmode="lin" valueType="num">
                                      <p:cBhvr>
                                        <p:cTn id="3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20"/>
          </p:nvPr>
        </p:nvSpPr>
        <p:spPr/>
        <p:txBody>
          <a:bodyPr/>
          <a:lstStyle/>
          <a:p>
            <a:r>
              <a:rPr lang="fa-IR" dirty="0" smtClean="0"/>
              <a:t>مثال 4</a:t>
            </a:r>
            <a:endParaRPr dirty="0" smtClean="0"/>
          </a:p>
          <a:p>
            <a:endParaRPr lang="fa-IR" dirty="0"/>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214282" y="1305944"/>
                <a:ext cx="8715404" cy="4661710"/>
              </a:xfrm>
            </p:spPr>
            <p:txBody>
              <a:bodyPr>
                <a:normAutofit fontScale="92500"/>
              </a:bodyPr>
              <a:lstStyle/>
              <a:p>
                <a:pPr algn="just"/>
                <a:r>
                  <a:rPr lang="fa-IR" sz="1400" b="1" dirty="0">
                    <a:ea typeface="Times New Roman"/>
                    <a:cs typeface="2  Zar"/>
                  </a:rPr>
                  <a:t>مثال : به تیر مقابل از مقطع </a:t>
                </a:r>
                <a:r>
                  <a:rPr lang="en-US" sz="1400" b="1" dirty="0">
                    <a:ea typeface="Times New Roman"/>
                    <a:cs typeface="2  Zar"/>
                  </a:rPr>
                  <a:t>IPE</a:t>
                </a:r>
                <a:r>
                  <a:rPr lang="fa-IR" sz="1400" b="1" dirty="0">
                    <a:ea typeface="Times New Roman"/>
                    <a:cs typeface="2  Zar"/>
                  </a:rPr>
                  <a:t> طراحی کنید تک یا دوبل مقطع را فشرده یا اتکاء جانبی فرض کنید. </a:t>
                </a:r>
                <a:endParaRPr lang="en-US" sz="1400" b="1" dirty="0" smtClean="0">
                  <a:latin typeface="Adobe Arabic" panose="02040503050201020203" pitchFamily="18" charset="-78"/>
                  <a:cs typeface="Adobe Arabic" panose="02040503050201020203" pitchFamily="18" charset="-78"/>
                </a:endParaRPr>
              </a:p>
              <a:p>
                <a:pPr algn="l">
                  <a:lnSpc>
                    <a:spcPct val="150000"/>
                  </a:lnSpc>
                  <a:spcAft>
                    <a:spcPts val="1000"/>
                  </a:spcAft>
                </a:pPr>
                <a:endParaRPr lang="fa-IR" sz="2400" dirty="0" smtClean="0">
                  <a:ea typeface="Times New Roman"/>
                  <a:cs typeface="2  Zar"/>
                </a:endParaRPr>
              </a:p>
              <a:p>
                <a:pPr algn="l">
                  <a:lnSpc>
                    <a:spcPct val="150000"/>
                  </a:lnSpc>
                  <a:spcAft>
                    <a:spcPts val="1000"/>
                  </a:spcAft>
                </a:pPr>
                <a:endParaRPr lang="fa-IR" sz="2400" dirty="0">
                  <a:ea typeface="Times New Roman"/>
                  <a:cs typeface="2  Zar"/>
                </a:endParaRPr>
              </a:p>
              <a:p>
                <a:pPr algn="l">
                  <a:lnSpc>
                    <a:spcPct val="150000"/>
                  </a:lnSpc>
                  <a:spcAft>
                    <a:spcPts val="1000"/>
                  </a:spcAft>
                </a:pPr>
                <a:endParaRPr lang="fa-IR" sz="2400" dirty="0" smtClean="0">
                  <a:ea typeface="Times New Roman"/>
                  <a:cs typeface="2  Zar"/>
                </a:endParaRPr>
              </a:p>
              <a:p>
                <a:pPr algn="l">
                  <a:lnSpc>
                    <a:spcPct val="150000"/>
                  </a:lnSpc>
                  <a:spcAft>
                    <a:spcPts val="1000"/>
                  </a:spcAft>
                </a:pPr>
                <a:r>
                  <a:rPr lang="en-US" sz="2400" dirty="0" smtClean="0">
                    <a:ea typeface="Times New Roman"/>
                    <a:cs typeface="2  Zar"/>
                  </a:rPr>
                  <a:t>Fb=0/66 </a:t>
                </a:r>
                <a:r>
                  <a:rPr lang="en-US" sz="2400" dirty="0" err="1">
                    <a:ea typeface="Times New Roman"/>
                    <a:cs typeface="2  Zar"/>
                  </a:rPr>
                  <a:t>Fy</a:t>
                </a:r>
                <a:r>
                  <a:rPr lang="fa-IR" sz="2400" dirty="0">
                    <a:ea typeface="Times New Roman"/>
                    <a:cs typeface="2  Zar"/>
                  </a:rPr>
                  <a:t> تنش مجاز خمشی </a:t>
                </a:r>
                <a:endParaRPr lang="en-US" sz="1600" dirty="0">
                  <a:ea typeface="Calibri"/>
                  <a:cs typeface="Arial"/>
                </a:endParaRPr>
              </a:p>
              <a:p>
                <a:pPr algn="l">
                  <a:lnSpc>
                    <a:spcPct val="150000"/>
                  </a:lnSpc>
                  <a:spcAft>
                    <a:spcPts val="1000"/>
                  </a:spcAft>
                </a:pPr>
                <a14:m>
                  <m:oMath xmlns:m="http://schemas.openxmlformats.org/officeDocument/2006/math">
                    <m:r>
                      <a:rPr lang="fa-IR" sz="2400">
                        <a:effectLst/>
                        <a:latin typeface="Cambria Math"/>
                        <a:ea typeface="Times New Roman"/>
                        <a:cs typeface="Cambria Math"/>
                      </a:rPr>
                      <m:t>⇒</m:t>
                    </m:r>
                    <m:f>
                      <m:fPr>
                        <m:ctrlPr>
                          <a:rPr lang="en-US" sz="2400" i="1">
                            <a:effectLst/>
                            <a:latin typeface="Cambria Math"/>
                            <a:ea typeface="Times New Roman"/>
                            <a:cs typeface="2  Zar"/>
                          </a:rPr>
                        </m:ctrlPr>
                      </m:fPr>
                      <m:num>
                        <m:sSub>
                          <m:sSubPr>
                            <m:ctrlPr>
                              <a:rPr lang="en-US" sz="2400" i="1">
                                <a:effectLst/>
                                <a:latin typeface="Cambria Math"/>
                                <a:ea typeface="Times New Roman"/>
                                <a:cs typeface="2  Zar"/>
                              </a:rPr>
                            </m:ctrlPr>
                          </m:sSubPr>
                          <m:e>
                            <m:r>
                              <a:rPr lang="en-US" sz="2400" i="1">
                                <a:effectLst/>
                                <a:latin typeface="Cambria Math"/>
                                <a:ea typeface="Times New Roman"/>
                                <a:cs typeface="2  Zar"/>
                              </a:rPr>
                              <m:t>𝑚</m:t>
                            </m:r>
                            <m:r>
                              <a:rPr lang="en-US" sz="2400" i="1">
                                <a:effectLst/>
                                <a:latin typeface="Cambria Math"/>
                                <a:ea typeface="Times New Roman"/>
                                <a:cs typeface="2  Zar"/>
                              </a:rPr>
                              <m:t>.</m:t>
                            </m:r>
                            <m:r>
                              <a:rPr lang="en-US" sz="2400" i="1">
                                <a:effectLst/>
                                <a:latin typeface="Cambria Math"/>
                                <a:ea typeface="Times New Roman"/>
                                <a:cs typeface="2  Zar"/>
                              </a:rPr>
                              <m:t>𝑐</m:t>
                            </m:r>
                          </m:e>
                          <m:sub>
                            <m:r>
                              <a:rPr lang="en-US" sz="2400" i="1">
                                <a:effectLst/>
                                <a:latin typeface="Cambria Math"/>
                                <a:ea typeface="Times New Roman"/>
                                <a:cs typeface="2  Zar"/>
                              </a:rPr>
                              <m:t>𝑚𝑎𝑥</m:t>
                            </m:r>
                          </m:sub>
                        </m:sSub>
                      </m:num>
                      <m:den>
                        <m:sSub>
                          <m:sSubPr>
                            <m:ctrlPr>
                              <a:rPr lang="en-US" sz="2400" i="1">
                                <a:effectLst/>
                                <a:latin typeface="Cambria Math"/>
                                <a:ea typeface="Times New Roman"/>
                                <a:cs typeface="2  Zar"/>
                              </a:rPr>
                            </m:ctrlPr>
                          </m:sSubPr>
                          <m:e>
                            <m:r>
                              <a:rPr lang="en-US" sz="2400" i="1">
                                <a:effectLst/>
                                <a:latin typeface="Cambria Math"/>
                                <a:ea typeface="Times New Roman"/>
                                <a:cs typeface="2  Zar"/>
                              </a:rPr>
                              <m:t>𝐼</m:t>
                            </m:r>
                          </m:e>
                          <m:sub>
                            <m:r>
                              <a:rPr lang="en-US" sz="2400" i="1">
                                <a:effectLst/>
                                <a:latin typeface="Cambria Math"/>
                                <a:ea typeface="Times New Roman"/>
                                <a:cs typeface="2  Zar"/>
                              </a:rPr>
                              <m:t>𝑥</m:t>
                            </m:r>
                          </m:sub>
                        </m:sSub>
                      </m:den>
                    </m:f>
                    <m:r>
                      <a:rPr lang="en-US" sz="2400" i="1">
                        <a:effectLst/>
                        <a:latin typeface="Cambria Math"/>
                        <a:ea typeface="Times New Roman"/>
                        <a:cs typeface="2  Zar"/>
                      </a:rPr>
                      <m:t>=</m:t>
                    </m:r>
                    <m:f>
                      <m:fPr>
                        <m:ctrlPr>
                          <a:rPr lang="en-US" sz="2400" i="1">
                            <a:effectLst/>
                            <a:latin typeface="Cambria Math"/>
                            <a:ea typeface="Times New Roman"/>
                            <a:cs typeface="2  Zar"/>
                          </a:rPr>
                        </m:ctrlPr>
                      </m:fPr>
                      <m:num>
                        <m:sSub>
                          <m:sSubPr>
                            <m:ctrlPr>
                              <a:rPr lang="en-US" sz="2400" i="1">
                                <a:effectLst/>
                                <a:latin typeface="Cambria Math"/>
                                <a:ea typeface="Times New Roman"/>
                                <a:cs typeface="2  Zar"/>
                              </a:rPr>
                            </m:ctrlPr>
                          </m:sSubPr>
                          <m:e>
                            <m:r>
                              <a:rPr lang="en-US" sz="2400" i="1">
                                <a:effectLst/>
                                <a:latin typeface="Cambria Math"/>
                                <a:ea typeface="Times New Roman"/>
                                <a:cs typeface="2  Zar"/>
                              </a:rPr>
                              <m:t>𝑀</m:t>
                            </m:r>
                          </m:e>
                          <m:sub>
                            <m:r>
                              <a:rPr lang="en-US" sz="2400" i="1">
                                <a:effectLst/>
                                <a:latin typeface="Cambria Math"/>
                                <a:ea typeface="Times New Roman"/>
                                <a:cs typeface="2  Zar"/>
                              </a:rPr>
                              <m:t>𝑚𝑎𝑥</m:t>
                            </m:r>
                          </m:sub>
                        </m:sSub>
                      </m:num>
                      <m:den>
                        <m:sSub>
                          <m:sSubPr>
                            <m:ctrlPr>
                              <a:rPr lang="en-US" sz="2400" i="1">
                                <a:effectLst/>
                                <a:latin typeface="Cambria Math"/>
                                <a:ea typeface="Times New Roman"/>
                                <a:cs typeface="2  Zar"/>
                              </a:rPr>
                            </m:ctrlPr>
                          </m:sSubPr>
                          <m:e>
                            <m:r>
                              <a:rPr lang="en-US" sz="2400" i="1">
                                <a:effectLst/>
                                <a:latin typeface="Cambria Math"/>
                                <a:ea typeface="Times New Roman"/>
                                <a:cs typeface="2  Zar"/>
                              </a:rPr>
                              <m:t>𝑠</m:t>
                            </m:r>
                          </m:e>
                          <m:sub>
                            <m:r>
                              <a:rPr lang="en-US" sz="2400" i="1">
                                <a:effectLst/>
                                <a:latin typeface="Cambria Math"/>
                                <a:ea typeface="Times New Roman"/>
                                <a:cs typeface="2  Zar"/>
                              </a:rPr>
                              <m:t>𝑥</m:t>
                            </m:r>
                          </m:sub>
                        </m:sSub>
                      </m:den>
                    </m:f>
                    <m:r>
                      <a:rPr lang="en-US" sz="2400" i="1">
                        <a:effectLst/>
                        <a:latin typeface="Cambria Math"/>
                        <a:ea typeface="Times New Roman"/>
                        <a:cs typeface="2  Zar"/>
                      </a:rPr>
                      <m:t>≤</m:t>
                    </m:r>
                    <m:sSub>
                      <m:sSubPr>
                        <m:ctrlPr>
                          <a:rPr lang="en-US" sz="2400" i="1">
                            <a:effectLst/>
                            <a:latin typeface="Cambria Math"/>
                            <a:ea typeface="Times New Roman"/>
                            <a:cs typeface="2  Zar"/>
                          </a:rPr>
                        </m:ctrlPr>
                      </m:sSubPr>
                      <m:e>
                        <m:r>
                          <a:rPr lang="en-US" sz="2400" i="1">
                            <a:effectLst/>
                            <a:latin typeface="Cambria Math"/>
                            <a:ea typeface="Times New Roman"/>
                            <a:cs typeface="2  Zar"/>
                          </a:rPr>
                          <m:t>𝐹𝑏</m:t>
                        </m:r>
                      </m:e>
                      <m:sub>
                        <m:r>
                          <a:rPr lang="en-US" sz="2400" i="1">
                            <a:effectLst/>
                            <a:latin typeface="Cambria Math"/>
                            <a:ea typeface="Times New Roman"/>
                            <a:cs typeface="2  Zar"/>
                          </a:rPr>
                          <m:t>𝑥</m:t>
                        </m:r>
                      </m:sub>
                    </m:sSub>
                    <m:r>
                      <a:rPr lang="en-US" sz="2400" i="1">
                        <a:effectLst/>
                        <a:latin typeface="Cambria Math"/>
                        <a:ea typeface="Times New Roman"/>
                        <a:cs typeface="2  Zar"/>
                      </a:rPr>
                      <m:t>=</m:t>
                    </m:r>
                    <m:r>
                      <a:rPr lang="en-US" sz="2400" i="1">
                        <a:effectLst/>
                        <a:latin typeface="Cambria Math"/>
                        <a:ea typeface="Times New Roman"/>
                        <a:cs typeface="2  Zar"/>
                      </a:rPr>
                      <m:t>0</m:t>
                    </m:r>
                    <m:r>
                      <a:rPr lang="en-US" sz="2400" i="1">
                        <a:effectLst/>
                        <a:latin typeface="Cambria Math"/>
                        <a:ea typeface="Times New Roman"/>
                        <a:cs typeface="2  Zar"/>
                      </a:rPr>
                      <m:t>/</m:t>
                    </m:r>
                    <m:r>
                      <a:rPr lang="en-US" sz="2400" i="1">
                        <a:effectLst/>
                        <a:latin typeface="Cambria Math"/>
                        <a:ea typeface="Times New Roman"/>
                        <a:cs typeface="2  Zar"/>
                      </a:rPr>
                      <m:t>66</m:t>
                    </m:r>
                    <m:sSub>
                      <m:sSubPr>
                        <m:ctrlPr>
                          <a:rPr lang="en-US" sz="2400" i="1">
                            <a:effectLst/>
                            <a:latin typeface="Cambria Math"/>
                            <a:ea typeface="Times New Roman"/>
                            <a:cs typeface="2  Zar"/>
                          </a:rPr>
                        </m:ctrlPr>
                      </m:sSubPr>
                      <m:e>
                        <m:r>
                          <a:rPr lang="en-US" sz="2400" i="1">
                            <a:effectLst/>
                            <a:latin typeface="Cambria Math"/>
                            <a:ea typeface="Times New Roman"/>
                            <a:cs typeface="2  Zar"/>
                          </a:rPr>
                          <m:t>𝐹</m:t>
                        </m:r>
                      </m:e>
                      <m:sub>
                        <m:r>
                          <a:rPr lang="en-US" sz="2400" i="1">
                            <a:effectLst/>
                            <a:latin typeface="Cambria Math"/>
                            <a:ea typeface="Times New Roman"/>
                            <a:cs typeface="2  Zar"/>
                          </a:rPr>
                          <m:t>𝑦</m:t>
                        </m:r>
                      </m:sub>
                    </m:sSub>
                    <m:r>
                      <a:rPr lang="en-US" sz="2400" i="1">
                        <a:effectLst/>
                        <a:latin typeface="Cambria Math"/>
                        <a:ea typeface="Times New Roman"/>
                        <a:cs typeface="2  Zar"/>
                      </a:rPr>
                      <m:t>→</m:t>
                    </m:r>
                    <m:sSub>
                      <m:sSubPr>
                        <m:ctrlPr>
                          <a:rPr lang="en-US" sz="2400" i="1">
                            <a:effectLst/>
                            <a:latin typeface="Cambria Math"/>
                            <a:ea typeface="Times New Roman"/>
                            <a:cs typeface="2  Zar"/>
                          </a:rPr>
                        </m:ctrlPr>
                      </m:sSubPr>
                      <m:e>
                        <m:r>
                          <a:rPr lang="en-US" sz="2400" i="1">
                            <a:effectLst/>
                            <a:latin typeface="Cambria Math"/>
                            <a:ea typeface="Times New Roman"/>
                            <a:cs typeface="2  Zar"/>
                          </a:rPr>
                          <m:t>𝑠</m:t>
                        </m:r>
                      </m:e>
                      <m:sub>
                        <m:r>
                          <a:rPr lang="en-US" sz="2400" i="1">
                            <a:effectLst/>
                            <a:latin typeface="Cambria Math"/>
                            <a:ea typeface="Times New Roman"/>
                            <a:cs typeface="2  Zar"/>
                          </a:rPr>
                          <m:t>𝑥</m:t>
                        </m:r>
                      </m:sub>
                    </m:sSub>
                    <m:r>
                      <a:rPr lang="en-US" sz="2400" i="1">
                        <a:effectLst/>
                        <a:latin typeface="Cambria Math"/>
                        <a:ea typeface="Times New Roman"/>
                        <a:cs typeface="2  Zar"/>
                      </a:rPr>
                      <m:t>≥</m:t>
                    </m:r>
                    <m:f>
                      <m:fPr>
                        <m:ctrlPr>
                          <a:rPr lang="en-US" sz="2400" i="1">
                            <a:effectLst/>
                            <a:latin typeface="Cambria Math"/>
                            <a:ea typeface="Times New Roman"/>
                            <a:cs typeface="2  Zar"/>
                          </a:rPr>
                        </m:ctrlPr>
                      </m:fPr>
                      <m:num>
                        <m:sSub>
                          <m:sSubPr>
                            <m:ctrlPr>
                              <a:rPr lang="en-US" sz="2400" i="1">
                                <a:effectLst/>
                                <a:latin typeface="Cambria Math"/>
                                <a:ea typeface="Times New Roman"/>
                                <a:cs typeface="2  Zar"/>
                              </a:rPr>
                            </m:ctrlPr>
                          </m:sSubPr>
                          <m:e>
                            <m:r>
                              <a:rPr lang="en-US" sz="2400" i="1">
                                <a:effectLst/>
                                <a:latin typeface="Cambria Math"/>
                                <a:ea typeface="Times New Roman"/>
                                <a:cs typeface="2  Zar"/>
                              </a:rPr>
                              <m:t>𝑚</m:t>
                            </m:r>
                          </m:e>
                          <m:sub>
                            <m:r>
                              <a:rPr lang="en-US" sz="2400" i="1">
                                <a:effectLst/>
                                <a:latin typeface="Cambria Math"/>
                                <a:ea typeface="Times New Roman"/>
                                <a:cs typeface="2  Zar"/>
                              </a:rPr>
                              <m:t>𝑚𝑎𝑥</m:t>
                            </m:r>
                          </m:sub>
                        </m:sSub>
                      </m:num>
                      <m:den>
                        <m:sSub>
                          <m:sSubPr>
                            <m:ctrlPr>
                              <a:rPr lang="en-US" sz="2400" i="1">
                                <a:effectLst/>
                                <a:latin typeface="Cambria Math"/>
                                <a:ea typeface="Times New Roman"/>
                                <a:cs typeface="2  Zar"/>
                              </a:rPr>
                            </m:ctrlPr>
                          </m:sSubPr>
                          <m:e>
                            <m:r>
                              <a:rPr lang="en-US" sz="2400" i="1">
                                <a:effectLst/>
                                <a:latin typeface="Cambria Math"/>
                                <a:ea typeface="Times New Roman"/>
                                <a:cs typeface="2  Zar"/>
                              </a:rPr>
                              <m:t>0</m:t>
                            </m:r>
                            <m:r>
                              <a:rPr lang="en-US" sz="2400" i="1">
                                <a:effectLst/>
                                <a:latin typeface="Cambria Math"/>
                                <a:ea typeface="Times New Roman"/>
                                <a:cs typeface="2  Zar"/>
                              </a:rPr>
                              <m:t>/</m:t>
                            </m:r>
                            <m:r>
                              <a:rPr lang="en-US" sz="2400" i="1">
                                <a:effectLst/>
                                <a:latin typeface="Cambria Math"/>
                                <a:ea typeface="Times New Roman"/>
                                <a:cs typeface="2  Zar"/>
                              </a:rPr>
                              <m:t>66</m:t>
                            </m:r>
                            <m:r>
                              <a:rPr lang="en-US" sz="2400" i="1">
                                <a:effectLst/>
                                <a:latin typeface="Cambria Math"/>
                                <a:ea typeface="Times New Roman"/>
                                <a:cs typeface="2  Zar"/>
                              </a:rPr>
                              <m:t>𝐹</m:t>
                            </m:r>
                          </m:e>
                          <m:sub>
                            <m:r>
                              <a:rPr lang="en-US" sz="2400" i="1">
                                <a:effectLst/>
                                <a:latin typeface="Cambria Math"/>
                                <a:ea typeface="Times New Roman"/>
                                <a:cs typeface="2  Zar"/>
                              </a:rPr>
                              <m:t>𝑦</m:t>
                            </m:r>
                          </m:sub>
                        </m:sSub>
                      </m:den>
                    </m:f>
                    <m:r>
                      <a:rPr lang="en-US" sz="2400" i="1">
                        <a:effectLst/>
                        <a:latin typeface="Cambria Math"/>
                        <a:ea typeface="Times New Roman"/>
                        <a:cs typeface="2  Zar"/>
                      </a:rPr>
                      <m:t>2400</m:t>
                    </m:r>
                    <m:r>
                      <a:rPr lang="en-US" sz="2400" i="1">
                        <a:effectLst/>
                        <a:latin typeface="Cambria Math"/>
                        <a:ea typeface="Times New Roman"/>
                        <a:cs typeface="2  Zar"/>
                      </a:rPr>
                      <m:t>𝑘𝑔</m:t>
                    </m:r>
                    <m:r>
                      <a:rPr lang="en-US" sz="2400" i="1">
                        <a:effectLst/>
                        <a:latin typeface="Cambria Math"/>
                        <a:ea typeface="Times New Roman"/>
                        <a:cs typeface="2  Zar"/>
                      </a:rPr>
                      <m:t>/</m:t>
                    </m:r>
                    <m:r>
                      <a:rPr lang="en-US" sz="2400" i="1">
                        <a:effectLst/>
                        <a:latin typeface="Cambria Math"/>
                        <a:ea typeface="Times New Roman"/>
                        <a:cs typeface="2  Zar"/>
                      </a:rPr>
                      <m:t>𝑐𝑚</m:t>
                    </m:r>
                  </m:oMath>
                </a14:m>
                <a:r>
                  <a:rPr lang="fa-IR" sz="2400" dirty="0">
                    <a:ea typeface="Times New Roman"/>
                    <a:cs typeface="2  Zar"/>
                  </a:rPr>
                  <a:t> تنش خمشی ماکزیمم وارده بر تیر </a:t>
                </a:r>
                <a:endParaRPr lang="en-US" sz="1600" dirty="0">
                  <a:ea typeface="Calibri"/>
                  <a:cs typeface="Arial"/>
                </a:endParaRPr>
              </a:p>
              <a:p>
                <a:pPr marL="0" indent="0" algn="just">
                  <a:buNone/>
                </a:pPr>
                <a:endParaRPr lang="fa-IR" sz="2100" dirty="0">
                  <a:latin typeface="Adobe Arabic" panose="02040503050201020203" pitchFamily="18" charset="-78"/>
                  <a:cs typeface="Adobe Arabic" panose="02040503050201020203" pitchFamily="18" charset="-78"/>
                </a:endParaRPr>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214282" y="1305944"/>
                <a:ext cx="8715404" cy="4661710"/>
              </a:xfrm>
              <a:blipFill rotWithShape="1">
                <a:blip r:embed="rId2"/>
                <a:stretch>
                  <a:fillRect l="-1818" t="-523"/>
                </a:stretch>
              </a:blipFill>
            </p:spPr>
            <p:txBody>
              <a:bodyPr/>
              <a:lstStyle/>
              <a:p>
                <a:r>
                  <a:rPr lang="fa-IR">
                    <a:noFill/>
                  </a:rPr>
                  <a:t> </a:t>
                </a:r>
              </a:p>
            </p:txBody>
          </p:sp>
        </mc:Fallback>
      </mc:AlternateContent>
      <p:sp>
        <p:nvSpPr>
          <p:cNvPr id="29" name="Slide Number Placeholder 28"/>
          <p:cNvSpPr>
            <a:spLocks noGrp="1"/>
          </p:cNvSpPr>
          <p:nvPr>
            <p:ph type="sldNum" sz="quarter" idx="4"/>
          </p:nvPr>
        </p:nvSpPr>
        <p:spPr/>
        <p:txBody>
          <a:bodyPr/>
          <a:lstStyle/>
          <a:p>
            <a:fld id="{AE3A5789-49FC-49F2-8487-A9CA7F43CEF4}" type="slidenum">
              <a:rPr lang="fa-IR" smtClean="0"/>
              <a:pPr/>
              <a:t>21</a:t>
            </a:fld>
            <a:endParaRPr lang="fa-IR" dirty="0"/>
          </a:p>
        </p:txBody>
      </p:sp>
      <p:pic>
        <p:nvPicPr>
          <p:cNvPr id="13" name="Picture 12" descr="C:\Users\sadegh\Desktop\f 22\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628800"/>
            <a:ext cx="3456384" cy="30243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 calcmode="lin" valueType="num">
                                      <p:cBhvr additive="base">
                                        <p:cTn id="1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 calcmode="lin" valueType="num">
                                      <p:cBhvr additive="base">
                                        <p:cTn id="2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ادامه حل</a:t>
            </a:r>
            <a:endParaRPr lang="fa-IR"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980728"/>
                <a:ext cx="8750206" cy="5112568"/>
              </a:xfrm>
            </p:spPr>
            <p:txBody>
              <a:bodyPr>
                <a:normAutofit fontScale="92500" lnSpcReduction="20000"/>
              </a:bodyPr>
              <a:lstStyle/>
              <a:p>
                <a:pPr algn="justLow">
                  <a:lnSpc>
                    <a:spcPct val="150000"/>
                  </a:lnSpc>
                  <a:spcAft>
                    <a:spcPts val="1000"/>
                  </a:spcAft>
                </a:pPr>
                <a:r>
                  <a:rPr lang="fa-IR" sz="1200" b="1" dirty="0">
                    <a:ea typeface="Times New Roman"/>
                    <a:cs typeface="2  Zar"/>
                  </a:rPr>
                  <a:t>کنترل برش : </a:t>
                </a:r>
                <a:endParaRPr lang="en-US" sz="1200" b="1" dirty="0">
                  <a:ea typeface="Calibri"/>
                  <a:cs typeface="Arial"/>
                </a:endParaRPr>
              </a:p>
              <a:p>
                <a:pPr algn="justLow">
                  <a:lnSpc>
                    <a:spcPct val="150000"/>
                  </a:lnSpc>
                  <a:spcAft>
                    <a:spcPts val="1000"/>
                  </a:spcAft>
                </a:pPr>
                <a14:m>
                  <m:oMath xmlns:m="http://schemas.openxmlformats.org/officeDocument/2006/math">
                    <m:f>
                      <m:fPr>
                        <m:ctrlPr>
                          <a:rPr lang="en-US" sz="1200" b="1" i="1">
                            <a:effectLst/>
                            <a:latin typeface="Cambria Math"/>
                            <a:ea typeface="Times New Roman"/>
                            <a:cs typeface="2  Zar"/>
                          </a:rPr>
                        </m:ctrlPr>
                      </m:fPr>
                      <m:num>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𝑽</m:t>
                            </m:r>
                          </m:e>
                          <m:sub>
                            <m:r>
                              <a:rPr lang="en-US" sz="1200" b="1" i="1">
                                <a:effectLst/>
                                <a:latin typeface="Cambria Math"/>
                                <a:ea typeface="Times New Roman"/>
                                <a:cs typeface="2  Zar"/>
                              </a:rPr>
                              <m:t>𝒎𝒂𝒙</m:t>
                            </m:r>
                          </m:sub>
                        </m:sSub>
                      </m:num>
                      <m:den>
                        <m:r>
                          <a:rPr lang="en-US" sz="1200" b="1" i="1">
                            <a:effectLst/>
                            <a:latin typeface="Cambria Math"/>
                            <a:ea typeface="Times New Roman"/>
                            <a:cs typeface="2  Zar"/>
                          </a:rPr>
                          <m:t>𝒅</m:t>
                        </m:r>
                        <m:r>
                          <a:rPr lang="en-US" sz="1200" b="1" i="1">
                            <a:effectLst/>
                            <a:latin typeface="Cambria Math"/>
                            <a:ea typeface="Times New Roman"/>
                            <a:cs typeface="2  Zar"/>
                          </a:rPr>
                          <m:t>.</m:t>
                        </m:r>
                        <m:r>
                          <a:rPr lang="en-US" sz="1200" b="1" i="1">
                            <a:effectLst/>
                            <a:latin typeface="Cambria Math"/>
                            <a:ea typeface="Times New Roman"/>
                            <a:cs typeface="2  Zar"/>
                          </a:rPr>
                          <m:t>𝒕</m:t>
                        </m:r>
                      </m:den>
                    </m:f>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𝑭</m:t>
                        </m:r>
                      </m:e>
                      <m:sub>
                        <m:r>
                          <a:rPr lang="en-US" sz="1200" b="1" i="1">
                            <a:effectLst/>
                            <a:latin typeface="Cambria Math"/>
                            <a:ea typeface="Times New Roman"/>
                            <a:cs typeface="2  Zar"/>
                          </a:rPr>
                          <m:t>𝒗</m:t>
                        </m:r>
                      </m:sub>
                    </m:sSub>
                    <m:r>
                      <a:rPr lang="en-US" sz="1200" b="1" i="1">
                        <a:effectLst/>
                        <a:latin typeface="Cambria Math"/>
                        <a:ea typeface="Times New Roman"/>
                        <a:cs typeface="2  Zar"/>
                      </a:rPr>
                      <m:t>=</m:t>
                    </m:r>
                    <m:r>
                      <a:rPr lang="en-US" sz="1200" b="1" i="1">
                        <a:effectLst/>
                        <a:latin typeface="Cambria Math"/>
                        <a:ea typeface="Times New Roman"/>
                        <a:cs typeface="2  Zar"/>
                      </a:rPr>
                      <m:t>𝟎</m:t>
                    </m:r>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𝟒</m:t>
                        </m:r>
                        <m:r>
                          <a:rPr lang="en-US" sz="1200" b="1" i="1">
                            <a:effectLst/>
                            <a:latin typeface="Cambria Math"/>
                            <a:ea typeface="Times New Roman"/>
                            <a:cs typeface="2  Zar"/>
                          </a:rPr>
                          <m:t>𝑭</m:t>
                        </m:r>
                      </m:e>
                      <m:sub>
                        <m:r>
                          <a:rPr lang="en-US" sz="1200" b="1" i="1">
                            <a:effectLst/>
                            <a:latin typeface="Cambria Math"/>
                            <a:ea typeface="Times New Roman"/>
                            <a:cs typeface="2  Zar"/>
                          </a:rPr>
                          <m:t>𝒚</m:t>
                        </m:r>
                      </m:sub>
                    </m:sSub>
                  </m:oMath>
                </a14:m>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𝟒</m:t>
                        </m:r>
                        <m:r>
                          <a:rPr lang="en-US" sz="1200" b="1" i="1">
                            <a:effectLst/>
                            <a:latin typeface="Cambria Math"/>
                            <a:ea typeface="Times New Roman"/>
                            <a:cs typeface="2  Zar"/>
                          </a:rPr>
                          <m:t>𝒎</m:t>
                        </m:r>
                      </m:e>
                      <m:sub>
                        <m:r>
                          <a:rPr lang="en-US" sz="1200" b="1" i="1">
                            <a:effectLst/>
                            <a:latin typeface="Cambria Math"/>
                            <a:ea typeface="Times New Roman"/>
                            <a:cs typeface="2  Zar"/>
                          </a:rPr>
                          <m:t>𝒂</m:t>
                        </m:r>
                      </m:sub>
                    </m:sSub>
                    <m:r>
                      <a:rPr lang="en-US" sz="1200" b="1" i="1">
                        <a:effectLst/>
                        <a:latin typeface="Cambria Math"/>
                        <a:ea typeface="Times New Roman"/>
                        <a:cs typeface="2  Zar"/>
                      </a:rPr>
                      <m:t>=</m:t>
                    </m:r>
                    <m:r>
                      <a:rPr lang="en-US" sz="1200" b="1" i="1">
                        <a:effectLst/>
                        <a:latin typeface="Cambria Math"/>
                        <a:ea typeface="Times New Roman"/>
                        <a:cs typeface="2  Zar"/>
                      </a:rPr>
                      <m:t>𝟎</m:t>
                    </m:r>
                    <m:r>
                      <a:rPr lang="en-US" sz="1200" b="1" i="1">
                        <a:effectLst/>
                        <a:latin typeface="Cambria Math"/>
                        <a:ea typeface="Times New Roman"/>
                        <a:cs typeface="2  Zar"/>
                      </a:rPr>
                      <m:t>⇒</m:t>
                    </m:r>
                    <m:r>
                      <a:rPr lang="en-US" sz="1200" b="1" i="1">
                        <a:effectLst/>
                        <a:latin typeface="Cambria Math"/>
                        <a:ea typeface="Times New Roman"/>
                        <a:cs typeface="2  Zar"/>
                      </a:rPr>
                      <m:t>𝟐</m:t>
                    </m:r>
                    <m:r>
                      <a:rPr lang="en-US" sz="1200" b="1" i="1">
                        <a:effectLst/>
                        <a:latin typeface="Cambria Math"/>
                        <a:ea typeface="Times New Roman"/>
                        <a:cs typeface="2  Zar"/>
                      </a:rPr>
                      <m:t>×</m:t>
                    </m:r>
                    <m:r>
                      <a:rPr lang="en-US" sz="1200" b="1" i="1">
                        <a:effectLst/>
                        <a:latin typeface="Cambria Math"/>
                        <a:ea typeface="Times New Roman"/>
                        <a:cs typeface="2  Zar"/>
                      </a:rPr>
                      <m:t>𝟕</m:t>
                    </m:r>
                    <m:r>
                      <a:rPr lang="en-US" sz="1200" b="1" i="1">
                        <a:effectLst/>
                        <a:latin typeface="Cambria Math"/>
                        <a:ea typeface="Times New Roman"/>
                        <a:cs typeface="2  Zar"/>
                      </a:rPr>
                      <m:t>/</m:t>
                    </m:r>
                    <m:r>
                      <a:rPr lang="en-US" sz="1200" b="1" i="1">
                        <a:effectLst/>
                        <a:latin typeface="Cambria Math"/>
                        <a:ea typeface="Times New Roman"/>
                        <a:cs typeface="2  Zar"/>
                      </a:rPr>
                      <m:t>𝟓</m:t>
                    </m:r>
                    <m:r>
                      <a:rPr lang="en-US" sz="1200" b="1" i="1">
                        <a:effectLst/>
                        <a:latin typeface="Cambria Math"/>
                        <a:ea typeface="Times New Roman"/>
                        <a:cs typeface="2  Zar"/>
                      </a:rPr>
                      <m:t>×</m:t>
                    </m:r>
                    <m:r>
                      <a:rPr lang="en-US" sz="1200" b="1" i="1">
                        <a:effectLst/>
                        <a:latin typeface="Cambria Math"/>
                        <a:ea typeface="Times New Roman"/>
                        <a:cs typeface="2  Zar"/>
                      </a:rPr>
                      <m:t>𝟐</m:t>
                    </m:r>
                    <m:r>
                      <a:rPr lang="en-US" sz="1200" b="1" i="1">
                        <a:effectLst/>
                        <a:latin typeface="Cambria Math"/>
                        <a:ea typeface="Times New Roman"/>
                        <a:cs typeface="2  Zar"/>
                      </a:rPr>
                      <m:t>/</m:t>
                    </m:r>
                    <m:r>
                      <a:rPr lang="en-US" sz="1200" b="1" i="1">
                        <a:effectLst/>
                        <a:latin typeface="Cambria Math"/>
                        <a:ea typeface="Times New Roman"/>
                        <a:cs typeface="2  Zar"/>
                      </a:rPr>
                      <m:t>𝟐𝟓</m:t>
                    </m:r>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𝑩</m:t>
                        </m:r>
                      </m:e>
                      <m:sub>
                        <m:r>
                          <a:rPr lang="en-US" sz="1200" b="1" i="1">
                            <a:effectLst/>
                            <a:latin typeface="Cambria Math"/>
                            <a:ea typeface="Times New Roman"/>
                            <a:cs typeface="2  Zar"/>
                          </a:rPr>
                          <m:t>𝒚</m:t>
                        </m:r>
                      </m:sub>
                    </m:sSub>
                    <m:r>
                      <a:rPr lang="en-US" sz="1200" b="1" i="1">
                        <a:effectLst/>
                        <a:latin typeface="Cambria Math"/>
                        <a:ea typeface="Times New Roman"/>
                        <a:cs typeface="2  Zar"/>
                      </a:rPr>
                      <m:t>×</m:t>
                    </m:r>
                    <m:r>
                      <a:rPr lang="en-US" sz="1200" b="1" i="1">
                        <a:effectLst/>
                        <a:latin typeface="Cambria Math"/>
                        <a:ea typeface="Times New Roman"/>
                        <a:cs typeface="2  Zar"/>
                      </a:rPr>
                      <m:t>𝟓</m:t>
                    </m:r>
                    <m:r>
                      <a:rPr lang="en-US" sz="1200" b="1" i="1">
                        <a:effectLst/>
                        <a:latin typeface="Cambria Math"/>
                        <a:ea typeface="Times New Roman"/>
                        <a:cs typeface="2  Zar"/>
                      </a:rPr>
                      <m:t>=</m:t>
                    </m:r>
                    <m:r>
                      <a:rPr lang="en-US" sz="1200" b="1" i="1">
                        <a:effectLst/>
                        <a:latin typeface="Cambria Math"/>
                        <a:ea typeface="Times New Roman"/>
                        <a:cs typeface="2  Zar"/>
                      </a:rPr>
                      <m:t>𝟎</m:t>
                    </m:r>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𝑩</m:t>
                        </m:r>
                      </m:e>
                      <m:sub>
                        <m:r>
                          <a:rPr lang="en-US" sz="1200" b="1" i="1">
                            <a:effectLst/>
                            <a:latin typeface="Cambria Math"/>
                            <a:ea typeface="Times New Roman"/>
                            <a:cs typeface="2  Zar"/>
                          </a:rPr>
                          <m:t>𝒚</m:t>
                        </m:r>
                      </m:sub>
                    </m:sSub>
                    <m:r>
                      <a:rPr lang="en-US" sz="1200" b="1" i="1">
                        <a:effectLst/>
                        <a:latin typeface="Cambria Math"/>
                        <a:ea typeface="Times New Roman"/>
                        <a:cs typeface="2  Zar"/>
                      </a:rPr>
                      <m:t>=</m:t>
                    </m:r>
                    <m:r>
                      <a:rPr lang="en-US" sz="1200" b="1" i="1">
                        <a:effectLst/>
                        <a:latin typeface="Cambria Math"/>
                        <a:ea typeface="Times New Roman"/>
                        <a:cs typeface="2  Zar"/>
                      </a:rPr>
                      <m:t>𝟔</m:t>
                    </m:r>
                    <m:r>
                      <a:rPr lang="en-US" sz="1200" b="1" i="1">
                        <a:effectLst/>
                        <a:latin typeface="Cambria Math"/>
                        <a:ea typeface="Times New Roman"/>
                        <a:cs typeface="2  Zar"/>
                      </a:rPr>
                      <m:t>/</m:t>
                    </m:r>
                    <m:r>
                      <a:rPr lang="en-US" sz="1200" b="1" i="1">
                        <a:effectLst/>
                        <a:latin typeface="Cambria Math"/>
                        <a:ea typeface="Times New Roman"/>
                        <a:cs typeface="2  Zar"/>
                      </a:rPr>
                      <m:t>𝟕𝟓</m:t>
                    </m:r>
                    <m:r>
                      <a:rPr lang="en-US" sz="1200" b="1" i="1">
                        <a:effectLst/>
                        <a:latin typeface="Cambria Math"/>
                        <a:ea typeface="Times New Roman"/>
                        <a:cs typeface="2  Zar"/>
                      </a:rPr>
                      <m:t> </m:t>
                    </m:r>
                    <m:r>
                      <a:rPr lang="en-US" sz="1200" b="1" i="1">
                        <a:effectLst/>
                        <a:latin typeface="Cambria Math"/>
                        <a:ea typeface="Times New Roman"/>
                        <a:cs typeface="2  Zar"/>
                      </a:rPr>
                      <m:t>𝒕𝒐𝒏</m:t>
                    </m:r>
                  </m:oMath>
                </a14:m>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𝟒</m:t>
                        </m:r>
                        <m:r>
                          <a:rPr lang="en-US" sz="1200" b="1" i="1">
                            <a:effectLst/>
                            <a:latin typeface="Cambria Math"/>
                            <a:ea typeface="Times New Roman"/>
                            <a:cs typeface="2  Zar"/>
                          </a:rPr>
                          <m:t>𝑭</m:t>
                        </m:r>
                      </m:e>
                      <m:sub>
                        <m:r>
                          <a:rPr lang="en-US" sz="1200" b="1" i="1">
                            <a:effectLst/>
                            <a:latin typeface="Cambria Math"/>
                            <a:ea typeface="Times New Roman"/>
                            <a:cs typeface="2  Zar"/>
                          </a:rPr>
                          <m:t>𝒚</m:t>
                        </m:r>
                      </m:sub>
                    </m:sSub>
                    <m:r>
                      <a:rPr lang="en-US" sz="1200" b="1" i="1">
                        <a:effectLst/>
                        <a:latin typeface="Cambria Math"/>
                        <a:ea typeface="Times New Roman"/>
                        <a:cs typeface="2  Zar"/>
                      </a:rPr>
                      <m:t>=</m:t>
                    </m:r>
                    <m:r>
                      <a:rPr lang="en-US" sz="1200" b="1" i="1">
                        <a:effectLst/>
                        <a:latin typeface="Cambria Math"/>
                        <a:ea typeface="Times New Roman"/>
                        <a:cs typeface="2  Zar"/>
                      </a:rPr>
                      <m:t>𝟎</m:t>
                    </m:r>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𝑨</m:t>
                        </m:r>
                      </m:e>
                      <m:sub>
                        <m:r>
                          <a:rPr lang="en-US" sz="1200" b="1" i="1">
                            <a:effectLst/>
                            <a:latin typeface="Cambria Math"/>
                            <a:ea typeface="Times New Roman"/>
                            <a:cs typeface="2  Zar"/>
                          </a:rPr>
                          <m:t>𝒚</m:t>
                        </m:r>
                      </m:sub>
                    </m:sSub>
                    <m:r>
                      <a:rPr lang="en-US" sz="1200" b="1" i="1">
                        <a:effectLst/>
                        <a:latin typeface="Cambria Math"/>
                        <a:ea typeface="Times New Roman"/>
                        <a:cs typeface="2  Zar"/>
                      </a:rPr>
                      <m:t>−</m:t>
                    </m:r>
                    <m:r>
                      <a:rPr lang="en-US" sz="1200" b="1" i="1">
                        <a:effectLst/>
                        <a:latin typeface="Cambria Math"/>
                        <a:ea typeface="Times New Roman"/>
                        <a:cs typeface="2  Zar"/>
                      </a:rPr>
                      <m:t>𝟏𝟓</m:t>
                    </m:r>
                    <m:r>
                      <a:rPr lang="en-US" sz="1200" b="1" i="1">
                        <a:effectLst/>
                        <a:latin typeface="Cambria Math"/>
                        <a:ea typeface="Times New Roman"/>
                        <a:cs typeface="2  Zar"/>
                      </a:rPr>
                      <m:t>+</m:t>
                    </m:r>
                    <m:r>
                      <a:rPr lang="en-US" sz="1200" b="1" i="1">
                        <a:effectLst/>
                        <a:latin typeface="Cambria Math"/>
                        <a:ea typeface="Times New Roman"/>
                        <a:cs typeface="2  Zar"/>
                      </a:rPr>
                      <m:t>𝟔</m:t>
                    </m:r>
                    <m:r>
                      <a:rPr lang="en-US" sz="1200" b="1" i="1">
                        <a:effectLst/>
                        <a:latin typeface="Cambria Math"/>
                        <a:ea typeface="Times New Roman"/>
                        <a:cs typeface="2  Zar"/>
                      </a:rPr>
                      <m:t>/</m:t>
                    </m:r>
                    <m:r>
                      <a:rPr lang="en-US" sz="1200" b="1" i="1">
                        <a:effectLst/>
                        <a:latin typeface="Cambria Math"/>
                        <a:ea typeface="Times New Roman"/>
                        <a:cs typeface="2  Zar"/>
                      </a:rPr>
                      <m:t>𝟕𝟓</m:t>
                    </m:r>
                    <m:r>
                      <a:rPr lang="en-US" sz="1200" b="1" i="1">
                        <a:effectLst/>
                        <a:latin typeface="Cambria Math"/>
                        <a:ea typeface="Times New Roman"/>
                        <a:cs typeface="2  Zar"/>
                      </a:rPr>
                      <m:t>=</m:t>
                    </m:r>
                    <m:r>
                      <a:rPr lang="en-US" sz="1200" b="1" i="1">
                        <a:effectLst/>
                        <a:latin typeface="Cambria Math"/>
                        <a:ea typeface="Times New Roman"/>
                        <a:cs typeface="2  Zar"/>
                      </a:rPr>
                      <m:t>𝟎</m:t>
                    </m:r>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𝑨</m:t>
                        </m:r>
                      </m:e>
                      <m:sub>
                        <m:r>
                          <a:rPr lang="en-US" sz="1200" b="1" i="1">
                            <a:effectLst/>
                            <a:latin typeface="Cambria Math"/>
                            <a:ea typeface="Times New Roman"/>
                            <a:cs typeface="2  Zar"/>
                          </a:rPr>
                          <m:t>𝒚</m:t>
                        </m:r>
                      </m:sub>
                    </m:sSub>
                    <m:r>
                      <a:rPr lang="en-US" sz="1200" b="1" i="1">
                        <a:effectLst/>
                        <a:latin typeface="Cambria Math"/>
                        <a:ea typeface="Times New Roman"/>
                        <a:cs typeface="2  Zar"/>
                      </a:rPr>
                      <m:t>=</m:t>
                    </m:r>
                    <m:r>
                      <a:rPr lang="en-US" sz="1200" b="1" i="1">
                        <a:effectLst/>
                        <a:latin typeface="Cambria Math"/>
                        <a:ea typeface="Times New Roman"/>
                        <a:cs typeface="2  Zar"/>
                      </a:rPr>
                      <m:t>𝟖</m:t>
                    </m:r>
                    <m:r>
                      <a:rPr lang="en-US" sz="1200" b="1" i="1">
                        <a:effectLst/>
                        <a:latin typeface="Cambria Math"/>
                        <a:ea typeface="Times New Roman"/>
                        <a:cs typeface="2  Zar"/>
                      </a:rPr>
                      <m:t>/</m:t>
                    </m:r>
                    <m:r>
                      <a:rPr lang="en-US" sz="1200" b="1" i="1">
                        <a:effectLst/>
                        <a:latin typeface="Cambria Math"/>
                        <a:ea typeface="Times New Roman"/>
                        <a:cs typeface="2  Zar"/>
                      </a:rPr>
                      <m:t>𝟐𝟓</m:t>
                    </m:r>
                    <m:r>
                      <a:rPr lang="en-US" sz="1200" b="1" i="1">
                        <a:effectLst/>
                        <a:latin typeface="Cambria Math"/>
                        <a:ea typeface="Times New Roman"/>
                        <a:cs typeface="2  Zar"/>
                      </a:rPr>
                      <m:t> </m:t>
                    </m:r>
                    <m:r>
                      <a:rPr lang="en-US" sz="1200" b="1" i="1">
                        <a:effectLst/>
                        <a:latin typeface="Cambria Math"/>
                        <a:ea typeface="Times New Roman"/>
                        <a:cs typeface="2  Zar"/>
                      </a:rPr>
                      <m:t>𝒕𝒐𝒏</m:t>
                    </m:r>
                  </m:oMath>
                </a14:m>
                <a:endParaRPr lang="en-US" sz="1200" b="1" dirty="0">
                  <a:ea typeface="Calibri"/>
                  <a:cs typeface="Arial"/>
                </a:endParaRPr>
              </a:p>
              <a:p>
                <a:pPr algn="justLow">
                  <a:lnSpc>
                    <a:spcPct val="150000"/>
                  </a:lnSpc>
                  <a:spcAft>
                    <a:spcPts val="1000"/>
                  </a:spcAft>
                </a:pPr>
                <a14:m>
                  <m:oMath xmlns:m="http://schemas.openxmlformats.org/officeDocument/2006/math">
                    <m:f>
                      <m:fPr>
                        <m:ctrlPr>
                          <a:rPr lang="en-US" sz="1200" b="1" i="1">
                            <a:effectLst/>
                            <a:latin typeface="Cambria Math"/>
                            <a:ea typeface="Times New Roman"/>
                            <a:cs typeface="2  Zar"/>
                          </a:rPr>
                        </m:ctrlPr>
                      </m:fPr>
                      <m:num>
                        <m:r>
                          <a:rPr lang="en-US" sz="1200" b="1" i="1">
                            <a:effectLst/>
                            <a:latin typeface="Cambria Math"/>
                            <a:ea typeface="Times New Roman"/>
                            <a:cs typeface="2  Zar"/>
                          </a:rPr>
                          <m:t>𝟓</m:t>
                        </m:r>
                        <m:r>
                          <a:rPr lang="en-US" sz="1200" b="1" i="1">
                            <a:effectLst/>
                            <a:latin typeface="Cambria Math"/>
                            <a:ea typeface="Times New Roman"/>
                            <a:cs typeface="2  Zar"/>
                          </a:rPr>
                          <m:t>/</m:t>
                        </m:r>
                        <m:r>
                          <a:rPr lang="en-US" sz="1200" b="1" i="1">
                            <a:effectLst/>
                            <a:latin typeface="Cambria Math"/>
                            <a:ea typeface="Times New Roman"/>
                            <a:cs typeface="2  Zar"/>
                          </a:rPr>
                          <m:t>𝟐𝟓</m:t>
                        </m:r>
                      </m:num>
                      <m:den>
                        <m:r>
                          <a:rPr lang="en-US" sz="1200" b="1" i="1">
                            <a:effectLst/>
                            <a:latin typeface="Cambria Math"/>
                            <a:ea typeface="Times New Roman"/>
                            <a:cs typeface="2  Zar"/>
                          </a:rPr>
                          <m:t>𝒙</m:t>
                        </m:r>
                      </m:den>
                    </m:f>
                    <m:r>
                      <a:rPr lang="en-US" sz="1200" b="1" i="1">
                        <a:effectLst/>
                        <a:latin typeface="Cambria Math"/>
                        <a:ea typeface="Times New Roman"/>
                        <a:cs typeface="2  Zar"/>
                      </a:rPr>
                      <m:t>=</m:t>
                    </m:r>
                    <m:f>
                      <m:fPr>
                        <m:ctrlPr>
                          <a:rPr lang="en-US" sz="1200" b="1" i="1">
                            <a:effectLst/>
                            <a:latin typeface="Cambria Math"/>
                            <a:ea typeface="Times New Roman"/>
                            <a:cs typeface="2  Zar"/>
                          </a:rPr>
                        </m:ctrlPr>
                      </m:fPr>
                      <m:num>
                        <m:r>
                          <a:rPr lang="en-US" sz="1200" b="1" i="1">
                            <a:effectLst/>
                            <a:latin typeface="Cambria Math"/>
                            <a:ea typeface="Times New Roman"/>
                            <a:cs typeface="2  Zar"/>
                          </a:rPr>
                          <m:t>𝟓</m:t>
                        </m:r>
                        <m:r>
                          <a:rPr lang="en-US" sz="1200" b="1" i="1">
                            <a:effectLst/>
                            <a:latin typeface="Cambria Math"/>
                            <a:ea typeface="Times New Roman"/>
                            <a:cs typeface="2  Zar"/>
                          </a:rPr>
                          <m:t>/</m:t>
                        </m:r>
                        <m:r>
                          <a:rPr lang="en-US" sz="1200" b="1" i="1">
                            <a:effectLst/>
                            <a:latin typeface="Cambria Math"/>
                            <a:ea typeface="Times New Roman"/>
                            <a:cs typeface="2  Zar"/>
                          </a:rPr>
                          <m:t>𝟐𝟓</m:t>
                        </m:r>
                        <m:r>
                          <a:rPr lang="en-US" sz="1200" b="1" i="1">
                            <a:effectLst/>
                            <a:latin typeface="Cambria Math"/>
                            <a:ea typeface="Times New Roman"/>
                            <a:cs typeface="2  Zar"/>
                          </a:rPr>
                          <m:t>+</m:t>
                        </m:r>
                        <m:r>
                          <a:rPr lang="en-US" sz="1200" b="1" i="1">
                            <a:effectLst/>
                            <a:latin typeface="Cambria Math"/>
                            <a:ea typeface="Times New Roman"/>
                            <a:cs typeface="2  Zar"/>
                          </a:rPr>
                          <m:t>𝟒</m:t>
                        </m:r>
                        <m:r>
                          <a:rPr lang="en-US" sz="1200" b="1" i="1">
                            <a:effectLst/>
                            <a:latin typeface="Cambria Math"/>
                            <a:ea typeface="Times New Roman"/>
                            <a:cs typeface="2  Zar"/>
                          </a:rPr>
                          <m:t>/</m:t>
                        </m:r>
                        <m:r>
                          <a:rPr lang="en-US" sz="1200" b="1" i="1">
                            <a:effectLst/>
                            <a:latin typeface="Cambria Math"/>
                            <a:ea typeface="Times New Roman"/>
                            <a:cs typeface="2  Zar"/>
                          </a:rPr>
                          <m:t>𝟕𝟓</m:t>
                        </m:r>
                      </m:num>
                      <m:den>
                        <m:r>
                          <a:rPr lang="en-US" sz="1200" b="1" i="1">
                            <a:effectLst/>
                            <a:latin typeface="Cambria Math"/>
                            <a:ea typeface="Times New Roman"/>
                            <a:cs typeface="2  Zar"/>
                          </a:rPr>
                          <m:t>𝟓</m:t>
                        </m:r>
                      </m:den>
                    </m:f>
                    <m:r>
                      <a:rPr lang="en-US" sz="1200" b="1" i="1">
                        <a:effectLst/>
                        <a:latin typeface="Cambria Math"/>
                        <a:ea typeface="Times New Roman"/>
                        <a:cs typeface="2  Zar"/>
                      </a:rPr>
                      <m:t>⇒</m:t>
                    </m:r>
                    <m:r>
                      <a:rPr lang="en-US" sz="1200" b="1" i="1">
                        <a:effectLst/>
                        <a:latin typeface="Cambria Math"/>
                        <a:ea typeface="Times New Roman"/>
                        <a:cs typeface="2  Zar"/>
                      </a:rPr>
                      <m:t>𝒙</m:t>
                    </m:r>
                    <m:r>
                      <a:rPr lang="en-US" sz="1200" b="1" i="1">
                        <a:effectLst/>
                        <a:latin typeface="Cambria Math"/>
                        <a:ea typeface="Times New Roman"/>
                        <a:cs typeface="2  Zar"/>
                      </a:rPr>
                      <m:t>=</m:t>
                    </m:r>
                    <m:r>
                      <a:rPr lang="en-US" sz="1200" b="1" i="1">
                        <a:effectLst/>
                        <a:latin typeface="Cambria Math"/>
                        <a:ea typeface="Times New Roman"/>
                        <a:cs typeface="2  Zar"/>
                      </a:rPr>
                      <m:t>𝟐</m:t>
                    </m:r>
                    <m:r>
                      <a:rPr lang="en-US" sz="1200" b="1" i="1">
                        <a:effectLst/>
                        <a:latin typeface="Cambria Math"/>
                        <a:ea typeface="Times New Roman"/>
                        <a:cs typeface="2  Zar"/>
                      </a:rPr>
                      <m:t>/</m:t>
                    </m:r>
                    <m:r>
                      <a:rPr lang="en-US" sz="1200" b="1" i="1">
                        <a:effectLst/>
                        <a:latin typeface="Cambria Math"/>
                        <a:ea typeface="Times New Roman"/>
                        <a:cs typeface="2  Zar"/>
                      </a:rPr>
                      <m:t>𝟔𝟑</m:t>
                    </m:r>
                  </m:oMath>
                </a14:m>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𝑽</m:t>
                        </m:r>
                      </m:e>
                      <m:sub>
                        <m:r>
                          <a:rPr lang="en-US" sz="1200" b="1" i="1">
                            <a:effectLst/>
                            <a:latin typeface="Cambria Math"/>
                            <a:ea typeface="Times New Roman"/>
                            <a:cs typeface="2  Zar"/>
                          </a:rPr>
                          <m:t>𝒎𝒂𝒙</m:t>
                        </m:r>
                      </m:sub>
                    </m:sSub>
                    <m:r>
                      <a:rPr lang="en-US" sz="1200" b="1" i="1">
                        <a:effectLst/>
                        <a:latin typeface="Cambria Math"/>
                        <a:ea typeface="Times New Roman"/>
                        <a:cs typeface="2  Zar"/>
                      </a:rPr>
                      <m:t>=</m:t>
                    </m:r>
                    <m:r>
                      <a:rPr lang="en-US" sz="1200" b="1" i="1">
                        <a:effectLst/>
                        <a:latin typeface="Cambria Math"/>
                        <a:ea typeface="Times New Roman"/>
                        <a:cs typeface="2  Zar"/>
                      </a:rPr>
                      <m:t>𝟓</m:t>
                    </m:r>
                    <m:r>
                      <a:rPr lang="en-US" sz="1200" b="1" i="1">
                        <a:effectLst/>
                        <a:latin typeface="Cambria Math"/>
                        <a:ea typeface="Times New Roman"/>
                        <a:cs typeface="2  Zar"/>
                      </a:rPr>
                      <m:t>/</m:t>
                    </m:r>
                    <m:r>
                      <a:rPr lang="en-US" sz="1200" b="1" i="1">
                        <a:effectLst/>
                        <a:latin typeface="Cambria Math"/>
                        <a:ea typeface="Times New Roman"/>
                        <a:cs typeface="2  Zar"/>
                      </a:rPr>
                      <m:t>𝟐𝟓</m:t>
                    </m:r>
                    <m:r>
                      <a:rPr lang="en-US" sz="1200" b="1" i="1">
                        <a:effectLst/>
                        <a:latin typeface="Cambria Math"/>
                        <a:ea typeface="Times New Roman"/>
                        <a:cs typeface="2  Zar"/>
                      </a:rPr>
                      <m:t>𝒕𝒐𝒏</m:t>
                    </m:r>
                    <m:r>
                      <a:rPr lang="en-US" sz="1200" b="1" i="1">
                        <a:effectLst/>
                        <a:latin typeface="Cambria Math"/>
                        <a:ea typeface="Times New Roman"/>
                        <a:cs typeface="2  Zar"/>
                      </a:rPr>
                      <m:t>→</m:t>
                    </m:r>
                    <m:r>
                      <a:rPr lang="en-US" sz="1200" b="1" i="1">
                        <a:effectLst/>
                        <a:latin typeface="Cambria Math"/>
                        <a:ea typeface="Times New Roman"/>
                        <a:cs typeface="2  Zar"/>
                      </a:rPr>
                      <m:t>𝟓</m:t>
                    </m:r>
                    <m:r>
                      <a:rPr lang="en-US" sz="1200" b="1" i="1">
                        <a:effectLst/>
                        <a:latin typeface="Cambria Math"/>
                        <a:ea typeface="Times New Roman"/>
                        <a:cs typeface="2  Zar"/>
                      </a:rPr>
                      <m:t>/</m:t>
                    </m:r>
                    <m:r>
                      <a:rPr lang="en-US" sz="1200" b="1" i="1">
                        <a:effectLst/>
                        <a:latin typeface="Cambria Math"/>
                        <a:ea typeface="Times New Roman"/>
                        <a:cs typeface="2  Zar"/>
                      </a:rPr>
                      <m:t>𝟐𝟓</m:t>
                    </m:r>
                    <m:r>
                      <a:rPr lang="en-US" sz="1200" b="1" i="1">
                        <a:effectLst/>
                        <a:latin typeface="Cambria Math"/>
                        <a:ea typeface="Times New Roman"/>
                        <a:cs typeface="2  Zar"/>
                      </a:rPr>
                      <m:t>×</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𝟏𝟎</m:t>
                        </m:r>
                      </m:e>
                      <m:sup>
                        <m:r>
                          <a:rPr lang="en-US" sz="1200" b="1" i="1">
                            <a:effectLst/>
                            <a:latin typeface="Cambria Math"/>
                            <a:ea typeface="Times New Roman"/>
                            <a:cs typeface="2  Zar"/>
                          </a:rPr>
                          <m:t>𝟑</m:t>
                        </m:r>
                      </m:sup>
                    </m:sSup>
                    <m:r>
                      <a:rPr lang="en-US" sz="1200" b="1" i="1">
                        <a:effectLst/>
                        <a:latin typeface="Cambria Math"/>
                        <a:ea typeface="Times New Roman"/>
                        <a:cs typeface="2  Zar"/>
                      </a:rPr>
                      <m:t>𝒌𝒈</m:t>
                    </m:r>
                  </m:oMath>
                </a14:m>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𝑴</m:t>
                        </m:r>
                      </m:e>
                      <m:sub>
                        <m:r>
                          <a:rPr lang="en-US" sz="1200" b="1" i="1">
                            <a:effectLst/>
                            <a:latin typeface="Cambria Math"/>
                            <a:ea typeface="Times New Roman"/>
                            <a:cs typeface="2  Zar"/>
                          </a:rPr>
                          <m:t>𝒎𝒂𝒙</m:t>
                        </m:r>
                      </m:sub>
                    </m:sSub>
                    <m:r>
                      <a:rPr lang="en-US" sz="1200" b="1" i="1">
                        <a:effectLst/>
                        <a:latin typeface="Cambria Math"/>
                        <a:ea typeface="Times New Roman"/>
                        <a:cs typeface="2  Zar"/>
                      </a:rPr>
                      <m:t>=</m:t>
                    </m:r>
                    <m:r>
                      <a:rPr lang="en-US" sz="1200" b="1" i="1">
                        <a:effectLst/>
                        <a:latin typeface="Cambria Math"/>
                        <a:ea typeface="Times New Roman"/>
                        <a:cs typeface="2  Zar"/>
                      </a:rPr>
                      <m:t>𝟒</m:t>
                    </m:r>
                    <m:r>
                      <a:rPr lang="en-US" sz="1200" b="1" i="1">
                        <a:effectLst/>
                        <a:latin typeface="Cambria Math"/>
                        <a:ea typeface="Times New Roman"/>
                        <a:cs typeface="2  Zar"/>
                      </a:rPr>
                      <m:t>/</m:t>
                    </m:r>
                    <m:r>
                      <a:rPr lang="en-US" sz="1200" b="1" i="1">
                        <a:effectLst/>
                        <a:latin typeface="Cambria Math"/>
                        <a:ea typeface="Times New Roman"/>
                        <a:cs typeface="2  Zar"/>
                      </a:rPr>
                      <m:t>𝟔𝟓</m:t>
                    </m:r>
                    <m:r>
                      <a:rPr lang="en-US" sz="1200" b="1" i="1">
                        <a:effectLst/>
                        <a:latin typeface="Cambria Math"/>
                        <a:ea typeface="Times New Roman"/>
                        <a:cs typeface="2  Zar"/>
                      </a:rPr>
                      <m:t> </m:t>
                    </m:r>
                    <m:r>
                      <a:rPr lang="en-US" sz="1200" b="1" i="1">
                        <a:effectLst/>
                        <a:latin typeface="Cambria Math"/>
                        <a:ea typeface="Times New Roman"/>
                        <a:cs typeface="2  Zar"/>
                      </a:rPr>
                      <m:t>𝒕𝒐𝒏</m:t>
                    </m:r>
                    <m:r>
                      <a:rPr lang="en-US" sz="1200" b="1" i="1">
                        <a:effectLst/>
                        <a:latin typeface="Cambria Math"/>
                        <a:ea typeface="Times New Roman"/>
                        <a:cs typeface="2  Zar"/>
                      </a:rPr>
                      <m:t>→</m:t>
                    </m:r>
                    <m:r>
                      <a:rPr lang="en-US" sz="1200" b="1" i="1">
                        <a:effectLst/>
                        <a:latin typeface="Cambria Math"/>
                        <a:ea typeface="Times New Roman"/>
                        <a:cs typeface="2  Zar"/>
                      </a:rPr>
                      <m:t>𝟒</m:t>
                    </m:r>
                    <m:r>
                      <a:rPr lang="en-US" sz="1200" b="1" i="1">
                        <a:effectLst/>
                        <a:latin typeface="Cambria Math"/>
                        <a:ea typeface="Times New Roman"/>
                        <a:cs typeface="2  Zar"/>
                      </a:rPr>
                      <m:t>/</m:t>
                    </m:r>
                    <m:r>
                      <a:rPr lang="en-US" sz="1200" b="1" i="1">
                        <a:effectLst/>
                        <a:latin typeface="Cambria Math"/>
                        <a:ea typeface="Times New Roman"/>
                        <a:cs typeface="2  Zar"/>
                      </a:rPr>
                      <m:t>𝟔𝟓</m:t>
                    </m:r>
                    <m:r>
                      <a:rPr lang="en-US" sz="1200" b="1" i="1">
                        <a:effectLst/>
                        <a:latin typeface="Cambria Math"/>
                        <a:ea typeface="Times New Roman"/>
                        <a:cs typeface="2  Zar"/>
                      </a:rPr>
                      <m:t>×</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𝟏𝟎</m:t>
                        </m:r>
                      </m:e>
                      <m:sup>
                        <m:r>
                          <a:rPr lang="en-US" sz="1200" b="1" i="1">
                            <a:effectLst/>
                            <a:latin typeface="Cambria Math"/>
                            <a:ea typeface="Times New Roman"/>
                            <a:cs typeface="2  Zar"/>
                          </a:rPr>
                          <m:t>𝟓</m:t>
                        </m:r>
                      </m:sup>
                    </m:sSup>
                    <m:r>
                      <a:rPr lang="en-US" sz="1200" b="1" i="1">
                        <a:effectLst/>
                        <a:latin typeface="Cambria Math"/>
                        <a:ea typeface="Times New Roman"/>
                        <a:cs typeface="2  Zar"/>
                      </a:rPr>
                      <m:t>𝒌𝒈</m:t>
                    </m:r>
                    <m:r>
                      <a:rPr lang="en-US" sz="1200" b="1" i="1">
                        <a:effectLst/>
                        <a:latin typeface="Cambria Math"/>
                        <a:ea typeface="Times New Roman"/>
                        <a:cs typeface="2  Zar"/>
                      </a:rPr>
                      <m:t>/</m:t>
                    </m:r>
                    <m:r>
                      <a:rPr lang="en-US" sz="1200" b="1" i="1">
                        <a:effectLst/>
                        <a:latin typeface="Cambria Math"/>
                        <a:ea typeface="Times New Roman"/>
                        <a:cs typeface="2  Zar"/>
                      </a:rPr>
                      <m:t>𝒄𝒎</m:t>
                    </m:r>
                  </m:oMath>
                </a14:m>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𝒔</m:t>
                        </m:r>
                      </m:e>
                      <m:sub>
                        <m:r>
                          <a:rPr lang="en-US" sz="1200" b="1" i="1">
                            <a:effectLst/>
                            <a:latin typeface="Cambria Math"/>
                            <a:ea typeface="Times New Roman"/>
                            <a:cs typeface="2  Zar"/>
                          </a:rPr>
                          <m:t>𝒙</m:t>
                        </m:r>
                      </m:sub>
                    </m:sSub>
                    <m:r>
                      <a:rPr lang="fa-IR" sz="1200" b="1">
                        <a:effectLst/>
                        <a:latin typeface="Cambria Math"/>
                        <a:ea typeface="Times New Roman"/>
                        <a:cs typeface="Times New Roman"/>
                      </a:rPr>
                      <m:t>≥</m:t>
                    </m:r>
                    <m:f>
                      <m:fPr>
                        <m:ctrlPr>
                          <a:rPr lang="en-US" sz="1200" b="1" i="1">
                            <a:effectLst/>
                            <a:latin typeface="Cambria Math"/>
                            <a:ea typeface="Times New Roman"/>
                            <a:cs typeface="2  Zar"/>
                          </a:rPr>
                        </m:ctrlPr>
                      </m:fPr>
                      <m:num>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𝑴</m:t>
                            </m:r>
                          </m:e>
                          <m:sub>
                            <m:r>
                              <a:rPr lang="en-US" sz="1200" b="1" i="1">
                                <a:effectLst/>
                                <a:latin typeface="Cambria Math"/>
                                <a:ea typeface="Times New Roman"/>
                                <a:cs typeface="2  Zar"/>
                              </a:rPr>
                              <m:t>𝒎𝒂𝒙</m:t>
                            </m:r>
                          </m:sub>
                        </m:sSub>
                      </m:num>
                      <m:den>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𝟎</m:t>
                            </m:r>
                            <m:r>
                              <a:rPr lang="en-US" sz="1200" b="1" i="1">
                                <a:effectLst/>
                                <a:latin typeface="Cambria Math"/>
                                <a:ea typeface="Times New Roman"/>
                                <a:cs typeface="2  Zar"/>
                              </a:rPr>
                              <m:t>/</m:t>
                            </m:r>
                            <m:r>
                              <a:rPr lang="en-US" sz="1200" b="1" i="1">
                                <a:effectLst/>
                                <a:latin typeface="Cambria Math"/>
                                <a:ea typeface="Times New Roman"/>
                                <a:cs typeface="2  Zar"/>
                              </a:rPr>
                              <m:t>𝟔𝟔</m:t>
                            </m:r>
                            <m:r>
                              <a:rPr lang="en-US" sz="1200" b="1" i="1">
                                <a:effectLst/>
                                <a:latin typeface="Cambria Math"/>
                                <a:ea typeface="Times New Roman"/>
                                <a:cs typeface="2  Zar"/>
                              </a:rPr>
                              <m:t>𝑭</m:t>
                            </m:r>
                          </m:e>
                          <m:sub>
                            <m:r>
                              <a:rPr lang="en-US" sz="1200" b="1" i="1">
                                <a:effectLst/>
                                <a:latin typeface="Cambria Math"/>
                                <a:ea typeface="Times New Roman"/>
                                <a:cs typeface="2  Zar"/>
                              </a:rPr>
                              <m:t>𝒚</m:t>
                            </m:r>
                          </m:sub>
                        </m:sSub>
                      </m:den>
                    </m:f>
                    <m:r>
                      <a:rPr lang="en-US" sz="1200" b="1" i="1">
                        <a:effectLst/>
                        <a:latin typeface="Cambria Math"/>
                        <a:ea typeface="Times New Roman"/>
                        <a:cs typeface="2  Zar"/>
                      </a:rPr>
                      <m:t>=</m:t>
                    </m:r>
                    <m:f>
                      <m:fPr>
                        <m:ctrlPr>
                          <a:rPr lang="en-US" sz="1200" b="1" i="1">
                            <a:effectLst/>
                            <a:latin typeface="Cambria Math"/>
                            <a:ea typeface="Times New Roman"/>
                            <a:cs typeface="2  Zar"/>
                          </a:rPr>
                        </m:ctrlPr>
                      </m:fPr>
                      <m:num>
                        <m:r>
                          <a:rPr lang="en-US" sz="1200" b="1" i="1">
                            <a:effectLst/>
                            <a:latin typeface="Cambria Math"/>
                            <a:ea typeface="Times New Roman"/>
                            <a:cs typeface="2  Zar"/>
                          </a:rPr>
                          <m:t>𝟒</m:t>
                        </m:r>
                        <m:r>
                          <a:rPr lang="en-US" sz="1200" b="1" i="1">
                            <a:effectLst/>
                            <a:latin typeface="Cambria Math"/>
                            <a:ea typeface="Times New Roman"/>
                            <a:cs typeface="2  Zar"/>
                          </a:rPr>
                          <m:t>/</m:t>
                        </m:r>
                        <m:r>
                          <a:rPr lang="en-US" sz="1200" b="1" i="1">
                            <a:effectLst/>
                            <a:latin typeface="Cambria Math"/>
                            <a:ea typeface="Times New Roman"/>
                            <a:cs typeface="2  Zar"/>
                          </a:rPr>
                          <m:t>𝟔𝟓</m:t>
                        </m:r>
                        <m:r>
                          <a:rPr lang="en-US" sz="1200" b="1" i="1">
                            <a:effectLst/>
                            <a:latin typeface="Cambria Math"/>
                            <a:ea typeface="Times New Roman"/>
                            <a:cs typeface="2  Zar"/>
                          </a:rPr>
                          <m:t>×</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𝟏𝟎</m:t>
                            </m:r>
                          </m:e>
                          <m:sup>
                            <m:r>
                              <a:rPr lang="en-US" sz="1200" b="1" i="1">
                                <a:effectLst/>
                                <a:latin typeface="Cambria Math"/>
                                <a:ea typeface="Times New Roman"/>
                                <a:cs typeface="2  Zar"/>
                              </a:rPr>
                              <m:t>𝟓</m:t>
                            </m:r>
                          </m:sup>
                        </m:sSup>
                        <m:r>
                          <a:rPr lang="en-US" sz="1200" b="1" i="1">
                            <a:effectLst/>
                            <a:latin typeface="Cambria Math"/>
                            <a:ea typeface="Times New Roman"/>
                            <a:cs typeface="2  Zar"/>
                          </a:rPr>
                          <m:t>𝒌𝒈</m:t>
                        </m:r>
                        <m:r>
                          <a:rPr lang="en-US" sz="1200" b="1" i="1">
                            <a:effectLst/>
                            <a:latin typeface="Cambria Math"/>
                            <a:ea typeface="Times New Roman"/>
                            <a:cs typeface="2  Zar"/>
                          </a:rPr>
                          <m:t>.</m:t>
                        </m:r>
                        <m:r>
                          <a:rPr lang="en-US" sz="1200" b="1" i="1">
                            <a:effectLst/>
                            <a:latin typeface="Cambria Math"/>
                            <a:ea typeface="Times New Roman"/>
                            <a:cs typeface="2  Zar"/>
                          </a:rPr>
                          <m:t>𝒄𝒎</m:t>
                        </m:r>
                      </m:num>
                      <m:den>
                        <m:r>
                          <a:rPr lang="en-US" sz="1200" b="1" i="1">
                            <a:effectLst/>
                            <a:latin typeface="Cambria Math"/>
                            <a:ea typeface="Times New Roman"/>
                            <a:cs typeface="2  Zar"/>
                          </a:rPr>
                          <m:t>𝟎</m:t>
                        </m:r>
                        <m:r>
                          <a:rPr lang="en-US" sz="1200" b="1" i="1">
                            <a:effectLst/>
                            <a:latin typeface="Cambria Math"/>
                            <a:ea typeface="Times New Roman"/>
                            <a:cs typeface="2  Zar"/>
                          </a:rPr>
                          <m:t>/</m:t>
                        </m:r>
                        <m:r>
                          <a:rPr lang="en-US" sz="1200" b="1" i="1">
                            <a:effectLst/>
                            <a:latin typeface="Cambria Math"/>
                            <a:ea typeface="Times New Roman"/>
                            <a:cs typeface="2  Zar"/>
                          </a:rPr>
                          <m:t>𝟔𝟔</m:t>
                        </m:r>
                        <m:r>
                          <a:rPr lang="en-US" sz="1200" b="1" i="1">
                            <a:effectLst/>
                            <a:latin typeface="Cambria Math"/>
                            <a:ea typeface="Times New Roman"/>
                            <a:cs typeface="2  Zar"/>
                          </a:rPr>
                          <m:t>×</m:t>
                        </m:r>
                        <m:r>
                          <a:rPr lang="en-US" sz="1200" b="1" i="1">
                            <a:effectLst/>
                            <a:latin typeface="Cambria Math"/>
                            <a:ea typeface="Times New Roman"/>
                            <a:cs typeface="2  Zar"/>
                          </a:rPr>
                          <m:t>𝟐𝟒𝟎𝟎</m:t>
                        </m:r>
                        <m:r>
                          <a:rPr lang="en-US" sz="1200" b="1" i="1">
                            <a:effectLst/>
                            <a:latin typeface="Cambria Math"/>
                            <a:ea typeface="Times New Roman"/>
                            <a:cs typeface="2  Zar"/>
                          </a:rPr>
                          <m:t>𝒌𝒈</m:t>
                        </m:r>
                        <m:r>
                          <a:rPr lang="en-US" sz="1200" b="1" i="1">
                            <a:effectLst/>
                            <a:latin typeface="Cambria Math"/>
                            <a:ea typeface="Times New Roman"/>
                            <a:cs typeface="2  Zar"/>
                          </a:rPr>
                          <m:t>.</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𝒄𝒎</m:t>
                            </m:r>
                          </m:e>
                          <m:sup>
                            <m:r>
                              <a:rPr lang="en-US" sz="1200" b="1" i="1">
                                <a:effectLst/>
                                <a:latin typeface="Cambria Math"/>
                                <a:ea typeface="Times New Roman"/>
                                <a:cs typeface="2  Zar"/>
                              </a:rPr>
                              <m:t>𝟐</m:t>
                            </m:r>
                          </m:sup>
                        </m:sSup>
                      </m:den>
                    </m:f>
                    <m:r>
                      <a:rPr lang="en-US" sz="1200" b="1" i="1">
                        <a:effectLst/>
                        <a:latin typeface="Cambria Math"/>
                        <a:ea typeface="Times New Roman"/>
                        <a:cs typeface="2  Zar"/>
                      </a:rPr>
                      <m:t>=</m:t>
                    </m:r>
                    <m:r>
                      <a:rPr lang="en-US" sz="1200" b="1" i="1">
                        <a:effectLst/>
                        <a:latin typeface="Cambria Math"/>
                        <a:ea typeface="Times New Roman"/>
                        <a:cs typeface="2  Zar"/>
                      </a:rPr>
                      <m:t>𝟐𝟗𝟑</m:t>
                    </m:r>
                    <m:r>
                      <a:rPr lang="en-US" sz="1200" b="1" i="1">
                        <a:effectLst/>
                        <a:latin typeface="Cambria Math"/>
                        <a:ea typeface="Times New Roman"/>
                        <a:cs typeface="2  Zar"/>
                      </a:rPr>
                      <m:t>/</m:t>
                    </m:r>
                    <m:r>
                      <a:rPr lang="en-US" sz="1200" b="1" i="1">
                        <a:effectLst/>
                        <a:latin typeface="Cambria Math"/>
                        <a:ea typeface="Times New Roman"/>
                        <a:cs typeface="2  Zar"/>
                      </a:rPr>
                      <m:t>𝟔</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𝒄𝒎</m:t>
                        </m:r>
                      </m:e>
                      <m:sup>
                        <m:r>
                          <a:rPr lang="en-US" sz="1200" b="1" i="1">
                            <a:effectLst/>
                            <a:latin typeface="Cambria Math"/>
                            <a:ea typeface="Times New Roman"/>
                            <a:cs typeface="2  Zar"/>
                          </a:rPr>
                          <m:t>𝟑</m:t>
                        </m:r>
                      </m:sup>
                    </m:sSup>
                  </m:oMath>
                </a14:m>
                <a:endParaRPr lang="en-US" sz="1200" b="1" dirty="0">
                  <a:ea typeface="Calibri"/>
                  <a:cs typeface="Arial"/>
                </a:endParaRPr>
              </a:p>
              <a:p>
                <a:pPr algn="justLow">
                  <a:lnSpc>
                    <a:spcPct val="150000"/>
                  </a:lnSpc>
                  <a:spcAft>
                    <a:spcPts val="1000"/>
                  </a:spcAft>
                </a:pP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𝑺𝒙</m:t>
                        </m:r>
                      </m:e>
                      <m:sub>
                        <m:r>
                          <a:rPr lang="en-US" sz="1200" b="1" i="1">
                            <a:effectLst/>
                            <a:latin typeface="Cambria Math"/>
                            <a:ea typeface="Times New Roman"/>
                            <a:cs typeface="2  Zar"/>
                          </a:rPr>
                          <m:t>𝑰𝒑</m:t>
                        </m:r>
                        <m:r>
                          <a:rPr lang="en-US" sz="1200" b="1" i="1">
                            <a:effectLst/>
                            <a:latin typeface="Cambria Math"/>
                            <a:ea typeface="Times New Roman"/>
                            <a:cs typeface="2  Zar"/>
                          </a:rPr>
                          <m:t>𝟐𝟐</m:t>
                        </m:r>
                      </m:sub>
                    </m:sSub>
                    <m:r>
                      <a:rPr lang="en-US" sz="1200" b="1" i="1">
                        <a:effectLst/>
                        <a:latin typeface="Cambria Math"/>
                        <a:ea typeface="Times New Roman"/>
                        <a:cs typeface="2  Zar"/>
                      </a:rPr>
                      <m:t>=</m:t>
                    </m:r>
                    <m:r>
                      <a:rPr lang="en-US" sz="1200" b="1" i="1">
                        <a:effectLst/>
                        <a:latin typeface="Cambria Math"/>
                        <a:ea typeface="Times New Roman"/>
                        <a:cs typeface="2  Zar"/>
                      </a:rPr>
                      <m:t>𝟐𝟓𝟐</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𝒄𝒎</m:t>
                        </m:r>
                      </m:e>
                      <m:sup>
                        <m:r>
                          <a:rPr lang="en-US" sz="1200" b="1" i="1">
                            <a:effectLst/>
                            <a:latin typeface="Cambria Math"/>
                            <a:ea typeface="Times New Roman"/>
                            <a:cs typeface="2  Zar"/>
                          </a:rPr>
                          <m:t>𝟑</m:t>
                        </m:r>
                        <m:r>
                          <a:rPr lang="en-US" sz="1200" b="1" i="1">
                            <a:effectLst/>
                            <a:latin typeface="Cambria Math"/>
                            <a:ea typeface="Times New Roman"/>
                            <a:cs typeface="2  Zar"/>
                          </a:rPr>
                          <m:t>                                </m:t>
                        </m:r>
                      </m:sup>
                    </m:sSup>
                    <m:r>
                      <a:rPr lang="en-US" sz="1200" b="1" i="1">
                        <a:effectLst/>
                        <a:latin typeface="Cambria Math"/>
                        <a:ea typeface="Times New Roman"/>
                        <a:cs typeface="2  Zar"/>
                      </a:rPr>
                      <m:t>           </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𝑺𝒙</m:t>
                        </m:r>
                      </m:e>
                      <m:sub>
                        <m:r>
                          <a:rPr lang="en-US" sz="1200" b="1" i="1">
                            <a:effectLst/>
                            <a:latin typeface="Cambria Math"/>
                            <a:ea typeface="Times New Roman"/>
                            <a:cs typeface="2  Zar"/>
                          </a:rPr>
                          <m:t>𝑰𝒑</m:t>
                        </m:r>
                        <m:r>
                          <a:rPr lang="en-US" sz="1200" b="1" i="1">
                            <a:effectLst/>
                            <a:latin typeface="Cambria Math"/>
                            <a:ea typeface="Times New Roman"/>
                            <a:cs typeface="2  Zar"/>
                          </a:rPr>
                          <m:t>𝟐𝟒</m:t>
                        </m:r>
                      </m:sub>
                    </m:sSub>
                    <m:r>
                      <a:rPr lang="en-US" sz="1200" b="1" i="1">
                        <a:effectLst/>
                        <a:latin typeface="Cambria Math"/>
                        <a:ea typeface="Times New Roman"/>
                        <a:cs typeface="2  Zar"/>
                      </a:rPr>
                      <m:t>=</m:t>
                    </m:r>
                    <m:r>
                      <a:rPr lang="en-US" sz="1200" b="1" i="1">
                        <a:effectLst/>
                        <a:latin typeface="Cambria Math"/>
                        <a:ea typeface="Times New Roman"/>
                        <a:cs typeface="2  Zar"/>
                      </a:rPr>
                      <m:t>𝟑𝟐𝟒</m:t>
                    </m:r>
                    <m:sSup>
                      <m:sSupPr>
                        <m:ctrlPr>
                          <a:rPr lang="en-US" sz="1200" b="1" i="1">
                            <a:effectLst/>
                            <a:latin typeface="Cambria Math"/>
                            <a:ea typeface="Times New Roman"/>
                            <a:cs typeface="2  Zar"/>
                          </a:rPr>
                        </m:ctrlPr>
                      </m:sSupPr>
                      <m:e>
                        <m:r>
                          <a:rPr lang="en-US" sz="1200" b="1" i="1">
                            <a:effectLst/>
                            <a:latin typeface="Cambria Math"/>
                            <a:ea typeface="Times New Roman"/>
                            <a:cs typeface="2  Zar"/>
                          </a:rPr>
                          <m:t>𝒄𝒎</m:t>
                        </m:r>
                      </m:e>
                      <m:sup>
                        <m:r>
                          <a:rPr lang="en-US" sz="1200" b="1" i="1">
                            <a:effectLst/>
                            <a:latin typeface="Cambria Math"/>
                            <a:ea typeface="Times New Roman"/>
                            <a:cs typeface="2  Zar"/>
                          </a:rPr>
                          <m:t>𝟑</m:t>
                        </m:r>
                      </m:sup>
                    </m:sSup>
                  </m:oMath>
                </a14:m>
                <a:endParaRPr lang="en-US" sz="1200" b="1" dirty="0">
                  <a:ea typeface="Calibri"/>
                  <a:cs typeface="Arial"/>
                </a:endParaRPr>
              </a:p>
              <a:p>
                <a:pPr algn="justLow">
                  <a:lnSpc>
                    <a:spcPct val="150000"/>
                  </a:lnSpc>
                  <a:spcAft>
                    <a:spcPts val="1000"/>
                  </a:spcAft>
                </a:pPr>
                <a:r>
                  <a:rPr lang="fa-IR" sz="1200" b="1" dirty="0">
                    <a:ea typeface="Times New Roman"/>
                    <a:cs typeface="2  Zar"/>
                  </a:rPr>
                  <a:t>* انتخاب پروفیل ، </a:t>
                </a:r>
                <a:r>
                  <a:rPr lang="en-US" sz="1200" b="1" dirty="0">
                    <a:ea typeface="Times New Roman"/>
                    <a:cs typeface="2  Zar"/>
                  </a:rPr>
                  <a:t>IPE 24</a:t>
                </a:r>
                <a:r>
                  <a:rPr lang="fa-IR" sz="1200" b="1" dirty="0">
                    <a:ea typeface="Times New Roman"/>
                    <a:cs typeface="2  Zar"/>
                  </a:rPr>
                  <a:t> تک </a:t>
                </a:r>
                <a:endParaRPr lang="en-US" sz="1200" b="1" dirty="0">
                  <a:ea typeface="Calibri"/>
                  <a:cs typeface="Arial"/>
                </a:endParaRPr>
              </a:p>
              <a:p>
                <a:pPr algn="justLow">
                  <a:lnSpc>
                    <a:spcPct val="150000"/>
                  </a:lnSpc>
                  <a:spcAft>
                    <a:spcPts val="1000"/>
                  </a:spcAft>
                </a:pPr>
                <a:r>
                  <a:rPr lang="fa-IR" sz="1200" b="1" dirty="0">
                    <a:ea typeface="Times New Roman"/>
                    <a:cs typeface="2  Zar"/>
                  </a:rPr>
                  <a:t>* انتخاب پروفیل ، </a:t>
                </a:r>
                <a:r>
                  <a:rPr lang="en-US" sz="1200" b="1" dirty="0">
                    <a:ea typeface="Times New Roman"/>
                    <a:cs typeface="2  Zar"/>
                  </a:rPr>
                  <a:t>2IPE 18 . 146/8=</a:t>
                </a:r>
                <a14:m>
                  <m:oMath xmlns:m="http://schemas.openxmlformats.org/officeDocument/2006/math">
                    <m:f>
                      <m:fPr>
                        <m:ctrlPr>
                          <a:rPr lang="en-US" sz="1200" b="1" i="1">
                            <a:effectLst/>
                            <a:latin typeface="Cambria Math"/>
                            <a:ea typeface="Times New Roman"/>
                            <a:cs typeface="2  Zar"/>
                          </a:rPr>
                        </m:ctrlPr>
                      </m:fPr>
                      <m:num>
                        <m:r>
                          <a:rPr lang="en-US" sz="1200" b="1" i="1">
                            <a:effectLst/>
                            <a:latin typeface="Cambria Math"/>
                            <a:ea typeface="Times New Roman"/>
                            <a:cs typeface="2  Zar"/>
                          </a:rPr>
                          <m:t>𝟐𝟔𝟑</m:t>
                        </m:r>
                        <m:r>
                          <a:rPr lang="en-US" sz="1200" b="1" i="1">
                            <a:effectLst/>
                            <a:latin typeface="Cambria Math"/>
                            <a:ea typeface="Times New Roman"/>
                            <a:cs typeface="2  Zar"/>
                          </a:rPr>
                          <m:t>/</m:t>
                        </m:r>
                        <m:r>
                          <a:rPr lang="en-US" sz="1200" b="1" i="1">
                            <a:effectLst/>
                            <a:latin typeface="Cambria Math"/>
                            <a:ea typeface="Times New Roman"/>
                            <a:cs typeface="2  Zar"/>
                          </a:rPr>
                          <m:t>𝟔</m:t>
                        </m:r>
                      </m:num>
                      <m:den>
                        <m:r>
                          <a:rPr lang="en-US" sz="1200" b="1" i="1">
                            <a:effectLst/>
                            <a:latin typeface="Cambria Math"/>
                            <a:ea typeface="Times New Roman"/>
                            <a:cs typeface="2  Zar"/>
                          </a:rPr>
                          <m:t>𝟐</m:t>
                        </m:r>
                      </m:den>
                    </m:f>
                  </m:oMath>
                </a14:m>
                <a:endParaRPr lang="en-US" sz="1200" b="1" dirty="0">
                  <a:ea typeface="Calibri"/>
                  <a:cs typeface="Arial"/>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980728"/>
                <a:ext cx="8750206" cy="5112568"/>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22</a:t>
            </a:fld>
            <a:endParaRPr lang="fa-IR" dirty="0"/>
          </a:p>
        </p:txBody>
      </p:sp>
    </p:spTree>
    <p:extLst>
      <p:ext uri="{BB962C8B-B14F-4D97-AF65-F5344CB8AC3E}">
        <p14:creationId xmlns:p14="http://schemas.microsoft.com/office/powerpoint/2010/main" val="321651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in)">
                                      <p:cBhvr>
                                        <p:cTn id="15" dur="2000"/>
                                        <p:tgtEl>
                                          <p:spTgt spid="11">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circle(in)">
                                      <p:cBhvr>
                                        <p:cTn id="18" dur="2000"/>
                                        <p:tgtEl>
                                          <p:spTgt spid="11">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circle(in)">
                                      <p:cBhvr>
                                        <p:cTn id="21" dur="2000"/>
                                        <p:tgtEl>
                                          <p:spTgt spid="11">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circle(in)">
                                      <p:cBhvr>
                                        <p:cTn id="24" dur="2000"/>
                                        <p:tgtEl>
                                          <p:spTgt spid="11">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circle(in)">
                                      <p:cBhvr>
                                        <p:cTn id="27" dur="2000"/>
                                        <p:tgtEl>
                                          <p:spTgt spid="11">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circle(in)">
                                      <p:cBhvr>
                                        <p:cTn id="30" dur="2000"/>
                                        <p:tgtEl>
                                          <p:spTgt spid="11">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circle(in)">
                                      <p:cBhvr>
                                        <p:cTn id="33" dur="2000"/>
                                        <p:tgtEl>
                                          <p:spTgt spid="11">
                                            <p:txEl>
                                              <p:pRg st="8" end="8"/>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11">
                                            <p:txEl>
                                              <p:pRg st="9" end="9"/>
                                            </p:txEl>
                                          </p:spTgt>
                                        </p:tgtEl>
                                        <p:attrNameLst>
                                          <p:attrName>style.visibility</p:attrName>
                                        </p:attrNameLst>
                                      </p:cBhvr>
                                      <p:to>
                                        <p:strVal val="visible"/>
                                      </p:to>
                                    </p:set>
                                    <p:animEffect transition="in" filter="circle(in)">
                                      <p:cBhvr>
                                        <p:cTn id="36" dur="2000"/>
                                        <p:tgtEl>
                                          <p:spTgt spid="11">
                                            <p:txEl>
                                              <p:pRg st="9" end="9"/>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animEffect transition="in" filter="circle(in)">
                                      <p:cBhvr>
                                        <p:cTn id="39"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ادامه حل</a:t>
            </a:r>
            <a:endParaRPr lang="fa-IR" dirty="0"/>
          </a:p>
        </p:txBody>
      </p:sp>
      <p:sp>
        <p:nvSpPr>
          <p:cNvPr id="12" name="Slide Number Placeholder 11"/>
          <p:cNvSpPr>
            <a:spLocks noGrp="1"/>
          </p:cNvSpPr>
          <p:nvPr>
            <p:ph type="sldNum" sz="quarter" idx="4"/>
          </p:nvPr>
        </p:nvSpPr>
        <p:spPr/>
        <p:txBody>
          <a:bodyPr/>
          <a:lstStyle/>
          <a:p>
            <a:fld id="{AE3A5789-49FC-49F2-8487-A9CA7F43CEF4}" type="slidenum">
              <a:rPr lang="fa-IR" smtClean="0"/>
              <a:pPr/>
              <a:t>23</a:t>
            </a:fld>
            <a:endParaRPr lang="fa-IR" dirty="0"/>
          </a:p>
        </p:txBody>
      </p:sp>
      <mc:AlternateContent xmlns:mc="http://schemas.openxmlformats.org/markup-compatibility/2006" xmlns:a14="http://schemas.microsoft.com/office/drawing/2010/main">
        <mc:Choice Requires="a14">
          <p:sp>
            <p:nvSpPr>
              <p:cNvPr id="13" name="Content Placeholder 10"/>
              <p:cNvSpPr>
                <a:spLocks noGrp="1"/>
              </p:cNvSpPr>
              <p:nvPr>
                <p:ph idx="1"/>
              </p:nvPr>
            </p:nvSpPr>
            <p:spPr>
              <a:xfrm>
                <a:off x="251520" y="1484784"/>
                <a:ext cx="8715404" cy="4429156"/>
              </a:xfrm>
            </p:spPr>
            <p:txBody>
              <a:bodyPr>
                <a:normAutofit fontScale="55000" lnSpcReduction="20000"/>
              </a:bodyPr>
              <a:lstStyle/>
              <a:p>
                <a:pPr algn="l">
                  <a:lnSpc>
                    <a:spcPct val="150000"/>
                  </a:lnSpc>
                  <a:spcAft>
                    <a:spcPts val="1000"/>
                  </a:spcAft>
                </a:pPr>
                <a:r>
                  <a:rPr lang="en-US" dirty="0">
                    <a:latin typeface="2  Zar"/>
                    <a:ea typeface="Times New Roman"/>
                    <a:cs typeface="Arial"/>
                  </a:rPr>
                  <a:t> </a:t>
                </a:r>
                <a14:m>
                  <m:oMath xmlns:m="http://schemas.openxmlformats.org/officeDocument/2006/math">
                    <m:r>
                      <a:rPr lang="fa-IR">
                        <a:effectLst/>
                        <a:latin typeface="Cambria Math"/>
                        <a:ea typeface="Times New Roman"/>
                        <a:cs typeface="Times New Roman"/>
                      </a:rPr>
                      <m:t>→</m:t>
                    </m:r>
                    <m:d>
                      <m:dPr>
                        <m:begChr m:val="{"/>
                        <m:endChr m:val=""/>
                        <m:ctrlPr>
                          <a:rPr lang="en-US" i="1">
                            <a:effectLst/>
                            <a:latin typeface="Cambria Math"/>
                            <a:ea typeface="Times New Roman"/>
                            <a:cs typeface="2  Zar"/>
                          </a:rPr>
                        </m:ctrlPr>
                      </m:dPr>
                      <m:e>
                        <m:m>
                          <m:mPr>
                            <m:mcs>
                              <m:mc>
                                <m:mcPr>
                                  <m:count m:val="1"/>
                                  <m:mcJc m:val="center"/>
                                </m:mcPr>
                              </m:mc>
                            </m:mcs>
                            <m:ctrlPr>
                              <a:rPr lang="en-US" i="1">
                                <a:effectLst/>
                                <a:latin typeface="Cambria Math"/>
                                <a:ea typeface="Times New Roman"/>
                                <a:cs typeface="2  Zar"/>
                              </a:rPr>
                            </m:ctrlPr>
                          </m:mPr>
                          <m:mr>
                            <m:e>
                              <m:r>
                                <a:rPr lang="en-US" i="1">
                                  <a:effectLst/>
                                  <a:latin typeface="Cambria Math"/>
                                  <a:ea typeface="Times New Roman"/>
                                  <a:cs typeface="2  Zar"/>
                                </a:rPr>
                                <m:t>𝐼𝑃𝐸</m:t>
                              </m:r>
                              <m:r>
                                <a:rPr lang="en-US" i="1">
                                  <a:effectLst/>
                                  <a:latin typeface="Cambria Math"/>
                                  <a:ea typeface="Times New Roman"/>
                                  <a:cs typeface="2  Zar"/>
                                </a:rPr>
                                <m:t>248</m:t>
                              </m:r>
                              <m:r>
                                <a:rPr lang="en-US" i="1">
                                  <a:effectLst/>
                                  <a:latin typeface="Cambria Math"/>
                                  <a:ea typeface="Times New Roman"/>
                                  <a:cs typeface="2  Zar"/>
                                </a:rPr>
                                <m:t>       </m:t>
                              </m:r>
                              <m:r>
                                <a:rPr lang="en-US" i="1">
                                  <a:effectLst/>
                                  <a:latin typeface="Cambria Math"/>
                                  <a:ea typeface="Times New Roman"/>
                                  <a:cs typeface="2  Zar"/>
                                </a:rPr>
                                <m:t>𝑑</m:t>
                              </m:r>
                              <m:r>
                                <a:rPr lang="en-US" i="1">
                                  <a:effectLst/>
                                  <a:latin typeface="Cambria Math"/>
                                  <a:ea typeface="Times New Roman"/>
                                  <a:cs typeface="2  Zar"/>
                                </a:rPr>
                                <m:t>=</m:t>
                              </m:r>
                              <m:r>
                                <a:rPr lang="en-US" i="1">
                                  <a:effectLst/>
                                  <a:latin typeface="Cambria Math"/>
                                  <a:ea typeface="Times New Roman"/>
                                  <a:cs typeface="2  Zar"/>
                                </a:rPr>
                                <m:t>24</m:t>
                              </m:r>
                              <m:r>
                                <a:rPr lang="en-US" i="1">
                                  <a:effectLst/>
                                  <a:latin typeface="Cambria Math"/>
                                  <a:ea typeface="Times New Roman"/>
                                  <a:cs typeface="2  Zar"/>
                                </a:rPr>
                                <m:t>𝑐𝑚</m:t>
                              </m:r>
                              <m:r>
                                <a:rPr lang="en-US" i="1">
                                  <a:effectLst/>
                                  <a:latin typeface="Cambria Math"/>
                                  <a:ea typeface="Times New Roman"/>
                                  <a:cs typeface="2  Zar"/>
                                </a:rPr>
                                <m:t>     .</m:t>
                              </m:r>
                              <m:r>
                                <a:rPr lang="en-US" i="1">
                                  <a:effectLst/>
                                  <a:latin typeface="Cambria Math"/>
                                  <a:ea typeface="Times New Roman"/>
                                  <a:cs typeface="2  Zar"/>
                                </a:rPr>
                                <m:t>𝑡</m:t>
                              </m:r>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6</m:t>
                                  </m:r>
                                </m:num>
                                <m:den>
                                  <m:r>
                                    <a:rPr lang="en-US" i="1">
                                      <a:effectLst/>
                                      <a:latin typeface="Cambria Math"/>
                                      <a:ea typeface="Times New Roman"/>
                                      <a:cs typeface="2  Zar"/>
                                    </a:rPr>
                                    <m:t>200</m:t>
                                  </m:r>
                                  <m:r>
                                    <a:rPr lang="en-US" i="1">
                                      <a:effectLst/>
                                      <a:latin typeface="Cambria Math"/>
                                      <a:ea typeface="Times New Roman"/>
                                      <a:cs typeface="2  Zar"/>
                                    </a:rPr>
                                    <m:t>𝑚</m:t>
                                  </m:r>
                                </m:den>
                              </m:f>
                              <m:r>
                                <a:rPr lang="en-US" i="1">
                                  <a:effectLst/>
                                  <a:latin typeface="Cambria Math"/>
                                  <a:ea typeface="Times New Roman"/>
                                  <a:cs typeface="2  Zar"/>
                                </a:rPr>
                                <m:t>=</m:t>
                              </m:r>
                              <m:r>
                                <a:rPr lang="en-US" i="1">
                                  <a:effectLst/>
                                  <a:latin typeface="Cambria Math"/>
                                  <a:ea typeface="Times New Roman"/>
                                  <a:cs typeface="2  Zar"/>
                                </a:rPr>
                                <m:t>0</m:t>
                              </m:r>
                              <m:r>
                                <a:rPr lang="en-US" i="1">
                                  <a:effectLst/>
                                  <a:latin typeface="Cambria Math"/>
                                  <a:ea typeface="Times New Roman"/>
                                  <a:cs typeface="2  Zar"/>
                                </a:rPr>
                                <m:t>/</m:t>
                              </m:r>
                              <m:r>
                                <a:rPr lang="en-US" i="1">
                                  <a:effectLst/>
                                  <a:latin typeface="Cambria Math"/>
                                  <a:ea typeface="Times New Roman"/>
                                  <a:cs typeface="2  Zar"/>
                                </a:rPr>
                                <m:t>62</m:t>
                              </m:r>
                              <m:r>
                                <a:rPr lang="en-US" i="1">
                                  <a:effectLst/>
                                  <a:latin typeface="Cambria Math"/>
                                  <a:ea typeface="Times New Roman"/>
                                  <a:cs typeface="2  Zar"/>
                                </a:rPr>
                                <m:t>𝑐𝑚</m:t>
                              </m:r>
                              <m:r>
                                <a:rPr lang="en-US" i="1">
                                  <a:effectLst/>
                                  <a:latin typeface="Cambria Math"/>
                                  <a:ea typeface="Times New Roman"/>
                                  <a:cs typeface="2  Zar"/>
                                </a:rPr>
                                <m:t>⇒</m:t>
                              </m:r>
                            </m:e>
                          </m:mr>
                          <m:mr>
                            <m:e>
                              <m:f>
                                <m:fPr>
                                  <m:ctrlPr>
                                    <a:rPr lang="en-US" i="1">
                                      <a:effectLst/>
                                      <a:latin typeface="Cambria Math"/>
                                      <a:ea typeface="Times New Roman"/>
                                      <a:cs typeface="2  Zar"/>
                                    </a:rPr>
                                  </m:ctrlPr>
                                </m:fPr>
                                <m:num>
                                  <m:sSub>
                                    <m:sSubPr>
                                      <m:ctrlPr>
                                        <a:rPr lang="en-US" i="1">
                                          <a:effectLst/>
                                          <a:latin typeface="Cambria Math"/>
                                          <a:ea typeface="Times New Roman"/>
                                          <a:cs typeface="2  Zar"/>
                                        </a:rPr>
                                      </m:ctrlPr>
                                    </m:sSubPr>
                                    <m:e>
                                      <m:r>
                                        <a:rPr lang="en-US" i="1">
                                          <a:effectLst/>
                                          <a:latin typeface="Cambria Math"/>
                                          <a:ea typeface="Times New Roman"/>
                                          <a:cs typeface="2  Zar"/>
                                        </a:rPr>
                                        <m:t>𝑉</m:t>
                                      </m:r>
                                    </m:e>
                                    <m:sub>
                                      <m:r>
                                        <a:rPr lang="en-US" i="1">
                                          <a:effectLst/>
                                          <a:latin typeface="Cambria Math"/>
                                          <a:ea typeface="Times New Roman"/>
                                          <a:cs typeface="2  Zar"/>
                                        </a:rPr>
                                        <m:t>𝑚𝑎𝑥</m:t>
                                      </m:r>
                                    </m:sub>
                                  </m:sSub>
                                </m:num>
                                <m:den>
                                  <m:r>
                                    <a:rPr lang="en-US" i="1">
                                      <a:effectLst/>
                                      <a:latin typeface="Cambria Math"/>
                                      <a:ea typeface="Times New Roman"/>
                                      <a:cs typeface="2  Zar"/>
                                    </a:rPr>
                                    <m:t>𝑑</m:t>
                                  </m:r>
                                  <m:r>
                                    <a:rPr lang="en-US" i="1">
                                      <a:effectLst/>
                                      <a:latin typeface="Cambria Math"/>
                                      <a:ea typeface="Times New Roman"/>
                                      <a:cs typeface="2  Zar"/>
                                    </a:rPr>
                                    <m:t>.</m:t>
                                  </m:r>
                                  <m:r>
                                    <a:rPr lang="en-US" i="1">
                                      <a:effectLst/>
                                      <a:latin typeface="Cambria Math"/>
                                      <a:ea typeface="Times New Roman"/>
                                      <a:cs typeface="2  Zar"/>
                                    </a:rPr>
                                    <m:t>𝑡</m:t>
                                  </m:r>
                                </m:den>
                              </m:f>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5</m:t>
                                  </m:r>
                                  <m:r>
                                    <a:rPr lang="en-US" i="1">
                                      <a:effectLst/>
                                      <a:latin typeface="Cambria Math"/>
                                      <a:ea typeface="Times New Roman"/>
                                      <a:cs typeface="2  Zar"/>
                                    </a:rPr>
                                    <m:t>/</m:t>
                                  </m:r>
                                  <m:r>
                                    <a:rPr lang="en-US" i="1">
                                      <a:effectLst/>
                                      <a:latin typeface="Cambria Math"/>
                                      <a:ea typeface="Times New Roman"/>
                                      <a:cs typeface="2  Zar"/>
                                    </a:rPr>
                                    <m:t>25</m:t>
                                  </m:r>
                                  <m:r>
                                    <a:rPr lang="en-US" i="1">
                                      <a:effectLst/>
                                      <a:latin typeface="Cambria Math"/>
                                      <a:ea typeface="Times New Roman"/>
                                      <a:cs typeface="2  Zar"/>
                                    </a:rPr>
                                    <m:t>×</m:t>
                                  </m:r>
                                  <m:sSup>
                                    <m:sSupPr>
                                      <m:ctrlPr>
                                        <a:rPr lang="en-US" i="1">
                                          <a:effectLst/>
                                          <a:latin typeface="Cambria Math"/>
                                          <a:ea typeface="Times New Roman"/>
                                          <a:cs typeface="2  Zar"/>
                                        </a:rPr>
                                      </m:ctrlPr>
                                    </m:sSupPr>
                                    <m:e>
                                      <m:r>
                                        <a:rPr lang="en-US" i="1">
                                          <a:effectLst/>
                                          <a:latin typeface="Cambria Math"/>
                                          <a:ea typeface="Times New Roman"/>
                                          <a:cs typeface="2  Zar"/>
                                        </a:rPr>
                                        <m:t>10</m:t>
                                      </m:r>
                                    </m:e>
                                    <m:sup>
                                      <m:r>
                                        <a:rPr lang="en-US" i="1">
                                          <a:effectLst/>
                                          <a:latin typeface="Cambria Math"/>
                                          <a:ea typeface="Times New Roman"/>
                                          <a:cs typeface="2  Zar"/>
                                        </a:rPr>
                                        <m:t>3</m:t>
                                      </m:r>
                                    </m:sup>
                                  </m:sSup>
                                </m:num>
                                <m:den>
                                  <m:r>
                                    <a:rPr lang="en-US" i="1">
                                      <a:effectLst/>
                                      <a:latin typeface="Cambria Math"/>
                                      <a:ea typeface="Times New Roman"/>
                                      <a:cs typeface="2  Zar"/>
                                    </a:rPr>
                                    <m:t>24</m:t>
                                  </m:r>
                                  <m:r>
                                    <a:rPr lang="en-US" i="1">
                                      <a:effectLst/>
                                      <a:latin typeface="Cambria Math"/>
                                      <a:ea typeface="Times New Roman"/>
                                      <a:cs typeface="2  Zar"/>
                                    </a:rPr>
                                    <m:t>×</m:t>
                                  </m:r>
                                  <m:r>
                                    <a:rPr lang="en-US" i="1">
                                      <a:effectLst/>
                                      <a:latin typeface="Cambria Math"/>
                                      <a:ea typeface="Times New Roman"/>
                                      <a:cs typeface="2  Zar"/>
                                    </a:rPr>
                                    <m:t>0</m:t>
                                  </m:r>
                                  <m:r>
                                    <a:rPr lang="en-US" i="1">
                                      <a:effectLst/>
                                      <a:latin typeface="Cambria Math"/>
                                      <a:ea typeface="Times New Roman"/>
                                      <a:cs typeface="2  Zar"/>
                                    </a:rPr>
                                    <m:t>/</m:t>
                                  </m:r>
                                  <m:r>
                                    <a:rPr lang="en-US" i="1">
                                      <a:effectLst/>
                                      <a:latin typeface="Cambria Math"/>
                                      <a:ea typeface="Times New Roman"/>
                                      <a:cs typeface="2  Zar"/>
                                    </a:rPr>
                                    <m:t>62</m:t>
                                  </m:r>
                                </m:den>
                              </m:f>
                              <m:r>
                                <a:rPr lang="en-US" i="1">
                                  <a:effectLst/>
                                  <a:latin typeface="Cambria Math"/>
                                  <a:ea typeface="Times New Roman"/>
                                  <a:cs typeface="2  Zar"/>
                                </a:rPr>
                                <m:t>=</m:t>
                              </m:r>
                              <m:r>
                                <a:rPr lang="en-US" i="1">
                                  <a:effectLst/>
                                  <a:latin typeface="Cambria Math"/>
                                  <a:ea typeface="Times New Roman"/>
                                  <a:cs typeface="2  Zar"/>
                                </a:rPr>
                                <m:t>352</m:t>
                              </m:r>
                              <m:r>
                                <a:rPr lang="en-US" i="1">
                                  <a:effectLst/>
                                  <a:latin typeface="Cambria Math"/>
                                  <a:ea typeface="Times New Roman"/>
                                  <a:cs typeface="2  Zar"/>
                                </a:rPr>
                                <m:t>/</m:t>
                              </m:r>
                              <m:r>
                                <a:rPr lang="en-US" i="1">
                                  <a:effectLst/>
                                  <a:latin typeface="Cambria Math"/>
                                  <a:ea typeface="Times New Roman"/>
                                  <a:cs typeface="2  Zar"/>
                                </a:rPr>
                                <m:t>8</m:t>
                              </m:r>
                              <m:r>
                                <a:rPr lang="en-US" i="1">
                                  <a:effectLst/>
                                  <a:latin typeface="Cambria Math"/>
                                  <a:ea typeface="Times New Roman"/>
                                  <a:cs typeface="2  Zar"/>
                                </a:rPr>
                                <m:t>&lt;</m:t>
                              </m:r>
                              <m:r>
                                <a:rPr lang="en-US" i="1">
                                  <a:effectLst/>
                                  <a:latin typeface="Cambria Math"/>
                                  <a:ea typeface="Times New Roman"/>
                                  <a:cs typeface="2  Zar"/>
                                </a:rPr>
                                <m:t>0</m:t>
                              </m:r>
                              <m:r>
                                <a:rPr lang="en-US" i="1">
                                  <a:effectLst/>
                                  <a:latin typeface="Cambria Math"/>
                                  <a:ea typeface="Times New Roman"/>
                                  <a:cs typeface="2  Zar"/>
                                </a:rPr>
                                <m:t>/</m:t>
                              </m:r>
                              <m:r>
                                <a:rPr lang="en-US" i="1">
                                  <a:effectLst/>
                                  <a:latin typeface="Cambria Math"/>
                                  <a:ea typeface="Times New Roman"/>
                                  <a:cs typeface="2  Zar"/>
                                </a:rPr>
                                <m:t>4</m:t>
                              </m:r>
                              <m:r>
                                <a:rPr lang="en-US" i="1">
                                  <a:effectLst/>
                                  <a:latin typeface="Cambria Math"/>
                                  <a:ea typeface="Times New Roman"/>
                                  <a:cs typeface="2  Zar"/>
                                </a:rPr>
                                <m:t>×</m:t>
                              </m:r>
                              <m:r>
                                <a:rPr lang="en-US" i="1">
                                  <a:effectLst/>
                                  <a:latin typeface="Cambria Math"/>
                                  <a:ea typeface="Times New Roman"/>
                                  <a:cs typeface="2  Zar"/>
                                </a:rPr>
                                <m:t>2400</m:t>
                              </m:r>
                              <m:r>
                                <a:rPr lang="en-US" i="1">
                                  <a:effectLst/>
                                  <a:latin typeface="Cambria Math"/>
                                  <a:ea typeface="Times New Roman"/>
                                  <a:cs typeface="2  Zar"/>
                                </a:rPr>
                                <m:t>=</m:t>
                              </m:r>
                              <m:r>
                                <a:rPr lang="en-US" i="1">
                                  <a:effectLst/>
                                  <a:latin typeface="Cambria Math"/>
                                  <a:ea typeface="Times New Roman"/>
                                  <a:cs typeface="2  Zar"/>
                                </a:rPr>
                                <m:t>960</m:t>
                              </m:r>
                            </m:e>
                          </m:mr>
                        </m:m>
                      </m:e>
                    </m:d>
                  </m:oMath>
                </a14:m>
                <a:r>
                  <a:rPr lang="fa-IR" dirty="0">
                    <a:ea typeface="Times New Roman"/>
                    <a:cs typeface="2  Zar"/>
                  </a:rPr>
                  <a:t> کنترل پرش </a:t>
                </a:r>
                <a:endParaRPr lang="en-US" sz="2000" dirty="0">
                  <a:ea typeface="Calibri"/>
                  <a:cs typeface="Arial"/>
                </a:endParaRPr>
              </a:p>
              <a:p>
                <a:pPr algn="justLow">
                  <a:lnSpc>
                    <a:spcPct val="150000"/>
                  </a:lnSpc>
                  <a:spcAft>
                    <a:spcPts val="1000"/>
                  </a:spcAft>
                </a:pPr>
                <a14:m>
                  <m:oMath xmlns:m="http://schemas.openxmlformats.org/officeDocument/2006/math">
                    <m:r>
                      <a:rPr lang="en-US" i="1">
                        <a:effectLst/>
                        <a:latin typeface="Cambria Math"/>
                        <a:ea typeface="Times New Roman"/>
                        <a:cs typeface="2  Zar"/>
                      </a:rPr>
                      <m:t>2</m:t>
                    </m:r>
                    <m:r>
                      <a:rPr lang="en-US" i="1">
                        <a:effectLst/>
                        <a:latin typeface="Cambria Math"/>
                        <a:ea typeface="Times New Roman"/>
                        <a:cs typeface="2  Zar"/>
                      </a:rPr>
                      <m:t>𝐼𝑃𝐸</m:t>
                    </m:r>
                    <m:r>
                      <a:rPr lang="en-US" i="1">
                        <a:effectLst/>
                        <a:latin typeface="Cambria Math"/>
                        <a:ea typeface="Times New Roman"/>
                        <a:cs typeface="2  Zar"/>
                      </a:rPr>
                      <m:t> </m:t>
                    </m:r>
                    <m:r>
                      <a:rPr lang="en-US" i="1">
                        <a:effectLst/>
                        <a:latin typeface="Cambria Math"/>
                        <a:ea typeface="Times New Roman"/>
                        <a:cs typeface="2  Zar"/>
                      </a:rPr>
                      <m:t>18</m:t>
                    </m:r>
                    <m:r>
                      <a:rPr lang="en-US" i="1">
                        <a:effectLst/>
                        <a:latin typeface="Cambria Math"/>
                        <a:ea typeface="Times New Roman"/>
                        <a:cs typeface="2  Zar"/>
                      </a:rPr>
                      <m:t>:      </m:t>
                    </m:r>
                    <m:r>
                      <a:rPr lang="en-US" i="1">
                        <a:effectLst/>
                        <a:latin typeface="Cambria Math"/>
                        <a:ea typeface="Times New Roman"/>
                        <a:cs typeface="2  Zar"/>
                      </a:rPr>
                      <m:t>𝑑</m:t>
                    </m:r>
                    <m:r>
                      <a:rPr lang="en-US" i="1">
                        <a:effectLst/>
                        <a:latin typeface="Cambria Math"/>
                        <a:ea typeface="Times New Roman"/>
                        <a:cs typeface="2  Zar"/>
                      </a:rPr>
                      <m:t>=</m:t>
                    </m:r>
                    <m:r>
                      <a:rPr lang="en-US" i="1">
                        <a:effectLst/>
                        <a:latin typeface="Cambria Math"/>
                        <a:ea typeface="Times New Roman"/>
                        <a:cs typeface="2  Zar"/>
                      </a:rPr>
                      <m:t>18</m:t>
                    </m:r>
                    <m:r>
                      <a:rPr lang="en-US" i="1">
                        <a:effectLst/>
                        <a:latin typeface="Cambria Math"/>
                        <a:ea typeface="Times New Roman"/>
                        <a:cs typeface="2  Zar"/>
                      </a:rPr>
                      <m:t> </m:t>
                    </m:r>
                    <m:r>
                      <a:rPr lang="en-US" i="1">
                        <a:effectLst/>
                        <a:latin typeface="Cambria Math"/>
                        <a:ea typeface="Times New Roman"/>
                        <a:cs typeface="2  Zar"/>
                      </a:rPr>
                      <m:t>𝑐𝑚</m:t>
                    </m:r>
                    <m:r>
                      <a:rPr lang="en-US" i="1">
                        <a:effectLst/>
                        <a:latin typeface="Cambria Math"/>
                        <a:ea typeface="Times New Roman"/>
                        <a:cs typeface="2  Zar"/>
                      </a:rPr>
                      <m:t>              </m:t>
                    </m:r>
                    <m:r>
                      <a:rPr lang="en-US" i="1">
                        <a:effectLst/>
                        <a:latin typeface="Cambria Math"/>
                        <a:ea typeface="Times New Roman"/>
                        <a:cs typeface="2  Zar"/>
                      </a:rPr>
                      <m:t>𝑡</m:t>
                    </m:r>
                    <m:r>
                      <a:rPr lang="en-US" i="1">
                        <a:effectLst/>
                        <a:latin typeface="Cambria Math"/>
                        <a:ea typeface="Times New Roman"/>
                        <a:cs typeface="2  Zar"/>
                      </a:rPr>
                      <m:t>=</m:t>
                    </m:r>
                    <m:r>
                      <a:rPr lang="en-US" i="1">
                        <a:effectLst/>
                        <a:latin typeface="Cambria Math"/>
                        <a:ea typeface="Times New Roman"/>
                        <a:cs typeface="2  Zar"/>
                      </a:rPr>
                      <m:t>5</m:t>
                    </m:r>
                    <m:r>
                      <a:rPr lang="en-US" i="1">
                        <a:effectLst/>
                        <a:latin typeface="Cambria Math"/>
                        <a:ea typeface="Times New Roman"/>
                        <a:cs typeface="2  Zar"/>
                      </a:rPr>
                      <m:t>/</m:t>
                    </m:r>
                    <m:r>
                      <a:rPr lang="en-US" i="1">
                        <a:effectLst/>
                        <a:latin typeface="Cambria Math"/>
                        <a:ea typeface="Times New Roman"/>
                        <a:cs typeface="2  Zar"/>
                      </a:rPr>
                      <m:t>3</m:t>
                    </m:r>
                    <m:r>
                      <a:rPr lang="en-US" i="1">
                        <a:effectLst/>
                        <a:latin typeface="Cambria Math"/>
                        <a:ea typeface="Times New Roman"/>
                        <a:cs typeface="2  Zar"/>
                      </a:rPr>
                      <m:t>𝑚𝑥</m:t>
                    </m:r>
                    <m:r>
                      <a:rPr lang="en-US" i="1">
                        <a:effectLst/>
                        <a:latin typeface="Cambria Math"/>
                        <a:ea typeface="Times New Roman"/>
                        <a:cs typeface="2  Zar"/>
                      </a:rPr>
                      <m:t>⇒</m:t>
                    </m:r>
                    <m:r>
                      <a:rPr lang="en-US" i="1">
                        <a:effectLst/>
                        <a:latin typeface="Cambria Math"/>
                        <a:ea typeface="Times New Roman"/>
                        <a:cs typeface="2  Zar"/>
                      </a:rPr>
                      <m:t>0</m:t>
                    </m:r>
                    <m:r>
                      <a:rPr lang="en-US" i="1">
                        <a:effectLst/>
                        <a:latin typeface="Cambria Math"/>
                        <a:ea typeface="Times New Roman"/>
                        <a:cs typeface="2  Zar"/>
                      </a:rPr>
                      <m:t>/</m:t>
                    </m:r>
                    <m:r>
                      <a:rPr lang="en-US" i="1">
                        <a:effectLst/>
                        <a:latin typeface="Cambria Math"/>
                        <a:ea typeface="Times New Roman"/>
                        <a:cs typeface="2  Zar"/>
                      </a:rPr>
                      <m:t>53</m:t>
                    </m:r>
                    <m:r>
                      <a:rPr lang="en-US" i="1">
                        <a:effectLst/>
                        <a:latin typeface="Cambria Math"/>
                        <a:ea typeface="Times New Roman"/>
                        <a:cs typeface="2  Zar"/>
                      </a:rPr>
                      <m:t>𝑐𝑥</m:t>
                    </m:r>
                  </m:oMath>
                </a14:m>
                <a:endParaRPr lang="en-US" sz="2000" dirty="0">
                  <a:ea typeface="Calibri"/>
                  <a:cs typeface="Arial"/>
                </a:endParaRPr>
              </a:p>
              <a:p>
                <a:pPr algn="justLow">
                  <a:lnSpc>
                    <a:spcPct val="150000"/>
                  </a:lnSpc>
                  <a:spcAft>
                    <a:spcPts val="1000"/>
                  </a:spcAft>
                </a:pPr>
                <a14:m>
                  <m:oMath xmlns:m="http://schemas.openxmlformats.org/officeDocument/2006/math">
                    <m:f>
                      <m:fPr>
                        <m:ctrlPr>
                          <a:rPr lang="en-US" i="1">
                            <a:effectLst/>
                            <a:latin typeface="Cambria Math"/>
                            <a:ea typeface="Times New Roman"/>
                            <a:cs typeface="2  Zar"/>
                          </a:rPr>
                        </m:ctrlPr>
                      </m:fPr>
                      <m:num>
                        <m:r>
                          <a:rPr lang="en-US" i="1">
                            <a:effectLst/>
                            <a:latin typeface="Cambria Math"/>
                            <a:ea typeface="Times New Roman"/>
                            <a:cs typeface="2  Zar"/>
                          </a:rPr>
                          <m:t>𝑉</m:t>
                        </m:r>
                      </m:num>
                      <m:den>
                        <m:r>
                          <a:rPr lang="en-US" i="1">
                            <a:effectLst/>
                            <a:latin typeface="Cambria Math"/>
                            <a:ea typeface="Times New Roman"/>
                            <a:cs typeface="2  Zar"/>
                          </a:rPr>
                          <m:t>𝑑</m:t>
                        </m:r>
                        <m:r>
                          <a:rPr lang="en-US" i="1">
                            <a:effectLst/>
                            <a:latin typeface="Cambria Math"/>
                            <a:ea typeface="Times New Roman"/>
                            <a:cs typeface="2  Zar"/>
                          </a:rPr>
                          <m:t>.</m:t>
                        </m:r>
                        <m:r>
                          <a:rPr lang="en-US" i="1">
                            <a:effectLst/>
                            <a:latin typeface="Cambria Math"/>
                            <a:ea typeface="Times New Roman"/>
                            <a:cs typeface="2  Zar"/>
                          </a:rPr>
                          <m:t>𝑡</m:t>
                        </m:r>
                      </m:den>
                    </m:f>
                    <m:r>
                      <a:rPr lang="en-US" i="1">
                        <a:effectLst/>
                        <a:latin typeface="Cambria Math"/>
                        <a:ea typeface="Times New Roman"/>
                        <a:cs typeface="2  Zar"/>
                      </a:rPr>
                      <m:t>=</m:t>
                    </m:r>
                    <m:f>
                      <m:fPr>
                        <m:ctrlPr>
                          <a:rPr lang="en-US" i="1">
                            <a:effectLst/>
                            <a:latin typeface="Cambria Math"/>
                            <a:ea typeface="Times New Roman"/>
                            <a:cs typeface="2  Zar"/>
                          </a:rPr>
                        </m:ctrlPr>
                      </m:fPr>
                      <m:num>
                        <m:sSup>
                          <m:sSupPr>
                            <m:ctrlPr>
                              <a:rPr lang="en-US" i="1">
                                <a:effectLst/>
                                <a:latin typeface="Cambria Math"/>
                                <a:ea typeface="Times New Roman"/>
                                <a:cs typeface="2  Zar"/>
                              </a:rPr>
                            </m:ctrlPr>
                          </m:sSupPr>
                          <m:e>
                            <m:r>
                              <a:rPr lang="en-US" i="1">
                                <a:effectLst/>
                                <a:latin typeface="Cambria Math"/>
                                <a:ea typeface="Times New Roman"/>
                                <a:cs typeface="2  Zar"/>
                              </a:rPr>
                              <m:t>5</m:t>
                            </m:r>
                            <m:r>
                              <a:rPr lang="en-US" i="1">
                                <a:effectLst/>
                                <a:latin typeface="Cambria Math"/>
                                <a:ea typeface="Times New Roman"/>
                                <a:cs typeface="2  Zar"/>
                              </a:rPr>
                              <m:t>/</m:t>
                            </m:r>
                            <m:r>
                              <a:rPr lang="en-US" i="1">
                                <a:effectLst/>
                                <a:latin typeface="Cambria Math"/>
                                <a:ea typeface="Times New Roman"/>
                                <a:cs typeface="2  Zar"/>
                              </a:rPr>
                              <m:t>25</m:t>
                            </m:r>
                            <m:r>
                              <a:rPr lang="en-US" i="1">
                                <a:effectLst/>
                                <a:latin typeface="Cambria Math"/>
                                <a:ea typeface="Times New Roman"/>
                                <a:cs typeface="2  Zar"/>
                              </a:rPr>
                              <m:t>×</m:t>
                            </m:r>
                            <m:r>
                              <a:rPr lang="en-US" i="1">
                                <a:effectLst/>
                                <a:latin typeface="Cambria Math"/>
                                <a:ea typeface="Times New Roman"/>
                                <a:cs typeface="2  Zar"/>
                              </a:rPr>
                              <m:t>10</m:t>
                            </m:r>
                          </m:e>
                          <m:sup>
                            <m:r>
                              <a:rPr lang="en-US" i="1">
                                <a:effectLst/>
                                <a:latin typeface="Cambria Math"/>
                                <a:ea typeface="Times New Roman"/>
                                <a:cs typeface="2  Zar"/>
                              </a:rPr>
                              <m:t>3</m:t>
                            </m:r>
                          </m:sup>
                        </m:sSup>
                      </m:num>
                      <m:den>
                        <m:r>
                          <a:rPr lang="en-US" i="1">
                            <a:effectLst/>
                            <a:latin typeface="Cambria Math"/>
                            <a:ea typeface="Times New Roman"/>
                            <a:cs typeface="2  Zar"/>
                          </a:rPr>
                          <m:t>2</m:t>
                        </m:r>
                        <m:r>
                          <a:rPr lang="en-US" i="1">
                            <a:effectLst/>
                            <a:latin typeface="Cambria Math"/>
                            <a:ea typeface="Times New Roman"/>
                            <a:cs typeface="2  Zar"/>
                          </a:rPr>
                          <m:t>(</m:t>
                        </m:r>
                        <m:r>
                          <a:rPr lang="en-US" i="1">
                            <a:effectLst/>
                            <a:latin typeface="Cambria Math"/>
                            <a:ea typeface="Times New Roman"/>
                            <a:cs typeface="2  Zar"/>
                          </a:rPr>
                          <m:t>18</m:t>
                        </m:r>
                        <m:r>
                          <a:rPr lang="en-US" i="1">
                            <a:effectLst/>
                            <a:latin typeface="Cambria Math"/>
                            <a:ea typeface="Times New Roman"/>
                            <a:cs typeface="2  Zar"/>
                          </a:rPr>
                          <m:t>×</m:t>
                        </m:r>
                        <m:r>
                          <a:rPr lang="en-US" i="1">
                            <a:effectLst/>
                            <a:latin typeface="Cambria Math"/>
                            <a:ea typeface="Times New Roman"/>
                            <a:cs typeface="2  Zar"/>
                          </a:rPr>
                          <m:t>0</m:t>
                        </m:r>
                        <m:r>
                          <a:rPr lang="en-US" i="1">
                            <a:effectLst/>
                            <a:latin typeface="Cambria Math"/>
                            <a:ea typeface="Times New Roman"/>
                            <a:cs typeface="2  Zar"/>
                          </a:rPr>
                          <m:t>/</m:t>
                        </m:r>
                        <m:r>
                          <a:rPr lang="en-US" i="1">
                            <a:effectLst/>
                            <a:latin typeface="Cambria Math"/>
                            <a:ea typeface="Times New Roman"/>
                            <a:cs typeface="2  Zar"/>
                          </a:rPr>
                          <m:t>53</m:t>
                        </m:r>
                        <m:r>
                          <a:rPr lang="en-US" i="1">
                            <a:effectLst/>
                            <a:latin typeface="Cambria Math"/>
                            <a:ea typeface="Times New Roman"/>
                            <a:cs typeface="2  Zar"/>
                          </a:rPr>
                          <m:t>)</m:t>
                        </m:r>
                      </m:den>
                    </m:f>
                    <m:r>
                      <a:rPr lang="en-US" i="1">
                        <a:effectLst/>
                        <a:latin typeface="Cambria Math"/>
                        <a:ea typeface="Times New Roman"/>
                        <a:cs typeface="2  Zar"/>
                      </a:rPr>
                      <m:t>=</m:t>
                    </m:r>
                    <m:r>
                      <a:rPr lang="en-US" i="1">
                        <a:effectLst/>
                        <a:latin typeface="Cambria Math"/>
                        <a:ea typeface="Times New Roman"/>
                        <a:cs typeface="2  Zar"/>
                      </a:rPr>
                      <m:t>275</m:t>
                    </m:r>
                    <m:r>
                      <a:rPr lang="en-US" i="1">
                        <a:effectLst/>
                        <a:latin typeface="Cambria Math"/>
                        <a:ea typeface="Times New Roman"/>
                        <a:cs typeface="2  Zar"/>
                      </a:rPr>
                      <m:t>/</m:t>
                    </m:r>
                    <m:r>
                      <a:rPr lang="en-US" i="1">
                        <a:effectLst/>
                        <a:latin typeface="Cambria Math"/>
                        <a:ea typeface="Times New Roman"/>
                        <a:cs typeface="2  Zar"/>
                      </a:rPr>
                      <m:t>2</m:t>
                    </m:r>
                    <m:r>
                      <a:rPr lang="en-US" i="1">
                        <a:effectLst/>
                        <a:latin typeface="Cambria Math"/>
                        <a:ea typeface="Times New Roman"/>
                        <a:cs typeface="2  Zar"/>
                      </a:rPr>
                      <m:t>&lt;</m:t>
                    </m:r>
                    <m:r>
                      <a:rPr lang="en-US" i="1">
                        <a:effectLst/>
                        <a:latin typeface="Cambria Math"/>
                        <a:ea typeface="Times New Roman"/>
                        <a:cs typeface="2  Zar"/>
                      </a:rPr>
                      <m:t>960</m:t>
                    </m:r>
                  </m:oMath>
                </a14:m>
                <a:endParaRPr lang="en-US" sz="2000" dirty="0">
                  <a:ea typeface="Calibri"/>
                  <a:cs typeface="Arial"/>
                </a:endParaRPr>
              </a:p>
              <a:p>
                <a:pPr algn="l">
                  <a:lnSpc>
                    <a:spcPct val="150000"/>
                  </a:lnSpc>
                  <a:spcAft>
                    <a:spcPts val="1000"/>
                  </a:spcAft>
                </a:pPr>
                <a14:m>
                  <m:oMath xmlns:m="http://schemas.openxmlformats.org/officeDocument/2006/math">
                    <m:d>
                      <m:dPr>
                        <m:begChr m:val="{"/>
                        <m:endChr m:val=""/>
                        <m:ctrlPr>
                          <a:rPr lang="en-US" i="1">
                            <a:effectLst/>
                            <a:latin typeface="Cambria Math"/>
                            <a:ea typeface="Times New Roman"/>
                            <a:cs typeface="2  Zar"/>
                          </a:rPr>
                        </m:ctrlPr>
                      </m:dPr>
                      <m:e>
                        <m:m>
                          <m:mPr>
                            <m:mcs>
                              <m:mc>
                                <m:mcPr>
                                  <m:count m:val="1"/>
                                  <m:mcJc m:val="center"/>
                                </m:mcPr>
                              </m:mc>
                            </m:mcs>
                            <m:ctrlPr>
                              <a:rPr lang="en-US" i="1">
                                <a:effectLst/>
                                <a:latin typeface="Cambria Math"/>
                                <a:ea typeface="Times New Roman"/>
                                <a:cs typeface="2  Zar"/>
                              </a:rPr>
                            </m:ctrlPr>
                          </m:mPr>
                          <m:mr>
                            <m:e>
                              <m:r>
                                <a:rPr lang="en-US" i="1">
                                  <a:effectLst/>
                                  <a:latin typeface="Cambria Math"/>
                                  <a:ea typeface="Times New Roman"/>
                                  <a:cs typeface="2  Zar"/>
                                </a:rPr>
                                <m:t>𝐿</m:t>
                              </m:r>
                              <m:r>
                                <a:rPr lang="en-US" i="1">
                                  <a:effectLst/>
                                  <a:latin typeface="Cambria Math"/>
                                  <a:ea typeface="Times New Roman"/>
                                  <a:cs typeface="2  Zar"/>
                                </a:rPr>
                                <m:t>→ ∆ &lt; </m:t>
                              </m:r>
                              <m:f>
                                <m:fPr>
                                  <m:ctrlPr>
                                    <a:rPr lang="en-US" i="1">
                                      <a:effectLst/>
                                      <a:latin typeface="Cambria Math"/>
                                      <a:ea typeface="Times New Roman"/>
                                      <a:cs typeface="2  Zar"/>
                                    </a:rPr>
                                  </m:ctrlPr>
                                </m:fPr>
                                <m:num>
                                  <m:sSup>
                                    <m:sSupPr>
                                      <m:ctrlPr>
                                        <a:rPr lang="en-US" i="1">
                                          <a:effectLst/>
                                          <a:latin typeface="Cambria Math"/>
                                          <a:ea typeface="Times New Roman"/>
                                          <a:cs typeface="2  Zar"/>
                                        </a:rPr>
                                      </m:ctrlPr>
                                    </m:sSupPr>
                                    <m:e>
                                      <m:r>
                                        <a:rPr lang="en-US" i="1">
                                          <a:effectLst/>
                                          <a:latin typeface="Cambria Math"/>
                                          <a:ea typeface="Times New Roman"/>
                                          <a:cs typeface="2  Zar"/>
                                        </a:rPr>
                                        <m:t>𝐿</m:t>
                                      </m:r>
                                      <m:r>
                                        <a:rPr lang="en-US" i="1">
                                          <a:effectLst/>
                                          <a:latin typeface="Cambria Math"/>
                                          <a:ea typeface="Times New Roman"/>
                                          <a:cs typeface="2  Zar"/>
                                        </a:rPr>
                                        <m:t>↗</m:t>
                                      </m:r>
                                    </m:e>
                                    <m:sup>
                                      <m:r>
                                        <a:rPr lang="en-US" i="1">
                                          <a:effectLst/>
                                          <a:latin typeface="Cambria Math"/>
                                          <a:ea typeface="Times New Roman"/>
                                          <a:cs typeface="2  Zar"/>
                                        </a:rPr>
                                        <m:t>500</m:t>
                                      </m:r>
                                      <m:r>
                                        <a:rPr lang="en-US" i="1">
                                          <a:effectLst/>
                                          <a:latin typeface="Cambria Math"/>
                                          <a:ea typeface="Times New Roman"/>
                                          <a:cs typeface="2  Zar"/>
                                        </a:rPr>
                                        <m:t> </m:t>
                                      </m:r>
                                      <m:r>
                                        <a:rPr lang="en-US" i="1">
                                          <a:effectLst/>
                                          <a:latin typeface="Cambria Math"/>
                                          <a:ea typeface="Times New Roman"/>
                                          <a:cs typeface="2  Zar"/>
                                        </a:rPr>
                                        <m:t>𝑐𝑚</m:t>
                                      </m:r>
                                    </m:sup>
                                  </m:sSup>
                                </m:num>
                                <m:den>
                                  <m:r>
                                    <a:rPr lang="en-US" i="1">
                                      <a:effectLst/>
                                      <a:latin typeface="Cambria Math"/>
                                      <a:ea typeface="Times New Roman"/>
                                      <a:cs typeface="2  Zar"/>
                                    </a:rPr>
                                    <m:t>360</m:t>
                                  </m:r>
                                </m:den>
                              </m:f>
                            </m:e>
                          </m:mr>
                          <m:mr>
                            <m:e>
                              <m:r>
                                <a:rPr lang="en-US" i="1">
                                  <a:effectLst/>
                                  <a:latin typeface="Cambria Math"/>
                                  <a:ea typeface="Times New Roman"/>
                                  <a:cs typeface="2  Zar"/>
                                </a:rPr>
                                <m:t>𝐷</m:t>
                              </m:r>
                              <m:r>
                                <a:rPr lang="en-US" i="1">
                                  <a:effectLst/>
                                  <a:latin typeface="Cambria Math"/>
                                  <a:ea typeface="Times New Roman"/>
                                  <a:cs typeface="2  Zar"/>
                                </a:rPr>
                                <m:t>+</m:t>
                              </m:r>
                              <m:r>
                                <a:rPr lang="en-US" i="1">
                                  <a:effectLst/>
                                  <a:latin typeface="Cambria Math"/>
                                  <a:ea typeface="Times New Roman"/>
                                  <a:cs typeface="2  Zar"/>
                                </a:rPr>
                                <m:t>𝐿</m:t>
                              </m:r>
                              <m:r>
                                <a:rPr lang="en-US" i="1">
                                  <a:effectLst/>
                                  <a:latin typeface="Cambria Math"/>
                                  <a:ea typeface="Times New Roman"/>
                                  <a:cs typeface="2  Zar"/>
                                </a:rPr>
                                <m:t> →∆ &lt; </m:t>
                              </m:r>
                              <m:f>
                                <m:fPr>
                                  <m:ctrlPr>
                                    <a:rPr lang="en-US" i="1">
                                      <a:effectLst/>
                                      <a:latin typeface="Cambria Math"/>
                                      <a:ea typeface="Times New Roman"/>
                                      <a:cs typeface="2  Zar"/>
                                    </a:rPr>
                                  </m:ctrlPr>
                                </m:fPr>
                                <m:num>
                                  <m:sSup>
                                    <m:sSupPr>
                                      <m:ctrlPr>
                                        <a:rPr lang="en-US" i="1">
                                          <a:effectLst/>
                                          <a:latin typeface="Cambria Math"/>
                                          <a:ea typeface="Times New Roman"/>
                                          <a:cs typeface="2  Zar"/>
                                        </a:rPr>
                                      </m:ctrlPr>
                                    </m:sSupPr>
                                    <m:e>
                                      <m:r>
                                        <a:rPr lang="en-US" i="1">
                                          <a:effectLst/>
                                          <a:latin typeface="Cambria Math"/>
                                          <a:ea typeface="Times New Roman"/>
                                          <a:cs typeface="2  Zar"/>
                                        </a:rPr>
                                        <m:t>𝐿</m:t>
                                      </m:r>
                                      <m:r>
                                        <a:rPr lang="en-US" i="1">
                                          <a:effectLst/>
                                          <a:latin typeface="Cambria Math"/>
                                          <a:ea typeface="Times New Roman"/>
                                          <a:cs typeface="2  Zar"/>
                                        </a:rPr>
                                        <m:t>↗</m:t>
                                      </m:r>
                                    </m:e>
                                    <m:sup>
                                      <m:r>
                                        <a:rPr lang="en-US" i="1">
                                          <a:effectLst/>
                                          <a:latin typeface="Cambria Math"/>
                                          <a:ea typeface="Times New Roman"/>
                                          <a:cs typeface="2  Zar"/>
                                        </a:rPr>
                                        <m:t>500</m:t>
                                      </m:r>
                                      <m:r>
                                        <a:rPr lang="en-US" i="1">
                                          <a:effectLst/>
                                          <a:latin typeface="Cambria Math"/>
                                          <a:ea typeface="Times New Roman"/>
                                          <a:cs typeface="2  Zar"/>
                                        </a:rPr>
                                        <m:t> </m:t>
                                      </m:r>
                                      <m:r>
                                        <a:rPr lang="en-US" i="1">
                                          <a:effectLst/>
                                          <a:latin typeface="Cambria Math"/>
                                          <a:ea typeface="Times New Roman"/>
                                          <a:cs typeface="2  Zar"/>
                                        </a:rPr>
                                        <m:t>𝑐𝑚</m:t>
                                      </m:r>
                                    </m:sup>
                                  </m:sSup>
                                </m:num>
                                <m:den>
                                  <m:r>
                                    <a:rPr lang="en-US" i="1">
                                      <a:effectLst/>
                                      <a:latin typeface="Cambria Math"/>
                                      <a:ea typeface="Times New Roman"/>
                                      <a:cs typeface="2  Zar"/>
                                    </a:rPr>
                                    <m:t>240</m:t>
                                  </m:r>
                                </m:den>
                              </m:f>
                            </m:e>
                          </m:mr>
                        </m:m>
                      </m:e>
                    </m:d>
                  </m:oMath>
                </a14:m>
                <a:r>
                  <a:rPr lang="en-US" dirty="0">
                    <a:effectLst/>
                    <a:latin typeface="2  Zar"/>
                    <a:ea typeface="Times New Roman"/>
                    <a:cs typeface="Arial"/>
                  </a:rPr>
                  <a:t> </a:t>
                </a:r>
                <a:r>
                  <a:rPr lang="fa-IR" dirty="0">
                    <a:ea typeface="Times New Roman"/>
                    <a:cs typeface="Times New Roman"/>
                  </a:rPr>
                  <a:t>→</a:t>
                </a:r>
                <a:r>
                  <a:rPr lang="fa-IR" dirty="0">
                    <a:ea typeface="Times New Roman"/>
                    <a:cs typeface="2  Zar"/>
                  </a:rPr>
                  <a:t> کنترل </a:t>
                </a:r>
                <a:r>
                  <a:rPr lang="fa-IR" dirty="0" smtClean="0">
                    <a:ea typeface="Times New Roman"/>
                    <a:cs typeface="2  Zar"/>
                  </a:rPr>
                  <a:t>خیز </a:t>
                </a:r>
                <a:endParaRPr lang="en-US" sz="2000" dirty="0">
                  <a:ea typeface="Calibri"/>
                  <a:cs typeface="Arial"/>
                </a:endParaRPr>
              </a:p>
              <a:p>
                <a:endParaRPr lang="fa-IR" dirty="0"/>
              </a:p>
            </p:txBody>
          </p:sp>
        </mc:Choice>
        <mc:Fallback xmlns="">
          <p:sp>
            <p:nvSpPr>
              <p:cNvPr id="13" name="Content Placeholder 10"/>
              <p:cNvSpPr>
                <a:spLocks noGrp="1" noRot="1" noChangeAspect="1" noMove="1" noResize="1" noEditPoints="1" noAdjustHandles="1" noChangeArrowheads="1" noChangeShapeType="1" noTextEdit="1"/>
              </p:cNvSpPr>
              <p:nvPr>
                <p:ph idx="1"/>
              </p:nvPr>
            </p:nvSpPr>
            <p:spPr>
              <a:xfrm>
                <a:off x="251520" y="1484784"/>
                <a:ext cx="8715404" cy="4429156"/>
              </a:xfrm>
              <a:blipFill rotWithShape="1">
                <a:blip r:embed="rId2"/>
                <a:stretch>
                  <a:fillRect l="-1259"/>
                </a:stretch>
              </a:blipFill>
            </p:spPr>
            <p:txBody>
              <a:bodyPr/>
              <a:lstStyle/>
              <a:p>
                <a:r>
                  <a:rPr lang="fa-IR">
                    <a:noFill/>
                  </a:rPr>
                  <a:t> </a:t>
                </a:r>
              </a:p>
            </p:txBody>
          </p:sp>
        </mc:Fallback>
      </mc:AlternateContent>
    </p:spTree>
    <p:extLst>
      <p:ext uri="{BB962C8B-B14F-4D97-AF65-F5344CB8AC3E}">
        <p14:creationId xmlns:p14="http://schemas.microsoft.com/office/powerpoint/2010/main" val="155961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barn(inVertical)">
                                      <p:cBhvr>
                                        <p:cTn id="1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ستون نردبانی</a:t>
            </a:r>
            <a:endParaRPr lang="fa-IR"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836712"/>
                <a:ext cx="8822214" cy="5328592"/>
              </a:xfrm>
            </p:spPr>
            <p:txBody>
              <a:bodyPr>
                <a:normAutofit fontScale="25000" lnSpcReduction="20000"/>
              </a:bodyPr>
              <a:lstStyle/>
              <a:p>
                <a:pPr algn="justLow">
                  <a:lnSpc>
                    <a:spcPct val="150000"/>
                  </a:lnSpc>
                  <a:spcAft>
                    <a:spcPts val="1000"/>
                  </a:spcAft>
                </a:pPr>
                <a:r>
                  <a:rPr lang="fa-IR" sz="6400" b="1" dirty="0" smtClean="0">
                    <a:ea typeface="Times New Roman"/>
                    <a:cs typeface="2  Zar"/>
                  </a:rPr>
                  <a:t>طراحی </a:t>
                </a:r>
                <a:r>
                  <a:rPr lang="fa-IR" sz="6400" b="1" dirty="0">
                    <a:ea typeface="Times New Roman"/>
                    <a:cs typeface="2  Zar"/>
                  </a:rPr>
                  <a:t>ستون های نردبانی با بست افقی </a:t>
                </a:r>
                <a:r>
                  <a:rPr lang="fa-IR" sz="4400" b="1" dirty="0" smtClean="0">
                    <a:ea typeface="Times New Roman"/>
                    <a:cs typeface="2  Zar"/>
                  </a:rPr>
                  <a:t>: </a:t>
                </a:r>
                <a:endParaRPr lang="en-US" sz="2000" dirty="0" smtClean="0">
                  <a:ea typeface="Calibri"/>
                  <a:cs typeface="Arial"/>
                </a:endParaRPr>
              </a:p>
              <a:p>
                <a:pPr algn="justLow">
                  <a:lnSpc>
                    <a:spcPct val="150000"/>
                  </a:lnSpc>
                  <a:spcAft>
                    <a:spcPts val="1000"/>
                  </a:spcAft>
                </a:pPr>
                <a:r>
                  <a:rPr lang="fa-IR" sz="4800" b="1" dirty="0" smtClean="0">
                    <a:ea typeface="Times New Roman"/>
                    <a:cs typeface="2  Zar"/>
                  </a:rPr>
                  <a:t>- </a:t>
                </a:r>
                <a:r>
                  <a:rPr lang="fa-IR" sz="4800" b="1" dirty="0">
                    <a:ea typeface="Times New Roman"/>
                    <a:cs typeface="2  Zar"/>
                  </a:rPr>
                  <a:t>فواصل لقمه ها (یا همان بست ها) باید به اندازه ای باشد که ضریب لاغری تک نیم رخ در قسمتی که بین دو بست متوالی قرار دارد از 40 و همچنین </a:t>
                </a:r>
                <a14:m>
                  <m:oMath xmlns:m="http://schemas.openxmlformats.org/officeDocument/2006/math">
                    <m:f>
                      <m:fPr>
                        <m:ctrlPr>
                          <a:rPr lang="en-US" sz="4800" b="1" i="1">
                            <a:effectLst/>
                            <a:latin typeface="Cambria Math"/>
                            <a:ea typeface="Times New Roman"/>
                            <a:cs typeface="2  Zar"/>
                          </a:rPr>
                        </m:ctrlPr>
                      </m:fPr>
                      <m:num>
                        <m:r>
                          <a:rPr lang="en-US" sz="4800" b="1" i="1">
                            <a:effectLst/>
                            <a:latin typeface="Cambria Math"/>
                            <a:ea typeface="Times New Roman"/>
                            <a:cs typeface="2  Zar"/>
                          </a:rPr>
                          <m:t>𝟑</m:t>
                        </m:r>
                      </m:num>
                      <m:den>
                        <m:r>
                          <a:rPr lang="en-US" sz="4800" b="1" i="1">
                            <a:effectLst/>
                            <a:latin typeface="Cambria Math"/>
                            <a:ea typeface="Times New Roman"/>
                            <a:cs typeface="2  Zar"/>
                          </a:rPr>
                          <m:t>𝟒</m:t>
                        </m:r>
                      </m:den>
                    </m:f>
                  </m:oMath>
                </a14:m>
                <a:r>
                  <a:rPr lang="fa-IR" sz="4800" b="1" dirty="0">
                    <a:ea typeface="Times New Roman"/>
                    <a:cs typeface="2  Zar"/>
                  </a:rPr>
                  <a:t> ضریب لاغری </a:t>
                </a:r>
                <a14:m>
                  <m:oMath xmlns:m="http://schemas.openxmlformats.org/officeDocument/2006/math">
                    <m:r>
                      <a:rPr lang="fa-IR" sz="4800" b="1" i="1">
                        <a:effectLst/>
                        <a:latin typeface="Cambria Math"/>
                        <a:ea typeface="Times New Roman"/>
                        <a:cs typeface="Cambria Math"/>
                      </a:rPr>
                      <m:t>𝝀</m:t>
                    </m:r>
                    <m:r>
                      <a:rPr lang="en-US" sz="4800" b="1" i="1">
                        <a:effectLst/>
                        <a:latin typeface="Cambria Math"/>
                        <a:ea typeface="Times New Roman"/>
                        <a:cs typeface="2  Zar"/>
                      </a:rPr>
                      <m:t>𝒚</m:t>
                    </m:r>
                  </m:oMath>
                </a14:m>
                <a:r>
                  <a:rPr lang="fa-IR" sz="4800" b="1" dirty="0">
                    <a:ea typeface="Times New Roman"/>
                    <a:cs typeface="2  Zar"/>
                  </a:rPr>
                  <a:t> بیشتر نشود. </a:t>
                </a:r>
                <a:endParaRPr lang="en-US" sz="4800" b="1" dirty="0">
                  <a:ea typeface="Calibri"/>
                  <a:cs typeface="Arial"/>
                </a:endParaRPr>
              </a:p>
              <a:p>
                <a:pPr algn="justLow">
                  <a:lnSpc>
                    <a:spcPct val="150000"/>
                  </a:lnSpc>
                  <a:spcAft>
                    <a:spcPts val="1000"/>
                  </a:spcAft>
                </a:pPr>
                <a14:m>
                  <m:oMath xmlns:m="http://schemas.openxmlformats.org/officeDocument/2006/math">
                    <m:sSub>
                      <m:sSubPr>
                        <m:ctrlPr>
                          <a:rPr lang="en-US" sz="4800" b="1" i="1">
                            <a:effectLst/>
                            <a:latin typeface="Cambria Math"/>
                            <a:ea typeface="Times New Roman"/>
                            <a:cs typeface="2  Zar"/>
                          </a:rPr>
                        </m:ctrlPr>
                      </m:sSubPr>
                      <m:e>
                        <m:r>
                          <a:rPr lang="en-US" sz="4800" b="1" i="1">
                            <a:effectLst/>
                            <a:latin typeface="Cambria Math"/>
                            <a:ea typeface="Times New Roman"/>
                            <a:cs typeface="2  Zar"/>
                          </a:rPr>
                          <m:t>𝑳</m:t>
                        </m:r>
                      </m:e>
                      <m:sub>
                        <m:r>
                          <a:rPr lang="en-US" sz="4800" b="1" i="1">
                            <a:effectLst/>
                            <a:latin typeface="Cambria Math"/>
                            <a:ea typeface="Times New Roman"/>
                            <a:cs typeface="2  Zar"/>
                          </a:rPr>
                          <m:t>𝟏</m:t>
                        </m:r>
                      </m:sub>
                    </m:sSub>
                    <m:r>
                      <a:rPr lang="en-US" sz="4800" b="1" i="1">
                        <a:effectLst/>
                        <a:latin typeface="Cambria Math"/>
                        <a:ea typeface="Times New Roman"/>
                        <a:cs typeface="2  Zar"/>
                      </a:rPr>
                      <m:t>=</m:t>
                    </m:r>
                    <m:f>
                      <m:fPr>
                        <m:ctrlPr>
                          <a:rPr lang="en-US" sz="4800" b="1" i="1">
                            <a:effectLst/>
                            <a:latin typeface="Cambria Math"/>
                            <a:ea typeface="Times New Roman"/>
                            <a:cs typeface="2  Zar"/>
                          </a:rPr>
                        </m:ctrlPr>
                      </m:fPr>
                      <m:num>
                        <m:sSub>
                          <m:sSubPr>
                            <m:ctrlPr>
                              <a:rPr lang="en-US" sz="4800" b="1" i="1">
                                <a:effectLst/>
                                <a:latin typeface="Cambria Math"/>
                                <a:ea typeface="Times New Roman"/>
                                <a:cs typeface="2  Zar"/>
                              </a:rPr>
                            </m:ctrlPr>
                          </m:sSubPr>
                          <m:e>
                            <m:r>
                              <a:rPr lang="en-US" sz="4800" b="1" i="1">
                                <a:effectLst/>
                                <a:latin typeface="Cambria Math"/>
                                <a:ea typeface="Times New Roman"/>
                                <a:cs typeface="2  Zar"/>
                              </a:rPr>
                              <m:t>𝑳</m:t>
                            </m:r>
                          </m:e>
                          <m:sub>
                            <m:r>
                              <a:rPr lang="en-US" sz="4800" b="1" i="1">
                                <a:effectLst/>
                                <a:latin typeface="Cambria Math"/>
                                <a:ea typeface="Times New Roman"/>
                                <a:cs typeface="2  Zar"/>
                              </a:rPr>
                              <m:t>𝟏</m:t>
                            </m:r>
                          </m:sub>
                        </m:sSub>
                      </m:num>
                      <m:den>
                        <m:sSub>
                          <m:sSubPr>
                            <m:ctrlPr>
                              <a:rPr lang="en-US" sz="4800" b="1" i="1">
                                <a:effectLst/>
                                <a:latin typeface="Cambria Math"/>
                                <a:ea typeface="Times New Roman"/>
                                <a:cs typeface="2  Zar"/>
                              </a:rPr>
                            </m:ctrlPr>
                          </m:sSubPr>
                          <m:e>
                            <m:r>
                              <a:rPr lang="en-US" sz="4800" b="1" i="1">
                                <a:effectLst/>
                                <a:latin typeface="Cambria Math"/>
                                <a:ea typeface="Times New Roman"/>
                                <a:cs typeface="2  Zar"/>
                              </a:rPr>
                              <m:t>𝒀</m:t>
                            </m:r>
                          </m:e>
                          <m:sub>
                            <m:r>
                              <a:rPr lang="en-US" sz="4800" b="1" i="1">
                                <a:effectLst/>
                                <a:latin typeface="Cambria Math"/>
                                <a:ea typeface="Times New Roman"/>
                                <a:cs typeface="2  Zar"/>
                              </a:rPr>
                              <m:t>𝟏</m:t>
                            </m:r>
                          </m:sub>
                        </m:sSub>
                      </m:den>
                    </m:f>
                    <m:r>
                      <a:rPr lang="en-US" sz="4800" b="1" i="1">
                        <a:effectLst/>
                        <a:latin typeface="Cambria Math"/>
                        <a:ea typeface="Times New Roman"/>
                        <a:cs typeface="2  Zar"/>
                      </a:rPr>
                      <m:t>≤</m:t>
                    </m:r>
                    <m:d>
                      <m:dPr>
                        <m:begChr m:val="{"/>
                        <m:endChr m:val="}"/>
                        <m:ctrlPr>
                          <a:rPr lang="en-US" sz="4800" b="1" i="1">
                            <a:effectLst/>
                            <a:latin typeface="Cambria Math"/>
                            <a:ea typeface="Times New Roman"/>
                            <a:cs typeface="2  Zar"/>
                          </a:rPr>
                        </m:ctrlPr>
                      </m:dPr>
                      <m:e>
                        <m:r>
                          <a:rPr lang="en-US" sz="4800" b="1" i="1">
                            <a:effectLst/>
                            <a:latin typeface="Cambria Math"/>
                            <a:ea typeface="Times New Roman"/>
                            <a:cs typeface="2  Zar"/>
                          </a:rPr>
                          <m:t>𝟒𝟎</m:t>
                        </m:r>
                        <m:r>
                          <a:rPr lang="en-US" sz="4800" b="1" i="1">
                            <a:effectLst/>
                            <a:latin typeface="Cambria Math"/>
                            <a:ea typeface="Times New Roman"/>
                            <a:cs typeface="2  Zar"/>
                          </a:rPr>
                          <m:t> , </m:t>
                        </m:r>
                        <m:r>
                          <a:rPr lang="en-US" sz="4800" b="1" i="1">
                            <a:effectLst/>
                            <a:latin typeface="Cambria Math"/>
                            <a:ea typeface="Times New Roman"/>
                            <a:cs typeface="2  Zar"/>
                          </a:rPr>
                          <m:t>𝝀</m:t>
                        </m:r>
                        <m:r>
                          <a:rPr lang="en-US" sz="4800" b="1" i="1">
                            <a:effectLst/>
                            <a:latin typeface="Cambria Math"/>
                            <a:ea typeface="Times New Roman"/>
                            <a:cs typeface="2  Zar"/>
                          </a:rPr>
                          <m:t>𝒚</m:t>
                        </m:r>
                      </m:e>
                    </m:d>
                  </m:oMath>
                </a14:m>
                <a:endParaRPr lang="en-US" sz="4800" b="1" dirty="0">
                  <a:ea typeface="Calibri"/>
                  <a:cs typeface="Arial"/>
                </a:endParaRPr>
              </a:p>
              <a:p>
                <a:pPr algn="justLow">
                  <a:lnSpc>
                    <a:spcPct val="150000"/>
                  </a:lnSpc>
                  <a:spcAft>
                    <a:spcPts val="1000"/>
                  </a:spcAft>
                </a:pPr>
                <a:r>
                  <a:rPr lang="fa-IR" sz="4800" b="1" dirty="0">
                    <a:ea typeface="Times New Roman"/>
                    <a:cs typeface="2  Zar"/>
                  </a:rPr>
                  <a:t>2- مقدار لنگر و برش موثر در بست ها از نیروی برش جانبی حاصل می شود در امتداد عمود بر محور طولی ستون به موازات صفحه بست عمل می کند. </a:t>
                </a:r>
                <a:endParaRPr lang="en-US" sz="4800" b="1" dirty="0">
                  <a:ea typeface="Calibri"/>
                  <a:cs typeface="Arial"/>
                </a:endParaRPr>
              </a:p>
              <a:p>
                <a:pPr algn="justLow">
                  <a:lnSpc>
                    <a:spcPct val="150000"/>
                  </a:lnSpc>
                  <a:spcAft>
                    <a:spcPts val="1000"/>
                  </a:spcAft>
                </a:pPr>
                <a14:m>
                  <m:oMath xmlns:m="http://schemas.openxmlformats.org/officeDocument/2006/math">
                    <m:r>
                      <a:rPr lang="en-US" sz="4800" b="1" i="1">
                        <a:effectLst/>
                        <a:latin typeface="Cambria Math"/>
                        <a:ea typeface="Times New Roman"/>
                        <a:cs typeface="2  Zar"/>
                      </a:rPr>
                      <m:t>𝑽</m:t>
                    </m:r>
                    <m:r>
                      <a:rPr lang="en-US" sz="4800" b="1" i="1">
                        <a:effectLst/>
                        <a:latin typeface="Cambria Math"/>
                        <a:ea typeface="Times New Roman"/>
                        <a:cs typeface="2  Zar"/>
                      </a:rPr>
                      <m:t>=</m:t>
                    </m:r>
                    <m:f>
                      <m:fPr>
                        <m:ctrlPr>
                          <a:rPr lang="en-US" sz="4800" b="1" i="1">
                            <a:effectLst/>
                            <a:latin typeface="Cambria Math"/>
                            <a:ea typeface="Times New Roman"/>
                            <a:cs typeface="2  Zar"/>
                          </a:rPr>
                        </m:ctrlPr>
                      </m:fPr>
                      <m:num>
                        <m:r>
                          <a:rPr lang="en-US" sz="4800" b="1" i="1">
                            <a:effectLst/>
                            <a:latin typeface="Cambria Math"/>
                            <a:ea typeface="Times New Roman"/>
                            <a:cs typeface="2  Zar"/>
                          </a:rPr>
                          <m:t>𝟎</m:t>
                        </m:r>
                      </m:num>
                      <m:den>
                        <m:r>
                          <a:rPr lang="en-US" sz="4800" b="1" i="1">
                            <a:effectLst/>
                            <a:latin typeface="Cambria Math"/>
                            <a:ea typeface="Times New Roman"/>
                            <a:cs typeface="2  Zar"/>
                          </a:rPr>
                          <m:t>𝟎𝟐</m:t>
                        </m:r>
                        <m:r>
                          <a:rPr lang="en-US" sz="4800" b="1" i="1">
                            <a:effectLst/>
                            <a:latin typeface="Cambria Math"/>
                            <a:ea typeface="Times New Roman"/>
                            <a:cs typeface="2  Zar"/>
                          </a:rPr>
                          <m:t>𝑷</m:t>
                        </m:r>
                      </m:den>
                    </m:f>
                    <m:r>
                      <a:rPr lang="en-US" sz="4800" b="1" i="1">
                        <a:effectLst/>
                        <a:latin typeface="Cambria Math"/>
                        <a:ea typeface="Times New Roman"/>
                        <a:cs typeface="2  Zar"/>
                      </a:rPr>
                      <m:t>+</m:t>
                    </m:r>
                    <m:r>
                      <a:rPr lang="en-US" sz="4800" b="1" i="1">
                        <a:effectLst/>
                        <a:latin typeface="Cambria Math"/>
                        <a:ea typeface="Times New Roman"/>
                        <a:cs typeface="2  Zar"/>
                      </a:rPr>
                      <m:t>𝑽</m:t>
                    </m:r>
                  </m:oMath>
                </a14:m>
                <a:r>
                  <a:rPr lang="fa-IR" sz="4800" b="1" dirty="0">
                    <a:ea typeface="Times New Roman"/>
                    <a:cs typeface="2  Zar"/>
                  </a:rPr>
                  <a:t> نیروی برش جانبی </a:t>
                </a:r>
                <a:endParaRPr lang="en-US" sz="4800" b="1" dirty="0">
                  <a:ea typeface="Calibri"/>
                  <a:cs typeface="Arial"/>
                </a:endParaRPr>
              </a:p>
              <a:p>
                <a:pPr algn="justLow">
                  <a:lnSpc>
                    <a:spcPct val="150000"/>
                  </a:lnSpc>
                  <a:spcAft>
                    <a:spcPts val="1000"/>
                  </a:spcAft>
                </a:pPr>
                <a14:m>
                  <m:oMath xmlns:m="http://schemas.openxmlformats.org/officeDocument/2006/math">
                    <m:sSub>
                      <m:sSubPr>
                        <m:ctrlPr>
                          <a:rPr lang="en-US" sz="4800" b="1" i="1">
                            <a:effectLst/>
                            <a:latin typeface="Cambria Math"/>
                            <a:ea typeface="Times New Roman"/>
                            <a:cs typeface="2  Zar"/>
                          </a:rPr>
                        </m:ctrlPr>
                      </m:sSubPr>
                      <m:e>
                        <m:r>
                          <a:rPr lang="en-US" sz="4800" b="1" i="1">
                            <a:effectLst/>
                            <a:latin typeface="Cambria Math"/>
                            <a:ea typeface="Times New Roman"/>
                            <a:cs typeface="2  Zar"/>
                          </a:rPr>
                          <m:t>𝑻</m:t>
                        </m:r>
                      </m:e>
                      <m:sub>
                        <m:r>
                          <a:rPr lang="en-US" sz="4800" b="1" i="1">
                            <a:effectLst/>
                            <a:latin typeface="Cambria Math"/>
                            <a:ea typeface="Times New Roman"/>
                            <a:cs typeface="2  Zar"/>
                          </a:rPr>
                          <m:t>𝟏</m:t>
                        </m:r>
                      </m:sub>
                    </m:sSub>
                    <m:r>
                      <a:rPr lang="en-US" sz="4800" b="1" i="1">
                        <a:effectLst/>
                        <a:latin typeface="Cambria Math"/>
                        <a:ea typeface="Times New Roman"/>
                        <a:cs typeface="2  Zar"/>
                      </a:rPr>
                      <m:t>=</m:t>
                    </m:r>
                    <m:f>
                      <m:fPr>
                        <m:ctrlPr>
                          <a:rPr lang="en-US" sz="4800" b="1" i="1">
                            <a:effectLst/>
                            <a:latin typeface="Cambria Math"/>
                            <a:ea typeface="Times New Roman"/>
                            <a:cs typeface="2  Zar"/>
                          </a:rPr>
                        </m:ctrlPr>
                      </m:fPr>
                      <m:num>
                        <m:sSub>
                          <m:sSubPr>
                            <m:ctrlPr>
                              <a:rPr lang="en-US" sz="4800" b="1" i="1">
                                <a:effectLst/>
                                <a:latin typeface="Cambria Math"/>
                                <a:ea typeface="Times New Roman"/>
                                <a:cs typeface="2  Zar"/>
                              </a:rPr>
                            </m:ctrlPr>
                          </m:sSubPr>
                          <m:e>
                            <m:r>
                              <a:rPr lang="en-US" sz="4800" b="1" i="1">
                                <a:effectLst/>
                                <a:latin typeface="Cambria Math"/>
                                <a:ea typeface="Times New Roman"/>
                                <a:cs typeface="2  Zar"/>
                              </a:rPr>
                              <m:t>𝑽𝑳</m:t>
                            </m:r>
                          </m:e>
                          <m:sub>
                            <m:r>
                              <a:rPr lang="en-US" sz="4800" b="1" i="1">
                                <a:effectLst/>
                                <a:latin typeface="Cambria Math"/>
                                <a:ea typeface="Times New Roman"/>
                                <a:cs typeface="2  Zar"/>
                              </a:rPr>
                              <m:t>𝟏</m:t>
                            </m:r>
                          </m:sub>
                        </m:sSub>
                      </m:num>
                      <m:den>
                        <m:r>
                          <a:rPr lang="en-US" sz="4800" b="1" i="1">
                            <a:effectLst/>
                            <a:latin typeface="Cambria Math"/>
                            <a:ea typeface="Times New Roman"/>
                            <a:cs typeface="2  Zar"/>
                          </a:rPr>
                          <m:t>𝟐</m:t>
                        </m:r>
                        <m:r>
                          <a:rPr lang="en-US" sz="4800" b="1" i="1">
                            <a:effectLst/>
                            <a:latin typeface="Cambria Math"/>
                            <a:ea typeface="Times New Roman"/>
                            <a:cs typeface="2  Zar"/>
                          </a:rPr>
                          <m:t>𝒃</m:t>
                        </m:r>
                      </m:den>
                    </m:f>
                  </m:oMath>
                </a14:m>
                <a:r>
                  <a:rPr lang="fa-IR" sz="4800" b="1" dirty="0">
                    <a:ea typeface="Times New Roman"/>
                    <a:cs typeface="2  Zar"/>
                  </a:rPr>
                  <a:t> نیروی برش بست </a:t>
                </a:r>
                <a:endParaRPr lang="en-US" sz="4800" b="1" dirty="0">
                  <a:ea typeface="Calibri"/>
                  <a:cs typeface="Arial"/>
                </a:endParaRPr>
              </a:p>
              <a:p>
                <a:pPr algn="justLow">
                  <a:lnSpc>
                    <a:spcPct val="150000"/>
                  </a:lnSpc>
                  <a:spcAft>
                    <a:spcPts val="1000"/>
                  </a:spcAft>
                </a:pPr>
                <a14:m>
                  <m:oMath xmlns:m="http://schemas.openxmlformats.org/officeDocument/2006/math">
                    <m:sSub>
                      <m:sSubPr>
                        <m:ctrlPr>
                          <a:rPr lang="en-US" sz="4800" b="1" i="1">
                            <a:effectLst/>
                            <a:latin typeface="Cambria Math"/>
                            <a:ea typeface="Times New Roman"/>
                            <a:cs typeface="2  Zar"/>
                          </a:rPr>
                        </m:ctrlPr>
                      </m:sSubPr>
                      <m:e>
                        <m:r>
                          <a:rPr lang="en-US" sz="4800" b="1" i="1">
                            <a:effectLst/>
                            <a:latin typeface="Cambria Math"/>
                            <a:ea typeface="Times New Roman"/>
                            <a:cs typeface="2  Zar"/>
                          </a:rPr>
                          <m:t>𝑴</m:t>
                        </m:r>
                      </m:e>
                      <m:sub>
                        <m:r>
                          <a:rPr lang="en-US" sz="4800" b="1" i="1">
                            <a:effectLst/>
                            <a:latin typeface="Cambria Math"/>
                            <a:ea typeface="Times New Roman"/>
                            <a:cs typeface="2  Zar"/>
                          </a:rPr>
                          <m:t>𝟏</m:t>
                        </m:r>
                      </m:sub>
                    </m:sSub>
                    <m:r>
                      <a:rPr lang="en-US" sz="4800" b="1" i="1">
                        <a:effectLst/>
                        <a:latin typeface="Cambria Math"/>
                        <a:ea typeface="Times New Roman"/>
                        <a:cs typeface="2  Zar"/>
                      </a:rPr>
                      <m:t>=</m:t>
                    </m:r>
                    <m:f>
                      <m:fPr>
                        <m:ctrlPr>
                          <a:rPr lang="en-US" sz="4800" b="1" i="1">
                            <a:effectLst/>
                            <a:latin typeface="Cambria Math"/>
                            <a:ea typeface="Times New Roman"/>
                            <a:cs typeface="2  Zar"/>
                          </a:rPr>
                        </m:ctrlPr>
                      </m:fPr>
                      <m:num>
                        <m:sSub>
                          <m:sSubPr>
                            <m:ctrlPr>
                              <a:rPr lang="en-US" sz="4800" b="1" i="1">
                                <a:effectLst/>
                                <a:latin typeface="Cambria Math"/>
                                <a:ea typeface="Times New Roman"/>
                                <a:cs typeface="2  Zar"/>
                              </a:rPr>
                            </m:ctrlPr>
                          </m:sSubPr>
                          <m:e>
                            <m:r>
                              <a:rPr lang="en-US" sz="4800" b="1" i="1">
                                <a:effectLst/>
                                <a:latin typeface="Cambria Math"/>
                                <a:ea typeface="Times New Roman"/>
                                <a:cs typeface="2  Zar"/>
                              </a:rPr>
                              <m:t>𝑽𝑳</m:t>
                            </m:r>
                          </m:e>
                          <m:sub>
                            <m:r>
                              <a:rPr lang="en-US" sz="4800" b="1" i="1">
                                <a:effectLst/>
                                <a:latin typeface="Cambria Math"/>
                                <a:ea typeface="Times New Roman"/>
                                <a:cs typeface="2  Zar"/>
                              </a:rPr>
                              <m:t>𝟒</m:t>
                            </m:r>
                          </m:sub>
                        </m:sSub>
                      </m:num>
                      <m:den>
                        <m:r>
                          <a:rPr lang="en-US" sz="4800" b="1" i="1">
                            <a:effectLst/>
                            <a:latin typeface="Cambria Math"/>
                            <a:ea typeface="Times New Roman"/>
                            <a:cs typeface="2  Zar"/>
                          </a:rPr>
                          <m:t>𝟒</m:t>
                        </m:r>
                      </m:den>
                    </m:f>
                  </m:oMath>
                </a14:m>
                <a:r>
                  <a:rPr lang="fa-IR" sz="4800" b="1" dirty="0">
                    <a:ea typeface="Times New Roman"/>
                    <a:cs typeface="2  Zar"/>
                  </a:rPr>
                  <a:t> لنگر جهتی بست </a:t>
                </a:r>
                <a:endParaRPr lang="en-US" sz="4800" b="1" dirty="0">
                  <a:ea typeface="Calibri"/>
                  <a:cs typeface="Arial"/>
                </a:endParaRPr>
              </a:p>
              <a:p>
                <a:pPr algn="justLow">
                  <a:lnSpc>
                    <a:spcPct val="150000"/>
                  </a:lnSpc>
                  <a:spcAft>
                    <a:spcPts val="1000"/>
                  </a:spcAft>
                </a:pPr>
                <a14:m>
                  <m:oMath xmlns:m="http://schemas.openxmlformats.org/officeDocument/2006/math">
                    <m:r>
                      <a:rPr lang="en-US" sz="4800" b="1" i="1">
                        <a:effectLst/>
                        <a:latin typeface="Cambria Math"/>
                        <a:ea typeface="Times New Roman"/>
                        <a:cs typeface="2  Zar"/>
                      </a:rPr>
                      <m:t>𝒕</m:t>
                    </m:r>
                    <m:r>
                      <a:rPr lang="en-US" sz="4800" b="1" i="1">
                        <a:effectLst/>
                        <a:latin typeface="Cambria Math"/>
                        <a:ea typeface="Times New Roman"/>
                        <a:cs typeface="2  Zar"/>
                      </a:rPr>
                      <m:t>≥ </m:t>
                    </m:r>
                    <m:f>
                      <m:fPr>
                        <m:type m:val="skw"/>
                        <m:ctrlPr>
                          <a:rPr lang="en-US" sz="4800" b="1" i="1">
                            <a:effectLst/>
                            <a:latin typeface="Cambria Math"/>
                            <a:ea typeface="Times New Roman"/>
                            <a:cs typeface="2  Zar"/>
                          </a:rPr>
                        </m:ctrlPr>
                      </m:fPr>
                      <m:num>
                        <m:r>
                          <a:rPr lang="en-US" sz="4800" b="1" i="1">
                            <a:effectLst/>
                            <a:latin typeface="Cambria Math"/>
                            <a:ea typeface="Times New Roman"/>
                            <a:cs typeface="2  Zar"/>
                          </a:rPr>
                          <m:t>𝟏</m:t>
                        </m:r>
                      </m:num>
                      <m:den>
                        <m:r>
                          <a:rPr lang="en-US" sz="4800" b="1" i="1">
                            <a:effectLst/>
                            <a:latin typeface="Cambria Math"/>
                            <a:ea typeface="Times New Roman"/>
                            <a:cs typeface="2  Zar"/>
                          </a:rPr>
                          <m:t>𝟒𝟎</m:t>
                        </m:r>
                      </m:den>
                    </m:f>
                    <m:r>
                      <a:rPr lang="en-US" sz="4800" b="1" i="1">
                        <a:effectLst/>
                        <a:latin typeface="Cambria Math"/>
                        <a:ea typeface="Times New Roman"/>
                        <a:cs typeface="2  Zar"/>
                      </a:rPr>
                      <m:t>𝒃</m:t>
                    </m:r>
                  </m:oMath>
                </a14:m>
                <a:r>
                  <a:rPr lang="fa-IR" sz="4800" b="1" dirty="0">
                    <a:ea typeface="Times New Roman"/>
                    <a:cs typeface="2  Zar"/>
                  </a:rPr>
                  <a:t> ضخامت بست و ضخامت ورق انتهایی ستون </a:t>
                </a:r>
                <a:endParaRPr lang="en-US" sz="4800" b="1" dirty="0">
                  <a:ea typeface="Calibri"/>
                  <a:cs typeface="Arial"/>
                </a:endParaRPr>
              </a:p>
              <a:p>
                <a:pPr algn="justLow">
                  <a:lnSpc>
                    <a:spcPct val="150000"/>
                  </a:lnSpc>
                  <a:spcAft>
                    <a:spcPts val="1000"/>
                  </a:spcAft>
                </a:pPr>
                <a14:m>
                  <m:oMath xmlns:m="http://schemas.openxmlformats.org/officeDocument/2006/math">
                    <m:sSub>
                      <m:sSubPr>
                        <m:ctrlPr>
                          <a:rPr lang="en-US" sz="4800" b="1" i="1">
                            <a:effectLst/>
                            <a:latin typeface="Cambria Math"/>
                            <a:ea typeface="Times New Roman"/>
                            <a:cs typeface="2  Zar"/>
                          </a:rPr>
                        </m:ctrlPr>
                      </m:sSubPr>
                      <m:e>
                        <m:r>
                          <a:rPr lang="en-US" sz="4800" b="1" i="1">
                            <a:effectLst/>
                            <a:latin typeface="Cambria Math"/>
                            <a:ea typeface="Times New Roman"/>
                            <a:cs typeface="2  Zar"/>
                          </a:rPr>
                          <m:t>𝝀</m:t>
                        </m:r>
                      </m:e>
                      <m:sub>
                        <m:r>
                          <a:rPr lang="en-US" sz="4800" b="1" i="1">
                            <a:effectLst/>
                            <a:latin typeface="Cambria Math"/>
                            <a:ea typeface="Times New Roman"/>
                            <a:cs typeface="2  Zar"/>
                          </a:rPr>
                          <m:t>𝒚𝒆</m:t>
                        </m:r>
                      </m:sub>
                    </m:sSub>
                    <m:r>
                      <a:rPr lang="en-US" sz="4800" b="1">
                        <a:effectLst/>
                        <a:latin typeface="Cambria Math"/>
                        <a:ea typeface="Times New Roman"/>
                        <a:cs typeface="2  Zar"/>
                      </a:rPr>
                      <m:t>=</m:t>
                    </m:r>
                    <m:rad>
                      <m:radPr>
                        <m:degHide m:val="on"/>
                        <m:ctrlPr>
                          <a:rPr lang="en-US" sz="4800" b="1" i="1">
                            <a:effectLst/>
                            <a:latin typeface="Cambria Math"/>
                            <a:ea typeface="Times New Roman"/>
                            <a:cs typeface="2  Zar"/>
                          </a:rPr>
                        </m:ctrlPr>
                      </m:radPr>
                      <m:deg/>
                      <m:e>
                        <m:sSubSup>
                          <m:sSubSupPr>
                            <m:ctrlPr>
                              <a:rPr lang="en-US" sz="4800" b="1" i="1">
                                <a:effectLst/>
                                <a:latin typeface="Cambria Math"/>
                                <a:ea typeface="Times New Roman"/>
                                <a:cs typeface="2  Zar"/>
                              </a:rPr>
                            </m:ctrlPr>
                          </m:sSubSupPr>
                          <m:e>
                            <m:r>
                              <a:rPr lang="en-US" sz="4800" b="1" i="1">
                                <a:effectLst/>
                                <a:latin typeface="Cambria Math"/>
                                <a:ea typeface="Times New Roman"/>
                                <a:cs typeface="2  Zar"/>
                              </a:rPr>
                              <m:t>𝝀</m:t>
                            </m:r>
                          </m:e>
                          <m:sub>
                            <m:r>
                              <a:rPr lang="en-US" sz="4800" b="1" i="1">
                                <a:effectLst/>
                                <a:latin typeface="Cambria Math"/>
                                <a:ea typeface="Times New Roman"/>
                                <a:cs typeface="2  Zar"/>
                              </a:rPr>
                              <m:t>𝒚</m:t>
                            </m:r>
                          </m:sub>
                          <m:sup>
                            <m:r>
                              <a:rPr lang="en-US" sz="4800" b="1" i="1">
                                <a:effectLst/>
                                <a:latin typeface="Cambria Math"/>
                                <a:ea typeface="Times New Roman"/>
                                <a:cs typeface="2  Zar"/>
                              </a:rPr>
                              <m:t>𝟐</m:t>
                            </m:r>
                          </m:sup>
                        </m:sSubSup>
                        <m:r>
                          <a:rPr lang="en-US" sz="4800" b="1" i="1">
                            <a:effectLst/>
                            <a:latin typeface="Cambria Math"/>
                            <a:ea typeface="Times New Roman"/>
                            <a:cs typeface="2  Zar"/>
                          </a:rPr>
                          <m:t>+</m:t>
                        </m:r>
                        <m:sSubSup>
                          <m:sSubSupPr>
                            <m:ctrlPr>
                              <a:rPr lang="en-US" sz="4800" b="1" i="1">
                                <a:effectLst/>
                                <a:latin typeface="Cambria Math"/>
                                <a:ea typeface="Times New Roman"/>
                                <a:cs typeface="2  Zar"/>
                              </a:rPr>
                            </m:ctrlPr>
                          </m:sSubSupPr>
                          <m:e>
                            <m:r>
                              <a:rPr lang="en-US" sz="4800" b="1" i="1">
                                <a:effectLst/>
                                <a:latin typeface="Cambria Math"/>
                                <a:ea typeface="Times New Roman"/>
                                <a:cs typeface="2  Zar"/>
                              </a:rPr>
                              <m:t>𝝀</m:t>
                            </m:r>
                          </m:e>
                          <m:sub>
                            <m:r>
                              <a:rPr lang="en-US" sz="4800" b="1" i="1">
                                <a:effectLst/>
                                <a:latin typeface="Cambria Math"/>
                                <a:ea typeface="Times New Roman"/>
                                <a:cs typeface="2  Zar"/>
                              </a:rPr>
                              <m:t>𝟏</m:t>
                            </m:r>
                          </m:sub>
                          <m:sup>
                            <m:r>
                              <a:rPr lang="en-US" sz="4800" b="1" i="1">
                                <a:effectLst/>
                                <a:latin typeface="Cambria Math"/>
                                <a:ea typeface="Times New Roman"/>
                                <a:cs typeface="2  Zar"/>
                              </a:rPr>
                              <m:t>𝟐</m:t>
                            </m:r>
                          </m:sup>
                        </m:sSubSup>
                      </m:e>
                    </m:rad>
                  </m:oMath>
                </a14:m>
                <a:r>
                  <a:rPr lang="en-US" sz="4800" b="1" dirty="0">
                    <a:effectLst/>
                    <a:latin typeface="2  Zar"/>
                    <a:ea typeface="Times New Roman"/>
                    <a:cs typeface="Arial"/>
                  </a:rPr>
                  <a:t> </a:t>
                </a:r>
                <a:r>
                  <a:rPr lang="fa-IR" sz="4800" b="1" dirty="0">
                    <a:solidFill>
                      <a:srgbClr val="FF0000"/>
                    </a:solidFill>
                    <a:latin typeface="2  Zar"/>
                    <a:ea typeface="Times New Roman"/>
                  </a:rPr>
                  <a:t>لاندای موثر</a:t>
                </a:r>
                <a:endParaRPr lang="en-US" sz="4800" b="1" dirty="0">
                  <a:ea typeface="Calibri"/>
                  <a:cs typeface="Arial"/>
                </a:endParaRPr>
              </a:p>
              <a:p>
                <a:endParaRPr lang="fa-IR"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836712"/>
                <a:ext cx="8822214" cy="5328592"/>
              </a:xfrm>
              <a:blipFill rotWithShape="1">
                <a:blip r:embed="rId2"/>
                <a:stretch>
                  <a:fillRect l="-484"/>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24</a:t>
            </a:fld>
            <a:endParaRPr lang="fa-IR" dirty="0"/>
          </a:p>
        </p:txBody>
      </p:sp>
      <p:pic>
        <p:nvPicPr>
          <p:cNvPr id="16" name="Picture 15" descr="C:\Users\sadegh\Desktop\f 22\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068960"/>
            <a:ext cx="3188072" cy="3024336"/>
          </a:xfrm>
          <a:prstGeom prst="rect">
            <a:avLst/>
          </a:prstGeom>
          <a:noFill/>
          <a:ln>
            <a:noFill/>
          </a:ln>
        </p:spPr>
      </p:pic>
    </p:spTree>
    <p:extLst>
      <p:ext uri="{BB962C8B-B14F-4D97-AF65-F5344CB8AC3E}">
        <p14:creationId xmlns:p14="http://schemas.microsoft.com/office/powerpoint/2010/main" val="42553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down)">
                                      <p:cBhvr>
                                        <p:cTn id="20" dur="500"/>
                                        <p:tgtEl>
                                          <p:spTgt spid="11">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ipe(down)">
                                      <p:cBhvr>
                                        <p:cTn id="23" dur="500"/>
                                        <p:tgtEl>
                                          <p:spTgt spid="11">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wipe(down)">
                                      <p:cBhvr>
                                        <p:cTn id="26" dur="500"/>
                                        <p:tgtEl>
                                          <p:spTgt spid="11">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wipe(down)">
                                      <p:cBhvr>
                                        <p:cTn id="29" dur="500"/>
                                        <p:tgtEl>
                                          <p:spTgt spid="11">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wipe(down)">
                                      <p:cBhvr>
                                        <p:cTn id="32" dur="500"/>
                                        <p:tgtEl>
                                          <p:spTgt spid="11">
                                            <p:txEl>
                                              <p:pRg st="6" end="6"/>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wipe(down)">
                                      <p:cBhvr>
                                        <p:cTn id="35" dur="500"/>
                                        <p:tgtEl>
                                          <p:spTgt spid="11">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wipe(down)">
                                      <p:cBhvr>
                                        <p:cTn id="38"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مثال 5</a:t>
            </a:r>
            <a:endParaRPr lang="fa-IR" dirty="0"/>
          </a:p>
        </p:txBody>
      </p:sp>
      <p:sp>
        <p:nvSpPr>
          <p:cNvPr id="12" name="Slide Number Placeholder 11"/>
          <p:cNvSpPr>
            <a:spLocks noGrp="1"/>
          </p:cNvSpPr>
          <p:nvPr>
            <p:ph type="sldNum" sz="quarter" idx="4"/>
          </p:nvPr>
        </p:nvSpPr>
        <p:spPr/>
        <p:txBody>
          <a:bodyPr/>
          <a:lstStyle/>
          <a:p>
            <a:fld id="{AE3A5789-49FC-49F2-8487-A9CA7F43CEF4}" type="slidenum">
              <a:rPr lang="fa-IR" smtClean="0"/>
              <a:pPr/>
              <a:t>25</a:t>
            </a:fld>
            <a:endParaRPr lang="fa-IR" dirty="0"/>
          </a:p>
        </p:txBody>
      </p:sp>
      <p:graphicFrame>
        <p:nvGraphicFramePr>
          <p:cNvPr id="28" name="Content Placeholder 27"/>
          <p:cNvGraphicFramePr>
            <a:graphicFrameLocks noGrp="1"/>
          </p:cNvGraphicFramePr>
          <p:nvPr>
            <p:ph idx="1"/>
            <p:extLst>
              <p:ext uri="{D42A27DB-BD31-4B8C-83A1-F6EECF244321}">
                <p14:modId xmlns:p14="http://schemas.microsoft.com/office/powerpoint/2010/main" val="265203875"/>
              </p:ext>
            </p:extLst>
          </p:nvPr>
        </p:nvGraphicFramePr>
        <p:xfrm>
          <a:off x="4427984" y="1631747"/>
          <a:ext cx="2526933" cy="1828800"/>
        </p:xfrm>
        <a:graphic>
          <a:graphicData uri="http://schemas.openxmlformats.org/drawingml/2006/table">
            <a:tbl>
              <a:tblPr rtl="1" firstRow="1" firstCol="1" bandRow="1"/>
              <a:tblGrid>
                <a:gridCol w="1343116"/>
                <a:gridCol w="1183817"/>
              </a:tblGrid>
              <a:tr h="0">
                <a:tc>
                  <a:txBody>
                    <a:bodyPr/>
                    <a:lstStyle/>
                    <a:p>
                      <a:pPr algn="justLow" rtl="0">
                        <a:lnSpc>
                          <a:spcPct val="150000"/>
                        </a:lnSpc>
                        <a:spcAft>
                          <a:spcPts val="0"/>
                        </a:spcAft>
                      </a:pPr>
                      <a:r>
                        <a:rPr lang="en-US" sz="1600" dirty="0" err="1">
                          <a:effectLst/>
                          <a:latin typeface="Calibri"/>
                          <a:ea typeface="Times New Roman"/>
                          <a:cs typeface="2  Zar"/>
                        </a:rPr>
                        <a:t>T</a:t>
                      </a:r>
                      <a:r>
                        <a:rPr lang="en-US" sz="1600" baseline="-25000" dirty="0" err="1">
                          <a:effectLst/>
                          <a:latin typeface="Calibri"/>
                          <a:ea typeface="Times New Roman"/>
                          <a:cs typeface="2  Zar"/>
                        </a:rPr>
                        <a:t>f</a:t>
                      </a:r>
                      <a:r>
                        <a:rPr lang="en-US" sz="1600" dirty="0">
                          <a:effectLst/>
                          <a:latin typeface="Calibri"/>
                          <a:ea typeface="Times New Roman"/>
                          <a:cs typeface="2  Zar"/>
                        </a:rPr>
                        <a:t>=8</a:t>
                      </a:r>
                      <a:r>
                        <a:rPr lang="en-US" sz="1600" baseline="-25000" dirty="0">
                          <a:effectLst/>
                          <a:latin typeface="Calibri"/>
                          <a:ea typeface="Times New Roman"/>
                          <a:cs typeface="2  Zar"/>
                        </a:rPr>
                        <a:t> mm</a:t>
                      </a:r>
                      <a:endParaRPr lang="en-US" sz="1100" dirty="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a:effectLst/>
                          <a:latin typeface="Calibri"/>
                          <a:ea typeface="Times New Roman"/>
                          <a:cs typeface="2  Zar"/>
                        </a:rPr>
                        <a:t>H=18cm</a:t>
                      </a:r>
                      <a:endParaRPr lang="en-US" sz="110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dirty="0">
                          <a:effectLst/>
                          <a:latin typeface="Calibri"/>
                          <a:ea typeface="Times New Roman"/>
                          <a:cs typeface="2  Zar"/>
                        </a:rPr>
                        <a:t>I</a:t>
                      </a:r>
                      <a:r>
                        <a:rPr lang="en-US" sz="1600" baseline="-25000" dirty="0">
                          <a:effectLst/>
                          <a:latin typeface="Calibri"/>
                          <a:ea typeface="Times New Roman"/>
                          <a:cs typeface="2  Zar"/>
                        </a:rPr>
                        <a:t>x</a:t>
                      </a:r>
                      <a:r>
                        <a:rPr lang="en-US" sz="1600" dirty="0">
                          <a:effectLst/>
                          <a:latin typeface="Calibri"/>
                          <a:ea typeface="Times New Roman"/>
                          <a:cs typeface="2  Zar"/>
                        </a:rPr>
                        <a:t>=1320 cm</a:t>
                      </a:r>
                      <a:r>
                        <a:rPr lang="en-US" sz="1600" baseline="30000" dirty="0">
                          <a:effectLst/>
                          <a:latin typeface="Calibri"/>
                          <a:ea typeface="Times New Roman"/>
                          <a:cs typeface="2  Zar"/>
                        </a:rPr>
                        <a:t>4</a:t>
                      </a:r>
                      <a:endParaRPr lang="en-US" sz="1100" dirty="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a:effectLst/>
                          <a:latin typeface="Calibri"/>
                          <a:ea typeface="Times New Roman"/>
                          <a:cs typeface="2  Zar"/>
                        </a:rPr>
                        <a:t>B=9.1 cm</a:t>
                      </a:r>
                      <a:endParaRPr lang="en-US" sz="110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a:effectLst/>
                          <a:latin typeface="Calibri"/>
                          <a:ea typeface="Times New Roman"/>
                          <a:cs typeface="2  Zar"/>
                        </a:rPr>
                        <a:t>I</a:t>
                      </a:r>
                      <a:r>
                        <a:rPr lang="en-US" sz="1600" baseline="-25000">
                          <a:effectLst/>
                          <a:latin typeface="Calibri"/>
                          <a:ea typeface="Times New Roman"/>
                          <a:cs typeface="2  Zar"/>
                        </a:rPr>
                        <a:t>y</a:t>
                      </a:r>
                      <a:r>
                        <a:rPr lang="en-US" sz="1600">
                          <a:effectLst/>
                          <a:latin typeface="Calibri"/>
                          <a:ea typeface="Times New Roman"/>
                          <a:cs typeface="2  Zar"/>
                        </a:rPr>
                        <a:t>=101 cm</a:t>
                      </a:r>
                      <a:r>
                        <a:rPr lang="en-US" sz="1600" baseline="30000">
                          <a:effectLst/>
                          <a:latin typeface="Calibri"/>
                          <a:ea typeface="Times New Roman"/>
                          <a:cs typeface="2  Zar"/>
                        </a:rPr>
                        <a:t>4</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dirty="0">
                          <a:effectLst/>
                          <a:latin typeface="Calibri"/>
                          <a:ea typeface="Times New Roman"/>
                          <a:cs typeface="2  Zar"/>
                        </a:rPr>
                        <a:t>T</a:t>
                      </a:r>
                      <a:r>
                        <a:rPr lang="en-US" sz="1600" baseline="-25000" dirty="0">
                          <a:effectLst/>
                          <a:latin typeface="Calibri"/>
                          <a:ea typeface="Times New Roman"/>
                          <a:cs typeface="2  Zar"/>
                        </a:rPr>
                        <a:t>w</a:t>
                      </a:r>
                      <a:r>
                        <a:rPr lang="en-US" sz="1600" dirty="0">
                          <a:effectLst/>
                          <a:latin typeface="Calibri"/>
                          <a:ea typeface="Times New Roman"/>
                          <a:cs typeface="2  Zar"/>
                        </a:rPr>
                        <a:t>=5.3 mm</a:t>
                      </a:r>
                      <a:endParaRPr lang="en-US" sz="1100" dirty="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a:effectLst/>
                          <a:latin typeface="Calibri"/>
                          <a:ea typeface="Times New Roman"/>
                          <a:cs typeface="2  Zar"/>
                        </a:rPr>
                        <a:t>Y</a:t>
                      </a:r>
                      <a:r>
                        <a:rPr lang="en-US" sz="1600" baseline="-25000">
                          <a:effectLst/>
                          <a:latin typeface="Calibri"/>
                          <a:ea typeface="Times New Roman"/>
                          <a:cs typeface="2  Zar"/>
                        </a:rPr>
                        <a:t>x</a:t>
                      </a:r>
                      <a:r>
                        <a:rPr lang="en-US" sz="1600">
                          <a:effectLst/>
                          <a:latin typeface="Calibri"/>
                          <a:ea typeface="Times New Roman"/>
                          <a:cs typeface="2  Zar"/>
                        </a:rPr>
                        <a:t> = 7/42 cm</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a:effectLst/>
                          <a:latin typeface="Calibri"/>
                          <a:ea typeface="Times New Roman"/>
                          <a:cs typeface="2  Zar"/>
                        </a:rPr>
                        <a:t>A=23/9 cm</a:t>
                      </a:r>
                      <a:r>
                        <a:rPr lang="en-US" sz="1600" baseline="30000">
                          <a:effectLst/>
                          <a:latin typeface="Calibri"/>
                          <a:ea typeface="Times New Roman"/>
                          <a:cs typeface="2  Zar"/>
                        </a:rPr>
                        <a:t>2</a:t>
                      </a:r>
                      <a:endParaRPr lang="en-US" sz="110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fa-IR" sz="1600">
                          <a:effectLst/>
                          <a:latin typeface="Calibri"/>
                          <a:ea typeface="Times New Roman"/>
                          <a:cs typeface="2  Zar"/>
                        </a:rPr>
                        <a:t> </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dirty="0">
                          <a:effectLst/>
                          <a:latin typeface="Calibri"/>
                          <a:ea typeface="Times New Roman"/>
                          <a:cs typeface="2  Zar"/>
                        </a:rPr>
                        <a:t>R</a:t>
                      </a:r>
                      <a:r>
                        <a:rPr lang="en-US" sz="1600" baseline="-25000" dirty="0">
                          <a:effectLst/>
                          <a:latin typeface="Calibri"/>
                          <a:ea typeface="Times New Roman"/>
                          <a:cs typeface="2  Zar"/>
                        </a:rPr>
                        <a:t>y</a:t>
                      </a:r>
                      <a:r>
                        <a:rPr lang="en-US" sz="1600" dirty="0">
                          <a:effectLst/>
                          <a:latin typeface="Calibri"/>
                          <a:ea typeface="Times New Roman"/>
                          <a:cs typeface="2  Zar"/>
                        </a:rPr>
                        <a:t>=2/05 cm</a:t>
                      </a:r>
                      <a:endParaRPr lang="en-US" sz="1100" dirty="0">
                        <a:effectLst/>
                        <a:latin typeface="Calibri"/>
                        <a:ea typeface="Calibri"/>
                        <a:cs typeface="Arial"/>
                      </a:endParaRPr>
                    </a:p>
                  </a:txBody>
                  <a:tcPr marL="68580" marR="68580" marT="0" marB="0">
                    <a:lnL>
                      <a:noFill/>
                    </a:lnL>
                    <a:lnR>
                      <a:noFill/>
                    </a:lnR>
                    <a:lnT>
                      <a:noFill/>
                    </a:lnT>
                    <a:lnB>
                      <a:noFill/>
                    </a:lnB>
                  </a:tcPr>
                </a:tc>
              </a:tr>
            </a:tbl>
          </a:graphicData>
        </a:graphic>
      </p:graphicFrame>
      <p:sp>
        <p:nvSpPr>
          <p:cNvPr id="30" name="Rectangle 29"/>
          <p:cNvSpPr/>
          <p:nvPr/>
        </p:nvSpPr>
        <p:spPr>
          <a:xfrm>
            <a:off x="4211960" y="980728"/>
            <a:ext cx="4572000" cy="646331"/>
          </a:xfrm>
          <a:prstGeom prst="rect">
            <a:avLst/>
          </a:prstGeom>
        </p:spPr>
        <p:txBody>
          <a:bodyPr>
            <a:spAutoFit/>
          </a:bodyPr>
          <a:lstStyle/>
          <a:p>
            <a:r>
              <a:rPr lang="fa-IR" dirty="0">
                <a:ea typeface="Times New Roman"/>
                <a:cs typeface="2  Zar"/>
              </a:rPr>
              <a:t>مثال : دوبل به هم چسبیده و دوبل نردبانی با بست افقی را طراحی کنید. </a:t>
            </a:r>
            <a:endParaRPr lang="fa-IR" dirty="0"/>
          </a:p>
        </p:txBody>
      </p:sp>
      <p:pic>
        <p:nvPicPr>
          <p:cNvPr id="35" name="Picture 34" descr="C:\Users\sadegh\Desktop\f 22\aa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65506"/>
            <a:ext cx="2952328" cy="3215621"/>
          </a:xfrm>
          <a:prstGeom prst="rect">
            <a:avLst/>
          </a:prstGeom>
          <a:noFill/>
          <a:ln>
            <a:noFill/>
          </a:ln>
        </p:spPr>
      </p:pic>
      <mc:AlternateContent xmlns:mc="http://schemas.openxmlformats.org/markup-compatibility/2006" xmlns:a14="http://schemas.microsoft.com/office/drawing/2010/main">
        <mc:Choice Requires="a14">
          <p:sp>
            <p:nvSpPr>
              <p:cNvPr id="31" name="Rectangle 30"/>
              <p:cNvSpPr/>
              <p:nvPr/>
            </p:nvSpPr>
            <p:spPr>
              <a:xfrm>
                <a:off x="2339752" y="3429000"/>
                <a:ext cx="6264696" cy="2509854"/>
              </a:xfrm>
              <a:prstGeom prst="rect">
                <a:avLst/>
              </a:prstGeom>
            </p:spPr>
            <p:txBody>
              <a:bodyPr wrap="square">
                <a:spAutoFit/>
              </a:bodyPr>
              <a:lstStyle/>
              <a:p>
                <a:pPr algn="justLow">
                  <a:lnSpc>
                    <a:spcPct val="150000"/>
                  </a:lnSpc>
                  <a:spcAft>
                    <a:spcPts val="1000"/>
                  </a:spcAft>
                </a:pPr>
                <a:r>
                  <a:rPr lang="en-US" dirty="0">
                    <a:ea typeface="Times New Roman"/>
                    <a:cs typeface="2  Zar"/>
                  </a:rPr>
                  <a:t>K=0/7</a:t>
                </a:r>
                <a:r>
                  <a:rPr lang="en-US" dirty="0">
                    <a:effectLst/>
                    <a:latin typeface="2  Zar"/>
                    <a:ea typeface="Times New Roman"/>
                    <a:cs typeface="Arial"/>
                  </a:rPr>
                  <a:t> </a:t>
                </a:r>
                <a:endParaRPr lang="en-US" sz="1200" dirty="0">
                  <a:ea typeface="Calibri"/>
                  <a:cs typeface="Arial"/>
                </a:endParaRPr>
              </a:p>
              <a:p>
                <a:pPr algn="justLow">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n-US" i="1">
                              <a:effectLst/>
                              <a:latin typeface="Cambria Math"/>
                              <a:ea typeface="Times New Roman"/>
                              <a:cs typeface="2  Zar"/>
                            </a:rPr>
                          </m:ctrlPr>
                        </m:sSubPr>
                        <m:e>
                          <m:r>
                            <a:rPr lang="en-US" i="1">
                              <a:effectLst/>
                              <a:latin typeface="Cambria Math"/>
                              <a:ea typeface="Times New Roman"/>
                              <a:cs typeface="2  Zar"/>
                            </a:rPr>
                            <m:t>𝐼</m:t>
                          </m:r>
                        </m:e>
                        <m:sub>
                          <m:r>
                            <a:rPr lang="en-US" i="1">
                              <a:effectLst/>
                              <a:latin typeface="Cambria Math"/>
                              <a:ea typeface="Times New Roman"/>
                              <a:cs typeface="2  Zar"/>
                            </a:rPr>
                            <m:t>𝑥</m:t>
                          </m:r>
                        </m:sub>
                      </m:sSub>
                      <m:r>
                        <a:rPr lang="en-US" i="1">
                          <a:effectLst/>
                          <a:latin typeface="Cambria Math"/>
                          <a:ea typeface="Times New Roman"/>
                          <a:cs typeface="2  Zar"/>
                        </a:rPr>
                        <m:t>=</m:t>
                      </m:r>
                      <m:r>
                        <a:rPr lang="en-US" i="1">
                          <a:effectLst/>
                          <a:latin typeface="Cambria Math"/>
                          <a:ea typeface="Times New Roman"/>
                          <a:cs typeface="2  Zar"/>
                        </a:rPr>
                        <m:t>2</m:t>
                      </m:r>
                      <m:r>
                        <a:rPr lang="en-US" i="1">
                          <a:effectLst/>
                          <a:latin typeface="Cambria Math"/>
                          <a:ea typeface="Times New Roman"/>
                          <a:cs typeface="2  Zar"/>
                        </a:rPr>
                        <m:t>×</m:t>
                      </m:r>
                      <m:sSub>
                        <m:sSubPr>
                          <m:ctrlPr>
                            <a:rPr lang="en-US" i="1">
                              <a:effectLst/>
                              <a:latin typeface="Cambria Math"/>
                              <a:ea typeface="Times New Roman"/>
                              <a:cs typeface="2  Zar"/>
                            </a:rPr>
                          </m:ctrlPr>
                        </m:sSubPr>
                        <m:e>
                          <m:r>
                            <a:rPr lang="en-US" i="1">
                              <a:effectLst/>
                              <a:latin typeface="Cambria Math"/>
                              <a:ea typeface="Times New Roman"/>
                              <a:cs typeface="2  Zar"/>
                            </a:rPr>
                            <m:t>𝐼</m:t>
                          </m:r>
                        </m:e>
                        <m:sub>
                          <m:r>
                            <a:rPr lang="en-US" i="1">
                              <a:effectLst/>
                              <a:latin typeface="Cambria Math"/>
                              <a:ea typeface="Times New Roman"/>
                              <a:cs typeface="2  Zar"/>
                            </a:rPr>
                            <m:t>𝑥</m:t>
                          </m:r>
                        </m:sub>
                      </m:sSub>
                      <m:r>
                        <a:rPr lang="en-US" i="1">
                          <a:effectLst/>
                          <a:latin typeface="Cambria Math"/>
                          <a:ea typeface="Times New Roman"/>
                          <a:cs typeface="2  Zar"/>
                        </a:rPr>
                        <m:t>=</m:t>
                      </m:r>
                      <m:r>
                        <a:rPr lang="en-US" i="1">
                          <a:effectLst/>
                          <a:latin typeface="Cambria Math"/>
                          <a:ea typeface="Times New Roman"/>
                          <a:cs typeface="2  Zar"/>
                        </a:rPr>
                        <m:t>2</m:t>
                      </m:r>
                      <m:r>
                        <a:rPr lang="en-US" i="1">
                          <a:effectLst/>
                          <a:latin typeface="Cambria Math"/>
                          <a:ea typeface="Times New Roman"/>
                          <a:cs typeface="2  Zar"/>
                        </a:rPr>
                        <m:t>×</m:t>
                      </m:r>
                      <m:r>
                        <a:rPr lang="en-US" i="1">
                          <a:effectLst/>
                          <a:latin typeface="Cambria Math"/>
                          <a:ea typeface="Times New Roman"/>
                          <a:cs typeface="2  Zar"/>
                        </a:rPr>
                        <m:t>1320</m:t>
                      </m:r>
                      <m:r>
                        <a:rPr lang="en-US" i="1">
                          <a:effectLst/>
                          <a:latin typeface="Cambria Math"/>
                          <a:ea typeface="Times New Roman"/>
                          <a:cs typeface="2  Zar"/>
                        </a:rPr>
                        <m:t>=</m:t>
                      </m:r>
                      <m:r>
                        <a:rPr lang="en-US" i="1">
                          <a:effectLst/>
                          <a:latin typeface="Cambria Math"/>
                          <a:ea typeface="Times New Roman"/>
                          <a:cs typeface="2  Zar"/>
                        </a:rPr>
                        <m:t>2640</m:t>
                      </m:r>
                      <m:sSup>
                        <m:sSupPr>
                          <m:ctrlPr>
                            <a:rPr lang="en-US" i="1">
                              <a:effectLst/>
                              <a:latin typeface="Cambria Math"/>
                              <a:ea typeface="Times New Roman"/>
                              <a:cs typeface="2  Zar"/>
                            </a:rPr>
                          </m:ctrlPr>
                        </m:sSupPr>
                        <m:e>
                          <m:r>
                            <a:rPr lang="en-US" i="1">
                              <a:effectLst/>
                              <a:latin typeface="Cambria Math"/>
                              <a:ea typeface="Times New Roman"/>
                              <a:cs typeface="2  Zar"/>
                            </a:rPr>
                            <m:t>𝑐𝑚</m:t>
                          </m:r>
                        </m:e>
                        <m:sup>
                          <m:r>
                            <a:rPr lang="en-US" i="1">
                              <a:effectLst/>
                              <a:latin typeface="Cambria Math"/>
                              <a:ea typeface="Times New Roman"/>
                              <a:cs typeface="2  Zar"/>
                            </a:rPr>
                            <m:t>4</m:t>
                          </m:r>
                        </m:sup>
                      </m:sSup>
                    </m:oMath>
                  </m:oMathPara>
                </a14:m>
                <a:endParaRPr lang="en-US" sz="1200" dirty="0">
                  <a:ea typeface="Calibri"/>
                  <a:cs typeface="Arial"/>
                </a:endParaRPr>
              </a:p>
              <a:p>
                <a:pPr algn="justLow">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n-US" i="1">
                              <a:effectLst/>
                              <a:latin typeface="Cambria Math"/>
                              <a:ea typeface="Times New Roman"/>
                              <a:cs typeface="2  Zar"/>
                            </a:rPr>
                          </m:ctrlPr>
                        </m:sSubPr>
                        <m:e>
                          <m:r>
                            <a:rPr lang="en-US" i="1">
                              <a:effectLst/>
                              <a:latin typeface="Cambria Math"/>
                              <a:ea typeface="Times New Roman"/>
                              <a:cs typeface="2  Zar"/>
                            </a:rPr>
                            <m:t>𝐼</m:t>
                          </m:r>
                        </m:e>
                        <m:sub>
                          <m:r>
                            <a:rPr lang="en-US" i="1">
                              <a:effectLst/>
                              <a:latin typeface="Cambria Math"/>
                              <a:ea typeface="Times New Roman"/>
                              <a:cs typeface="2  Zar"/>
                            </a:rPr>
                            <m:t>𝑦</m:t>
                          </m:r>
                        </m:sub>
                      </m:sSub>
                      <m:r>
                        <a:rPr lang="en-US" i="1">
                          <a:effectLst/>
                          <a:latin typeface="Cambria Math"/>
                          <a:ea typeface="Times New Roman"/>
                          <a:cs typeface="2  Zar"/>
                        </a:rPr>
                        <m:t>=</m:t>
                      </m:r>
                      <m:r>
                        <a:rPr lang="en-US" i="1">
                          <a:effectLst/>
                          <a:latin typeface="Cambria Math"/>
                          <a:ea typeface="Times New Roman"/>
                          <a:cs typeface="2  Zar"/>
                        </a:rPr>
                        <m:t>2</m:t>
                      </m:r>
                      <m:sSub>
                        <m:sSubPr>
                          <m:ctrlPr>
                            <a:rPr lang="en-US" i="1">
                              <a:effectLst/>
                              <a:latin typeface="Cambria Math"/>
                              <a:ea typeface="Times New Roman"/>
                              <a:cs typeface="2  Zar"/>
                            </a:rPr>
                          </m:ctrlPr>
                        </m:sSubPr>
                        <m:e>
                          <m:r>
                            <a:rPr lang="en-US" i="1">
                              <a:effectLst/>
                              <a:latin typeface="Cambria Math"/>
                              <a:ea typeface="Times New Roman"/>
                              <a:cs typeface="2  Zar"/>
                            </a:rPr>
                            <m:t>𝐼</m:t>
                          </m:r>
                        </m:e>
                        <m:sub>
                          <m:r>
                            <a:rPr lang="en-US" i="1">
                              <a:effectLst/>
                              <a:latin typeface="Cambria Math"/>
                              <a:ea typeface="Times New Roman"/>
                              <a:cs typeface="2  Zar"/>
                            </a:rPr>
                            <m:t>𝑦</m:t>
                          </m:r>
                        </m:sub>
                      </m:sSub>
                      <m:r>
                        <a:rPr lang="en-US" i="1">
                          <a:effectLst/>
                          <a:latin typeface="Cambria Math"/>
                          <a:ea typeface="Times New Roman"/>
                          <a:cs typeface="2  Zar"/>
                        </a:rPr>
                        <m:t>+</m:t>
                      </m:r>
                      <m:r>
                        <a:rPr lang="en-US" i="1">
                          <a:effectLst/>
                          <a:latin typeface="Cambria Math"/>
                          <a:ea typeface="Times New Roman"/>
                          <a:cs typeface="2  Zar"/>
                        </a:rPr>
                        <m:t>2</m:t>
                      </m:r>
                      <m:sSup>
                        <m:sSupPr>
                          <m:ctrlPr>
                            <a:rPr lang="en-US" i="1">
                              <a:effectLst/>
                              <a:latin typeface="Cambria Math"/>
                              <a:ea typeface="Times New Roman"/>
                              <a:cs typeface="2  Zar"/>
                            </a:rPr>
                          </m:ctrlPr>
                        </m:sSupPr>
                        <m:e>
                          <m:r>
                            <a:rPr lang="en-US" i="1">
                              <a:effectLst/>
                              <a:latin typeface="Cambria Math"/>
                              <a:ea typeface="Times New Roman"/>
                              <a:cs typeface="2  Zar"/>
                            </a:rPr>
                            <m:t>𝐴𝑑</m:t>
                          </m:r>
                        </m:e>
                        <m:sup>
                          <m:r>
                            <a:rPr lang="en-US" i="1">
                              <a:effectLst/>
                              <a:latin typeface="Cambria Math"/>
                              <a:ea typeface="Times New Roman"/>
                              <a:cs typeface="2  Zar"/>
                            </a:rPr>
                            <m:t>2</m:t>
                          </m:r>
                        </m:sup>
                      </m:sSup>
                      <m:r>
                        <a:rPr lang="en-US" i="1">
                          <a:effectLst/>
                          <a:latin typeface="Cambria Math"/>
                          <a:ea typeface="Times New Roman"/>
                          <a:cs typeface="2  Zar"/>
                        </a:rPr>
                        <m:t>=</m:t>
                      </m:r>
                      <m:r>
                        <a:rPr lang="en-US" i="1">
                          <a:effectLst/>
                          <a:latin typeface="Cambria Math"/>
                          <a:ea typeface="Times New Roman"/>
                          <a:cs typeface="2  Zar"/>
                        </a:rPr>
                        <m:t>2</m:t>
                      </m:r>
                      <m:r>
                        <a:rPr lang="en-US" i="1">
                          <a:effectLst/>
                          <a:latin typeface="Cambria Math"/>
                          <a:ea typeface="Times New Roman"/>
                          <a:cs typeface="2  Zar"/>
                        </a:rPr>
                        <m:t>×</m:t>
                      </m:r>
                      <m:r>
                        <a:rPr lang="en-US" i="1">
                          <a:effectLst/>
                          <a:latin typeface="Cambria Math"/>
                          <a:ea typeface="Times New Roman"/>
                          <a:cs typeface="2  Zar"/>
                        </a:rPr>
                        <m:t>101</m:t>
                      </m:r>
                      <m:r>
                        <a:rPr lang="en-US" i="1">
                          <a:effectLst/>
                          <a:latin typeface="Cambria Math"/>
                          <a:ea typeface="Times New Roman"/>
                          <a:cs typeface="2  Zar"/>
                        </a:rPr>
                        <m:t>+</m:t>
                      </m:r>
                      <m:r>
                        <a:rPr lang="en-US" i="1">
                          <a:effectLst/>
                          <a:latin typeface="Cambria Math"/>
                          <a:ea typeface="Times New Roman"/>
                          <a:cs typeface="2  Zar"/>
                        </a:rPr>
                        <m:t>2</m:t>
                      </m:r>
                      <m:r>
                        <a:rPr lang="en-US" i="1">
                          <a:effectLst/>
                          <a:latin typeface="Cambria Math"/>
                          <a:ea typeface="Times New Roman"/>
                          <a:cs typeface="2  Zar"/>
                        </a:rPr>
                        <m:t>×</m:t>
                      </m:r>
                      <m:r>
                        <a:rPr lang="en-US" i="1">
                          <a:effectLst/>
                          <a:latin typeface="Cambria Math"/>
                          <a:ea typeface="Times New Roman"/>
                          <a:cs typeface="2  Zar"/>
                        </a:rPr>
                        <m:t>23</m:t>
                      </m:r>
                      <m:r>
                        <a:rPr lang="en-US" i="1">
                          <a:effectLst/>
                          <a:latin typeface="Cambria Math"/>
                          <a:ea typeface="Times New Roman"/>
                          <a:cs typeface="2  Zar"/>
                        </a:rPr>
                        <m:t>/</m:t>
                      </m:r>
                      <m:r>
                        <a:rPr lang="en-US" i="1">
                          <a:effectLst/>
                          <a:latin typeface="Cambria Math"/>
                          <a:ea typeface="Times New Roman"/>
                          <a:cs typeface="2  Zar"/>
                        </a:rPr>
                        <m:t>9</m:t>
                      </m:r>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9</m:t>
                          </m:r>
                          <m:r>
                            <a:rPr lang="en-US" i="1">
                              <a:effectLst/>
                              <a:latin typeface="Cambria Math"/>
                              <a:ea typeface="Times New Roman"/>
                              <a:cs typeface="2  Zar"/>
                            </a:rPr>
                            <m:t>/</m:t>
                          </m:r>
                          <m:r>
                            <a:rPr lang="en-US" i="1">
                              <a:effectLst/>
                              <a:latin typeface="Cambria Math"/>
                              <a:ea typeface="Times New Roman"/>
                              <a:cs typeface="2  Zar"/>
                            </a:rPr>
                            <m:t>1</m:t>
                          </m:r>
                        </m:num>
                        <m:den>
                          <m:r>
                            <a:rPr lang="en-US" i="1">
                              <a:effectLst/>
                              <a:latin typeface="Cambria Math"/>
                              <a:ea typeface="Times New Roman"/>
                              <a:cs typeface="2  Zar"/>
                            </a:rPr>
                            <m:t>2</m:t>
                          </m:r>
                        </m:den>
                      </m:f>
                      <m:sSup>
                        <m:sSupPr>
                          <m:ctrlPr>
                            <a:rPr lang="en-US" i="1">
                              <a:effectLst/>
                              <a:latin typeface="Cambria Math"/>
                              <a:ea typeface="Times New Roman"/>
                              <a:cs typeface="2  Zar"/>
                            </a:rPr>
                          </m:ctrlPr>
                        </m:sSupPr>
                        <m:e>
                          <m:r>
                            <a:rPr lang="en-US" i="1">
                              <a:effectLst/>
                              <a:latin typeface="Cambria Math"/>
                              <a:ea typeface="Times New Roman"/>
                              <a:cs typeface="2  Zar"/>
                            </a:rPr>
                            <m:t>)</m:t>
                          </m:r>
                        </m:e>
                        <m:sup>
                          <m:r>
                            <a:rPr lang="en-US" i="1">
                              <a:effectLst/>
                              <a:latin typeface="Cambria Math"/>
                              <a:ea typeface="Times New Roman"/>
                              <a:cs typeface="2  Zar"/>
                            </a:rPr>
                            <m:t>2</m:t>
                          </m:r>
                        </m:sup>
                      </m:sSup>
                      <m:r>
                        <a:rPr lang="en-US" i="1">
                          <a:effectLst/>
                          <a:latin typeface="Cambria Math"/>
                          <a:ea typeface="Times New Roman"/>
                          <a:cs typeface="2  Zar"/>
                        </a:rPr>
                        <m:t>=</m:t>
                      </m:r>
                      <m:r>
                        <a:rPr lang="en-US" i="1">
                          <a:effectLst/>
                          <a:latin typeface="Cambria Math"/>
                          <a:ea typeface="Times New Roman"/>
                          <a:cs typeface="2  Zar"/>
                        </a:rPr>
                        <m:t>1191</m:t>
                      </m:r>
                      <m:r>
                        <a:rPr lang="en-US" i="1">
                          <a:effectLst/>
                          <a:latin typeface="Cambria Math"/>
                          <a:ea typeface="Times New Roman"/>
                          <a:cs typeface="2  Zar"/>
                        </a:rPr>
                        <m:t>/</m:t>
                      </m:r>
                      <m:r>
                        <a:rPr lang="en-US" i="1">
                          <a:effectLst/>
                          <a:latin typeface="Cambria Math"/>
                          <a:ea typeface="Times New Roman"/>
                          <a:cs typeface="2  Zar"/>
                        </a:rPr>
                        <m:t>6</m:t>
                      </m:r>
                      <m:sSup>
                        <m:sSupPr>
                          <m:ctrlPr>
                            <a:rPr lang="en-US" i="1">
                              <a:effectLst/>
                              <a:latin typeface="Cambria Math"/>
                              <a:ea typeface="Times New Roman"/>
                              <a:cs typeface="2  Zar"/>
                            </a:rPr>
                          </m:ctrlPr>
                        </m:sSupPr>
                        <m:e>
                          <m:r>
                            <a:rPr lang="en-US" i="1">
                              <a:effectLst/>
                              <a:latin typeface="Cambria Math"/>
                              <a:ea typeface="Times New Roman"/>
                              <a:cs typeface="2  Zar"/>
                            </a:rPr>
                            <m:t>𝑐𝑚</m:t>
                          </m:r>
                        </m:e>
                        <m:sup>
                          <m:r>
                            <a:rPr lang="en-US" i="1">
                              <a:effectLst/>
                              <a:latin typeface="Cambria Math"/>
                              <a:ea typeface="Times New Roman"/>
                              <a:cs typeface="2  Zar"/>
                            </a:rPr>
                            <m:t>2</m:t>
                          </m:r>
                        </m:sup>
                      </m:sSup>
                    </m:oMath>
                  </m:oMathPara>
                </a14:m>
                <a:endParaRPr lang="en-US" sz="1200" dirty="0">
                  <a:ea typeface="Calibri"/>
                  <a:cs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2339752" y="3429000"/>
                <a:ext cx="6264696" cy="2509854"/>
              </a:xfrm>
              <a:prstGeom prst="rect">
                <a:avLst/>
              </a:prstGeom>
              <a:blipFill rotWithShape="1">
                <a:blip r:embed="rId3"/>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val="225279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circle(in)">
                                      <p:cBhvr>
                                        <p:cTn id="2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ادامه حل</a:t>
            </a:r>
            <a:endParaRPr lang="fa-IR"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836712"/>
                <a:ext cx="8606190" cy="5328592"/>
              </a:xfrm>
            </p:spPr>
            <p:txBody>
              <a:bodyPr>
                <a:normAutofit fontScale="25000" lnSpcReduction="20000"/>
              </a:bodyPr>
              <a:lstStyle/>
              <a:p>
                <a:pPr algn="justLow">
                  <a:lnSpc>
                    <a:spcPct val="150000"/>
                  </a:lnSpc>
                  <a:spcAft>
                    <a:spcPts val="1000"/>
                  </a:spcAft>
                </a:pPr>
                <a14:m>
                  <m:oMath xmlns:m="http://schemas.openxmlformats.org/officeDocument/2006/math">
                    <m:sSub>
                      <m:sSubPr>
                        <m:ctrlPr>
                          <a:rPr lang="en-US" sz="4000" b="1" i="1">
                            <a:latin typeface="Cambria Math"/>
                            <a:ea typeface="Times New Roman"/>
                            <a:cs typeface="2  Zar"/>
                          </a:rPr>
                        </m:ctrlPr>
                      </m:sSubPr>
                      <m:e>
                        <m:r>
                          <a:rPr lang="en-US" sz="4000" b="1" i="1">
                            <a:effectLst/>
                            <a:latin typeface="Cambria Math"/>
                            <a:ea typeface="Times New Roman"/>
                            <a:cs typeface="2  Zar"/>
                          </a:rPr>
                          <m:t>𝒓</m:t>
                        </m:r>
                      </m:e>
                      <m:sub>
                        <m:r>
                          <a:rPr lang="en-US" sz="4000" b="1" i="1">
                            <a:effectLst/>
                            <a:latin typeface="Cambria Math"/>
                            <a:ea typeface="Times New Roman"/>
                            <a:cs typeface="2  Zar"/>
                          </a:rPr>
                          <m:t>𝒙</m:t>
                        </m:r>
                      </m:sub>
                    </m:sSub>
                    <m:r>
                      <a:rPr lang="en-US" sz="4000" b="1">
                        <a:effectLst/>
                        <a:latin typeface="Cambria Math"/>
                        <a:ea typeface="Times New Roman"/>
                        <a:cs typeface="2  Zar"/>
                      </a:rPr>
                      <m:t>=</m:t>
                    </m:r>
                    <m:rad>
                      <m:radPr>
                        <m:degHide m:val="on"/>
                        <m:ctrlPr>
                          <a:rPr lang="en-US" sz="4000" b="1" i="1">
                            <a:effectLst/>
                            <a:latin typeface="Cambria Math"/>
                            <a:ea typeface="Times New Roman"/>
                            <a:cs typeface="2  Zar"/>
                          </a:rPr>
                        </m:ctrlPr>
                      </m:radPr>
                      <m:deg/>
                      <m:e>
                        <m:f>
                          <m:fPr>
                            <m:ctrlPr>
                              <a:rPr lang="en-US" sz="4000" b="1" i="1">
                                <a:effectLst/>
                                <a:latin typeface="Cambria Math"/>
                                <a:ea typeface="Times New Roman"/>
                                <a:cs typeface="2  Zar"/>
                              </a:rPr>
                            </m:ctrlPr>
                          </m:fPr>
                          <m:num>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𝑰</m:t>
                                </m:r>
                              </m:e>
                              <m:sub>
                                <m:r>
                                  <a:rPr lang="en-US" sz="4000" b="1" i="1">
                                    <a:effectLst/>
                                    <a:latin typeface="Cambria Math"/>
                                    <a:ea typeface="Times New Roman"/>
                                    <a:cs typeface="2  Zar"/>
                                  </a:rPr>
                                  <m:t>𝒙</m:t>
                                </m:r>
                              </m:sub>
                            </m:sSub>
                          </m:num>
                          <m:den>
                            <m:r>
                              <a:rPr lang="en-US" sz="4000" b="1" i="1">
                                <a:effectLst/>
                                <a:latin typeface="Cambria Math"/>
                                <a:ea typeface="Times New Roman"/>
                                <a:cs typeface="2  Zar"/>
                              </a:rPr>
                              <m:t>𝑨</m:t>
                            </m:r>
                          </m:den>
                        </m:f>
                        <m:r>
                          <a:rPr lang="en-US" sz="4000" b="1" i="1">
                            <a:effectLst/>
                            <a:latin typeface="Cambria Math"/>
                            <a:ea typeface="Times New Roman"/>
                            <a:cs typeface="2  Zar"/>
                          </a:rPr>
                          <m:t>=</m:t>
                        </m:r>
                        <m:rad>
                          <m:radPr>
                            <m:degHide m:val="on"/>
                            <m:ctrlPr>
                              <a:rPr lang="en-US" sz="4000" b="1" i="1">
                                <a:effectLst/>
                                <a:latin typeface="Cambria Math"/>
                                <a:ea typeface="Times New Roman"/>
                                <a:cs typeface="2  Zar"/>
                              </a:rPr>
                            </m:ctrlPr>
                          </m:radPr>
                          <m:deg/>
                          <m:e>
                            <m:f>
                              <m:fPr>
                                <m:ctrlPr>
                                  <a:rPr lang="en-US" sz="4000" b="1" i="1">
                                    <a:effectLst/>
                                    <a:latin typeface="Cambria Math"/>
                                    <a:ea typeface="Times New Roman"/>
                                    <a:cs typeface="2  Zar"/>
                                  </a:rPr>
                                </m:ctrlPr>
                              </m:fPr>
                              <m:num>
                                <m:r>
                                  <a:rPr lang="en-US" sz="4000" b="1" i="1">
                                    <a:effectLst/>
                                    <a:latin typeface="Cambria Math"/>
                                    <a:ea typeface="Times New Roman"/>
                                    <a:cs typeface="2  Zar"/>
                                  </a:rPr>
                                  <m:t>𝟐𝟔𝟒𝟎</m:t>
                                </m:r>
                              </m:num>
                              <m:den>
                                <m:r>
                                  <a:rPr lang="en-US" sz="4000" b="1" i="1">
                                    <a:effectLst/>
                                    <a:latin typeface="Cambria Math"/>
                                    <a:ea typeface="Times New Roman"/>
                                    <a:cs typeface="2  Zar"/>
                                  </a:rPr>
                                  <m:t>𝟐𝟑</m:t>
                                </m:r>
                                <m:r>
                                  <a:rPr lang="en-US" sz="4000" b="1" i="1">
                                    <a:effectLst/>
                                    <a:latin typeface="Cambria Math"/>
                                    <a:ea typeface="Times New Roman"/>
                                    <a:cs typeface="2  Zar"/>
                                  </a:rPr>
                                  <m:t>/</m:t>
                                </m:r>
                                <m:r>
                                  <a:rPr lang="en-US" sz="4000" b="1" i="1">
                                    <a:effectLst/>
                                    <a:latin typeface="Cambria Math"/>
                                    <a:ea typeface="Times New Roman"/>
                                    <a:cs typeface="2  Zar"/>
                                  </a:rPr>
                                  <m:t>𝟗</m:t>
                                </m:r>
                                <m:r>
                                  <a:rPr lang="en-US" sz="4000" b="1" i="1">
                                    <a:effectLst/>
                                    <a:latin typeface="Cambria Math"/>
                                    <a:ea typeface="Times New Roman"/>
                                    <a:cs typeface="2  Zar"/>
                                  </a:rPr>
                                  <m:t>×</m:t>
                                </m:r>
                                <m:r>
                                  <a:rPr lang="en-US" sz="4000" b="1" i="1">
                                    <a:effectLst/>
                                    <a:latin typeface="Cambria Math"/>
                                    <a:ea typeface="Times New Roman"/>
                                    <a:cs typeface="2  Zar"/>
                                  </a:rPr>
                                  <m:t>𝟐</m:t>
                                </m:r>
                              </m:den>
                            </m:f>
                            <m:r>
                              <a:rPr lang="en-US" sz="4000" b="1" i="1">
                                <a:effectLst/>
                                <a:latin typeface="Cambria Math"/>
                                <a:ea typeface="Times New Roman"/>
                                <a:cs typeface="2  Zar"/>
                              </a:rPr>
                              <m:t>=</m:t>
                            </m:r>
                            <m:r>
                              <a:rPr lang="en-US" sz="4000" b="1" i="1">
                                <a:effectLst/>
                                <a:latin typeface="Cambria Math"/>
                                <a:ea typeface="Times New Roman"/>
                                <a:cs typeface="2  Zar"/>
                              </a:rPr>
                              <m:t>𝟕</m:t>
                            </m:r>
                            <m:r>
                              <a:rPr lang="en-US" sz="4000" b="1" i="1">
                                <a:effectLst/>
                                <a:latin typeface="Cambria Math"/>
                                <a:ea typeface="Times New Roman"/>
                                <a:cs typeface="2  Zar"/>
                              </a:rPr>
                              <m:t>/</m:t>
                            </m:r>
                            <m:r>
                              <a:rPr lang="en-US" sz="4000" b="1" i="1">
                                <a:effectLst/>
                                <a:latin typeface="Cambria Math"/>
                                <a:ea typeface="Times New Roman"/>
                                <a:cs typeface="2  Zar"/>
                              </a:rPr>
                              <m:t>𝟒𝟑</m:t>
                            </m:r>
                          </m:e>
                        </m:rad>
                      </m:e>
                    </m:rad>
                  </m:oMath>
                </a14:m>
                <a:endParaRPr lang="en-US" sz="4000" b="1" dirty="0">
                  <a:ea typeface="Calibri"/>
                  <a:cs typeface="Arial"/>
                </a:endParaRPr>
              </a:p>
              <a:p>
                <a:pPr algn="justLow">
                  <a:lnSpc>
                    <a:spcPct val="150000"/>
                  </a:lnSpc>
                  <a:spcAft>
                    <a:spcPts val="1000"/>
                  </a:spcAft>
                </a:pPr>
                <a14:m>
                  <m:oMath xmlns:m="http://schemas.openxmlformats.org/officeDocument/2006/math">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𝒓</m:t>
                        </m:r>
                      </m:e>
                      <m:sub>
                        <m:r>
                          <a:rPr lang="en-US" sz="4000" b="1" i="1">
                            <a:effectLst/>
                            <a:latin typeface="Cambria Math"/>
                            <a:ea typeface="Times New Roman"/>
                            <a:cs typeface="2  Zar"/>
                          </a:rPr>
                          <m:t>𝒚</m:t>
                        </m:r>
                      </m:sub>
                    </m:sSub>
                    <m:r>
                      <a:rPr lang="en-US" sz="4000" b="1">
                        <a:effectLst/>
                        <a:latin typeface="Cambria Math"/>
                        <a:ea typeface="Times New Roman"/>
                        <a:cs typeface="2  Zar"/>
                      </a:rPr>
                      <m:t>=</m:t>
                    </m:r>
                    <m:rad>
                      <m:radPr>
                        <m:degHide m:val="on"/>
                        <m:ctrlPr>
                          <a:rPr lang="en-US" sz="4000" b="1" i="1">
                            <a:effectLst/>
                            <a:latin typeface="Cambria Math"/>
                            <a:ea typeface="Times New Roman"/>
                            <a:cs typeface="2  Zar"/>
                          </a:rPr>
                        </m:ctrlPr>
                      </m:radPr>
                      <m:deg/>
                      <m:e>
                        <m:f>
                          <m:fPr>
                            <m:ctrlPr>
                              <a:rPr lang="en-US" sz="4000" b="1" i="1">
                                <a:effectLst/>
                                <a:latin typeface="Cambria Math"/>
                                <a:ea typeface="Times New Roman"/>
                                <a:cs typeface="2  Zar"/>
                              </a:rPr>
                            </m:ctrlPr>
                          </m:fPr>
                          <m:num>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𝑰</m:t>
                                </m:r>
                              </m:e>
                              <m:sub>
                                <m:r>
                                  <a:rPr lang="en-US" sz="4000" b="1" i="1">
                                    <a:effectLst/>
                                    <a:latin typeface="Cambria Math"/>
                                    <a:ea typeface="Times New Roman"/>
                                    <a:cs typeface="2  Zar"/>
                                  </a:rPr>
                                  <m:t>𝒚</m:t>
                                </m:r>
                              </m:sub>
                            </m:sSub>
                          </m:num>
                          <m:den>
                            <m:r>
                              <a:rPr lang="en-US" sz="4000" b="1" i="1">
                                <a:effectLst/>
                                <a:latin typeface="Cambria Math"/>
                                <a:ea typeface="Times New Roman"/>
                                <a:cs typeface="2  Zar"/>
                              </a:rPr>
                              <m:t>𝑨</m:t>
                            </m:r>
                          </m:den>
                        </m:f>
                        <m:r>
                          <a:rPr lang="en-US" sz="4000" b="1" i="1">
                            <a:effectLst/>
                            <a:latin typeface="Cambria Math"/>
                            <a:ea typeface="Times New Roman"/>
                            <a:cs typeface="2  Zar"/>
                          </a:rPr>
                          <m:t>=</m:t>
                        </m:r>
                        <m:rad>
                          <m:radPr>
                            <m:degHide m:val="on"/>
                            <m:ctrlPr>
                              <a:rPr lang="en-US" sz="4000" b="1" i="1">
                                <a:effectLst/>
                                <a:latin typeface="Cambria Math"/>
                                <a:ea typeface="Times New Roman"/>
                                <a:cs typeface="2  Zar"/>
                              </a:rPr>
                            </m:ctrlPr>
                          </m:radPr>
                          <m:deg/>
                          <m:e>
                            <m:f>
                              <m:fPr>
                                <m:ctrlPr>
                                  <a:rPr lang="en-US" sz="4000" b="1" i="1">
                                    <a:effectLst/>
                                    <a:latin typeface="Cambria Math"/>
                                    <a:ea typeface="Times New Roman"/>
                                    <a:cs typeface="2  Zar"/>
                                  </a:rPr>
                                </m:ctrlPr>
                              </m:fPr>
                              <m:num>
                                <m:r>
                                  <a:rPr lang="en-US" sz="4000" b="1" i="1">
                                    <a:effectLst/>
                                    <a:latin typeface="Cambria Math"/>
                                    <a:ea typeface="Times New Roman"/>
                                    <a:cs typeface="2  Zar"/>
                                  </a:rPr>
                                  <m:t>𝟏𝟏𝟗𝟏</m:t>
                                </m:r>
                                <m:r>
                                  <a:rPr lang="en-US" sz="4000" b="1" i="1">
                                    <a:effectLst/>
                                    <a:latin typeface="Cambria Math"/>
                                    <a:ea typeface="Times New Roman"/>
                                    <a:cs typeface="2  Zar"/>
                                  </a:rPr>
                                  <m:t>/</m:t>
                                </m:r>
                                <m:r>
                                  <a:rPr lang="en-US" sz="4000" b="1" i="1">
                                    <a:effectLst/>
                                    <a:latin typeface="Cambria Math"/>
                                    <a:ea typeface="Times New Roman"/>
                                    <a:cs typeface="2  Zar"/>
                                  </a:rPr>
                                  <m:t>𝟔</m:t>
                                </m:r>
                              </m:num>
                              <m:den>
                                <m:r>
                                  <a:rPr lang="en-US" sz="4000" b="1" i="1">
                                    <a:effectLst/>
                                    <a:latin typeface="Cambria Math"/>
                                    <a:ea typeface="Times New Roman"/>
                                    <a:cs typeface="2  Zar"/>
                                  </a:rPr>
                                  <m:t>𝟐𝟑</m:t>
                                </m:r>
                                <m:r>
                                  <a:rPr lang="en-US" sz="4000" b="1" i="1">
                                    <a:effectLst/>
                                    <a:latin typeface="Cambria Math"/>
                                    <a:ea typeface="Times New Roman"/>
                                    <a:cs typeface="2  Zar"/>
                                  </a:rPr>
                                  <m:t>/</m:t>
                                </m:r>
                                <m:r>
                                  <a:rPr lang="en-US" sz="4000" b="1" i="1">
                                    <a:effectLst/>
                                    <a:latin typeface="Cambria Math"/>
                                    <a:ea typeface="Times New Roman"/>
                                    <a:cs typeface="2  Zar"/>
                                  </a:rPr>
                                  <m:t>𝟗</m:t>
                                </m:r>
                                <m:r>
                                  <a:rPr lang="en-US" sz="4000" b="1" i="1">
                                    <a:effectLst/>
                                    <a:latin typeface="Cambria Math"/>
                                    <a:ea typeface="Times New Roman"/>
                                    <a:cs typeface="2  Zar"/>
                                  </a:rPr>
                                  <m:t>×</m:t>
                                </m:r>
                                <m:r>
                                  <a:rPr lang="en-US" sz="4000" b="1" i="1">
                                    <a:effectLst/>
                                    <a:latin typeface="Cambria Math"/>
                                    <a:ea typeface="Times New Roman"/>
                                    <a:cs typeface="2  Zar"/>
                                  </a:rPr>
                                  <m:t>𝟐</m:t>
                                </m:r>
                              </m:den>
                            </m:f>
                            <m:r>
                              <a:rPr lang="en-US" sz="4000" b="1" i="1">
                                <a:effectLst/>
                                <a:latin typeface="Cambria Math"/>
                                <a:ea typeface="Times New Roman"/>
                                <a:cs typeface="2  Zar"/>
                              </a:rPr>
                              <m:t>=</m:t>
                            </m:r>
                            <m:r>
                              <a:rPr lang="en-US" sz="4000" b="1" i="1">
                                <a:effectLst/>
                                <a:latin typeface="Cambria Math"/>
                                <a:ea typeface="Times New Roman"/>
                                <a:cs typeface="2  Zar"/>
                              </a:rPr>
                              <m:t>𝟓</m:t>
                            </m:r>
                          </m:e>
                        </m:rad>
                      </m:e>
                    </m:rad>
                  </m:oMath>
                </a14:m>
                <a:endParaRPr lang="en-US" sz="4000" b="1" dirty="0">
                  <a:ea typeface="Calibri"/>
                  <a:cs typeface="Arial"/>
                </a:endParaRPr>
              </a:p>
              <a:p>
                <a:pPr algn="justLow">
                  <a:lnSpc>
                    <a:spcPct val="150000"/>
                  </a:lnSpc>
                  <a:spcAft>
                    <a:spcPts val="1000"/>
                  </a:spcAft>
                </a:pPr>
                <a14:m>
                  <m:oMath xmlns:m="http://schemas.openxmlformats.org/officeDocument/2006/math">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𝝀</m:t>
                        </m:r>
                      </m:e>
                      <m:sub>
                        <m:r>
                          <a:rPr lang="en-US" sz="4000" b="1" i="1">
                            <a:effectLst/>
                            <a:latin typeface="Cambria Math"/>
                            <a:ea typeface="Times New Roman"/>
                            <a:cs typeface="2  Zar"/>
                          </a:rPr>
                          <m:t>𝒙</m:t>
                        </m:r>
                      </m:sub>
                    </m:sSub>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𝑲𝑳</m:t>
                        </m:r>
                      </m:num>
                      <m:den>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𝒓</m:t>
                            </m:r>
                          </m:e>
                          <m:sub>
                            <m:r>
                              <a:rPr lang="en-US" sz="4000" b="1" i="1">
                                <a:effectLst/>
                                <a:latin typeface="Cambria Math"/>
                                <a:ea typeface="Times New Roman"/>
                                <a:cs typeface="2  Zar"/>
                              </a:rPr>
                              <m:t>𝒙</m:t>
                            </m:r>
                          </m:sub>
                        </m:sSub>
                      </m:den>
                    </m:f>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𝟎</m:t>
                        </m:r>
                        <m:r>
                          <a:rPr lang="en-US" sz="4000" b="1" i="1">
                            <a:effectLst/>
                            <a:latin typeface="Cambria Math"/>
                            <a:ea typeface="Times New Roman"/>
                            <a:cs typeface="2  Zar"/>
                          </a:rPr>
                          <m:t>/</m:t>
                        </m:r>
                        <m:r>
                          <a:rPr lang="en-US" sz="4000" b="1" i="1">
                            <a:effectLst/>
                            <a:latin typeface="Cambria Math"/>
                            <a:ea typeface="Times New Roman"/>
                            <a:cs typeface="2  Zar"/>
                          </a:rPr>
                          <m:t>𝟕</m:t>
                        </m:r>
                        <m:r>
                          <a:rPr lang="en-US" sz="4000" b="1" i="1">
                            <a:effectLst/>
                            <a:latin typeface="Cambria Math"/>
                            <a:ea typeface="Times New Roman"/>
                            <a:cs typeface="2  Zar"/>
                          </a:rPr>
                          <m:t>×</m:t>
                        </m:r>
                        <m:r>
                          <a:rPr lang="en-US" sz="4000" b="1" i="1">
                            <a:effectLst/>
                            <a:latin typeface="Cambria Math"/>
                            <a:ea typeface="Times New Roman"/>
                            <a:cs typeface="2  Zar"/>
                          </a:rPr>
                          <m:t>𝟓𝟎𝟎</m:t>
                        </m:r>
                      </m:num>
                      <m:den>
                        <m:r>
                          <a:rPr lang="en-US" sz="4000" b="1" i="1">
                            <a:effectLst/>
                            <a:latin typeface="Cambria Math"/>
                            <a:ea typeface="Times New Roman"/>
                            <a:cs typeface="2  Zar"/>
                          </a:rPr>
                          <m:t>𝟕</m:t>
                        </m:r>
                        <m:r>
                          <a:rPr lang="en-US" sz="4000" b="1" i="1">
                            <a:effectLst/>
                            <a:latin typeface="Cambria Math"/>
                            <a:ea typeface="Times New Roman"/>
                            <a:cs typeface="2  Zar"/>
                          </a:rPr>
                          <m:t>/</m:t>
                        </m:r>
                        <m:r>
                          <a:rPr lang="en-US" sz="4000" b="1" i="1">
                            <a:effectLst/>
                            <a:latin typeface="Cambria Math"/>
                            <a:ea typeface="Times New Roman"/>
                            <a:cs typeface="2  Zar"/>
                          </a:rPr>
                          <m:t>𝟒𝟑</m:t>
                        </m:r>
                      </m:den>
                    </m:f>
                    <m:r>
                      <a:rPr lang="en-US" sz="4000" b="1" i="1">
                        <a:effectLst/>
                        <a:latin typeface="Cambria Math"/>
                        <a:ea typeface="Times New Roman"/>
                        <a:cs typeface="2  Zar"/>
                      </a:rPr>
                      <m:t>=</m:t>
                    </m:r>
                    <m:r>
                      <a:rPr lang="en-US" sz="4000" b="1" i="1">
                        <a:effectLst/>
                        <a:latin typeface="Cambria Math"/>
                        <a:ea typeface="Times New Roman"/>
                        <a:cs typeface="2  Zar"/>
                      </a:rPr>
                      <m:t>𝟒𝟕</m:t>
                    </m:r>
                    <m:r>
                      <a:rPr lang="en-US" sz="4000" b="1" i="1">
                        <a:effectLst/>
                        <a:latin typeface="Cambria Math"/>
                        <a:ea typeface="Times New Roman"/>
                        <a:cs typeface="2  Zar"/>
                      </a:rPr>
                      <m:t>/</m:t>
                    </m:r>
                    <m:r>
                      <a:rPr lang="en-US" sz="4000" b="1" i="1">
                        <a:effectLst/>
                        <a:latin typeface="Cambria Math"/>
                        <a:ea typeface="Times New Roman"/>
                        <a:cs typeface="2  Zar"/>
                      </a:rPr>
                      <m:t>𝟏</m:t>
                    </m:r>
                  </m:oMath>
                </a14:m>
                <a:endParaRPr lang="en-US" sz="4000" b="1" dirty="0">
                  <a:ea typeface="Calibri"/>
                  <a:cs typeface="Arial"/>
                </a:endParaRPr>
              </a:p>
              <a:p>
                <a:pPr algn="justLow">
                  <a:lnSpc>
                    <a:spcPct val="150000"/>
                  </a:lnSpc>
                  <a:spcAft>
                    <a:spcPts val="1000"/>
                  </a:spcAft>
                </a:pPr>
                <a14:m>
                  <m:oMath xmlns:m="http://schemas.openxmlformats.org/officeDocument/2006/math">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𝝀</m:t>
                        </m:r>
                      </m:e>
                      <m:sub>
                        <m:r>
                          <a:rPr lang="en-US" sz="4000" b="1" i="1">
                            <a:effectLst/>
                            <a:latin typeface="Cambria Math"/>
                            <a:ea typeface="Times New Roman"/>
                            <a:cs typeface="2  Zar"/>
                          </a:rPr>
                          <m:t>𝒚</m:t>
                        </m:r>
                      </m:sub>
                    </m:sSub>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𝑲𝑳</m:t>
                        </m:r>
                      </m:num>
                      <m:den>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𝒓</m:t>
                            </m:r>
                          </m:e>
                          <m:sub>
                            <m:r>
                              <a:rPr lang="en-US" sz="4000" b="1" i="1">
                                <a:effectLst/>
                                <a:latin typeface="Cambria Math"/>
                                <a:ea typeface="Times New Roman"/>
                                <a:cs typeface="2  Zar"/>
                              </a:rPr>
                              <m:t>𝒚</m:t>
                            </m:r>
                          </m:sub>
                        </m:sSub>
                      </m:den>
                    </m:f>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𝟎</m:t>
                        </m:r>
                        <m:r>
                          <a:rPr lang="en-US" sz="4000" b="1" i="1">
                            <a:effectLst/>
                            <a:latin typeface="Cambria Math"/>
                            <a:ea typeface="Times New Roman"/>
                            <a:cs typeface="2  Zar"/>
                          </a:rPr>
                          <m:t>/</m:t>
                        </m:r>
                        <m:r>
                          <a:rPr lang="en-US" sz="4000" b="1" i="1">
                            <a:effectLst/>
                            <a:latin typeface="Cambria Math"/>
                            <a:ea typeface="Times New Roman"/>
                            <a:cs typeface="2  Zar"/>
                          </a:rPr>
                          <m:t>𝟕</m:t>
                        </m:r>
                        <m:r>
                          <a:rPr lang="en-US" sz="4000" b="1" i="1">
                            <a:effectLst/>
                            <a:latin typeface="Cambria Math"/>
                            <a:ea typeface="Times New Roman"/>
                            <a:cs typeface="2  Zar"/>
                          </a:rPr>
                          <m:t>×</m:t>
                        </m:r>
                        <m:r>
                          <a:rPr lang="en-US" sz="4000" b="1" i="1">
                            <a:effectLst/>
                            <a:latin typeface="Cambria Math"/>
                            <a:ea typeface="Times New Roman"/>
                            <a:cs typeface="2  Zar"/>
                          </a:rPr>
                          <m:t>𝟓𝟎𝟎</m:t>
                        </m:r>
                      </m:num>
                      <m:den>
                        <m:r>
                          <a:rPr lang="en-US" sz="4000" b="1" i="1">
                            <a:effectLst/>
                            <a:latin typeface="Cambria Math"/>
                            <a:ea typeface="Times New Roman"/>
                            <a:cs typeface="2  Zar"/>
                          </a:rPr>
                          <m:t>𝒎</m:t>
                        </m:r>
                        <m:r>
                          <a:rPr lang="en-US" sz="4000" b="1" i="1">
                            <a:effectLst/>
                            <a:latin typeface="Cambria Math"/>
                            <a:ea typeface="Times New Roman"/>
                            <a:cs typeface="2  Zar"/>
                          </a:rPr>
                          <m:t>𝟓</m:t>
                        </m:r>
                      </m:den>
                    </m:f>
                    <m:r>
                      <a:rPr lang="en-US" sz="4000" b="1" i="1">
                        <a:effectLst/>
                        <a:latin typeface="Cambria Math"/>
                        <a:ea typeface="Times New Roman"/>
                        <a:cs typeface="2  Zar"/>
                      </a:rPr>
                      <m:t>=</m:t>
                    </m:r>
                    <m:r>
                      <a:rPr lang="en-US" sz="4000" b="1" i="1">
                        <a:effectLst/>
                        <a:latin typeface="Cambria Math"/>
                        <a:ea typeface="Times New Roman"/>
                        <a:cs typeface="2  Zar"/>
                      </a:rPr>
                      <m:t>𝟕𝟎𝟏</m:t>
                    </m:r>
                  </m:oMath>
                </a14:m>
                <a:endParaRPr lang="en-US" sz="4000" b="1" dirty="0">
                  <a:ea typeface="Calibri"/>
                  <a:cs typeface="Arial"/>
                </a:endParaRPr>
              </a:p>
              <a:p>
                <a:pPr algn="justLow">
                  <a:lnSpc>
                    <a:spcPct val="150000"/>
                  </a:lnSpc>
                  <a:spcAft>
                    <a:spcPts val="1000"/>
                  </a:spcAft>
                </a:pPr>
                <a14:m>
                  <m:oMath xmlns:m="http://schemas.openxmlformats.org/officeDocument/2006/math">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𝑪</m:t>
                        </m:r>
                      </m:e>
                      <m:sub>
                        <m:r>
                          <a:rPr lang="en-US" sz="4000" b="1" i="1">
                            <a:effectLst/>
                            <a:latin typeface="Cambria Math"/>
                            <a:ea typeface="Times New Roman"/>
                            <a:cs typeface="2  Zar"/>
                          </a:rPr>
                          <m:t>𝒄</m:t>
                        </m:r>
                      </m:sub>
                    </m:sSub>
                    <m:r>
                      <a:rPr lang="en-US" sz="4000" b="1" i="1">
                        <a:effectLst/>
                        <a:latin typeface="Cambria Math"/>
                        <a:ea typeface="Times New Roman"/>
                        <a:cs typeface="2  Zar"/>
                      </a:rPr>
                      <m:t>=</m:t>
                    </m:r>
                    <m:r>
                      <a:rPr lang="en-US" sz="4000" b="1" i="1">
                        <a:effectLst/>
                        <a:latin typeface="Cambria Math"/>
                        <a:ea typeface="Times New Roman"/>
                        <a:cs typeface="2  Zar"/>
                      </a:rPr>
                      <m:t>𝟏𝟑𝟏</m:t>
                    </m:r>
                    <m:r>
                      <a:rPr lang="en-US" sz="4000" b="1" i="1">
                        <a:effectLst/>
                        <a:latin typeface="Cambria Math"/>
                        <a:ea typeface="Times New Roman"/>
                        <a:cs typeface="2  Zar"/>
                      </a:rPr>
                      <m:t>/</m:t>
                    </m:r>
                    <m:r>
                      <a:rPr lang="en-US" sz="4000" b="1" i="1">
                        <a:effectLst/>
                        <a:latin typeface="Cambria Math"/>
                        <a:ea typeface="Times New Roman"/>
                        <a:cs typeface="2  Zar"/>
                      </a:rPr>
                      <m:t>𝟒𝟔</m:t>
                    </m:r>
                  </m:oMath>
                </a14:m>
                <a:endParaRPr lang="en-US" sz="4000" b="1" dirty="0">
                  <a:ea typeface="Calibri"/>
                  <a:cs typeface="Arial"/>
                </a:endParaRPr>
              </a:p>
              <a:p>
                <a:pPr algn="justLow">
                  <a:lnSpc>
                    <a:spcPct val="150000"/>
                  </a:lnSpc>
                  <a:spcAft>
                    <a:spcPts val="1000"/>
                  </a:spcAft>
                </a:pPr>
                <a14:m>
                  <m:oMath xmlns:m="http://schemas.openxmlformats.org/officeDocument/2006/math">
                    <m:r>
                      <a:rPr lang="fa-IR" sz="4000" b="1" i="1">
                        <a:effectLst/>
                        <a:latin typeface="Cambria Math"/>
                        <a:ea typeface="Times New Roman"/>
                        <a:cs typeface="Cambria Math"/>
                      </a:rPr>
                      <m:t>𝝀</m:t>
                    </m:r>
                    <m:r>
                      <a:rPr lang="fa-IR" sz="4000" b="1">
                        <a:effectLst/>
                        <a:latin typeface="Cambria Math"/>
                        <a:ea typeface="Times New Roman"/>
                        <a:cs typeface="2  Zar"/>
                      </a:rPr>
                      <m:t>&lt;</m:t>
                    </m:r>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𝑪</m:t>
                        </m:r>
                      </m:e>
                      <m:sub>
                        <m:r>
                          <a:rPr lang="en-US" sz="4000" b="1" i="1">
                            <a:effectLst/>
                            <a:latin typeface="Cambria Math"/>
                            <a:ea typeface="Times New Roman"/>
                            <a:cs typeface="2  Zar"/>
                          </a:rPr>
                          <m:t>𝒄</m:t>
                        </m:r>
                      </m:sub>
                    </m:sSub>
                    <m:r>
                      <a:rPr lang="en-US" sz="4000" b="1" i="1">
                        <a:effectLst/>
                        <a:latin typeface="Cambria Math"/>
                        <a:ea typeface="Times New Roman"/>
                        <a:cs typeface="2  Zar"/>
                      </a:rPr>
                      <m:t>→</m:t>
                    </m:r>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𝑭</m:t>
                        </m:r>
                      </m:e>
                      <m:sub>
                        <m:r>
                          <a:rPr lang="en-US" sz="4000" b="1" i="1">
                            <a:effectLst/>
                            <a:latin typeface="Cambria Math"/>
                            <a:ea typeface="Times New Roman"/>
                            <a:cs typeface="2  Zar"/>
                          </a:rPr>
                          <m:t>𝒂</m:t>
                        </m:r>
                      </m:sub>
                    </m:sSub>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𝟏</m:t>
                        </m:r>
                        <m:r>
                          <a:rPr lang="en-US" sz="4000" b="1" i="1">
                            <a:effectLst/>
                            <a:latin typeface="Cambria Math"/>
                            <a:ea typeface="Times New Roman"/>
                            <a:cs typeface="2  Zar"/>
                          </a:rPr>
                          <m:t>−</m:t>
                        </m:r>
                        <m:r>
                          <a:rPr lang="en-US" sz="4000" b="1" i="1">
                            <a:effectLst/>
                            <a:latin typeface="Cambria Math"/>
                            <a:ea typeface="Times New Roman"/>
                            <a:cs typeface="2  Zar"/>
                          </a:rPr>
                          <m:t>𝟎</m:t>
                        </m:r>
                        <m:r>
                          <a:rPr lang="en-US" sz="4000" b="1" i="1">
                            <a:effectLst/>
                            <a:latin typeface="Cambria Math"/>
                            <a:ea typeface="Times New Roman"/>
                            <a:cs typeface="2  Zar"/>
                          </a:rPr>
                          <m:t>/</m:t>
                        </m:r>
                        <m:r>
                          <a:rPr lang="en-US" sz="4000" b="1" i="1">
                            <a:effectLst/>
                            <a:latin typeface="Cambria Math"/>
                            <a:ea typeface="Times New Roman"/>
                            <a:cs typeface="2  Zar"/>
                          </a:rPr>
                          <m:t>𝟓</m:t>
                        </m:r>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𝟕𝟎</m:t>
                            </m:r>
                          </m:num>
                          <m:den>
                            <m:r>
                              <a:rPr lang="en-US" sz="4000" b="1" i="1">
                                <a:effectLst/>
                                <a:latin typeface="Cambria Math"/>
                                <a:ea typeface="Times New Roman"/>
                                <a:cs typeface="2  Zar"/>
                              </a:rPr>
                              <m:t>𝟏𝟑𝟏</m:t>
                            </m:r>
                            <m:r>
                              <a:rPr lang="en-US" sz="4000" b="1" i="1">
                                <a:effectLst/>
                                <a:latin typeface="Cambria Math"/>
                                <a:ea typeface="Times New Roman"/>
                                <a:cs typeface="2  Zar"/>
                              </a:rPr>
                              <m:t>/</m:t>
                            </m:r>
                            <m:r>
                              <a:rPr lang="en-US" sz="4000" b="1" i="1">
                                <a:effectLst/>
                                <a:latin typeface="Cambria Math"/>
                                <a:ea typeface="Times New Roman"/>
                                <a:cs typeface="2  Zar"/>
                              </a:rPr>
                              <m:t>𝟒𝟔</m:t>
                            </m:r>
                          </m:den>
                        </m:f>
                        <m:sSup>
                          <m:sSupPr>
                            <m:ctrlPr>
                              <a:rPr lang="en-US" sz="4000" b="1" i="1">
                                <a:effectLst/>
                                <a:latin typeface="Cambria Math"/>
                                <a:ea typeface="Times New Roman"/>
                                <a:cs typeface="2  Zar"/>
                              </a:rPr>
                            </m:ctrlPr>
                          </m:sSupPr>
                          <m:e>
                            <m:r>
                              <a:rPr lang="en-US" sz="4000" b="1" i="1">
                                <a:effectLst/>
                                <a:latin typeface="Cambria Math"/>
                                <a:ea typeface="Times New Roman"/>
                                <a:cs typeface="2  Zar"/>
                              </a:rPr>
                              <m:t>)</m:t>
                            </m:r>
                          </m:e>
                          <m:sup>
                            <m:r>
                              <a:rPr lang="en-US" sz="4000" b="1" i="1">
                                <a:effectLst/>
                                <a:latin typeface="Cambria Math"/>
                                <a:ea typeface="Times New Roman"/>
                                <a:cs typeface="2  Zar"/>
                              </a:rPr>
                              <m:t>𝟐</m:t>
                            </m:r>
                          </m:sup>
                        </m:sSup>
                      </m:num>
                      <m:den>
                        <m:d>
                          <m:dPr>
                            <m:ctrlPr>
                              <a:rPr lang="en-US" sz="4000" b="1" i="1">
                                <a:effectLst/>
                                <a:latin typeface="Cambria Math"/>
                                <a:ea typeface="Times New Roman"/>
                                <a:cs typeface="2  Zar"/>
                              </a:rPr>
                            </m:ctrlPr>
                          </m:dPr>
                          <m:e>
                            <m:f>
                              <m:fPr>
                                <m:ctrlPr>
                                  <a:rPr lang="en-US" sz="4000" b="1" i="1">
                                    <a:effectLst/>
                                    <a:latin typeface="Cambria Math"/>
                                    <a:ea typeface="Times New Roman"/>
                                    <a:cs typeface="2  Zar"/>
                                  </a:rPr>
                                </m:ctrlPr>
                              </m:fPr>
                              <m:num>
                                <m:r>
                                  <a:rPr lang="en-US" sz="4000" b="1" i="1">
                                    <a:effectLst/>
                                    <a:latin typeface="Cambria Math"/>
                                    <a:ea typeface="Times New Roman"/>
                                    <a:cs typeface="2  Zar"/>
                                  </a:rPr>
                                  <m:t>𝟓</m:t>
                                </m:r>
                              </m:num>
                              <m:den>
                                <m:r>
                                  <a:rPr lang="en-US" sz="4000" b="1" i="1">
                                    <a:effectLst/>
                                    <a:latin typeface="Cambria Math"/>
                                    <a:ea typeface="Times New Roman"/>
                                    <a:cs typeface="2  Zar"/>
                                  </a:rPr>
                                  <m:t>𝟑</m:t>
                                </m:r>
                              </m:den>
                            </m:f>
                          </m:e>
                        </m:d>
                        <m:r>
                          <a:rPr lang="en-US" sz="4000" b="1" i="1">
                            <a:effectLst/>
                            <a:latin typeface="Cambria Math"/>
                            <a:ea typeface="Times New Roman"/>
                            <a:cs typeface="2  Zar"/>
                          </a:rPr>
                          <m:t>+</m:t>
                        </m:r>
                        <m:d>
                          <m:dPr>
                            <m:ctrlPr>
                              <a:rPr lang="en-US" sz="4000" b="1" i="1">
                                <a:effectLst/>
                                <a:latin typeface="Cambria Math"/>
                                <a:ea typeface="Times New Roman"/>
                                <a:cs typeface="2  Zar"/>
                              </a:rPr>
                            </m:ctrlPr>
                          </m:dPr>
                          <m:e>
                            <m:f>
                              <m:fPr>
                                <m:ctrlPr>
                                  <a:rPr lang="en-US" sz="4000" b="1" i="1">
                                    <a:effectLst/>
                                    <a:latin typeface="Cambria Math"/>
                                    <a:ea typeface="Times New Roman"/>
                                    <a:cs typeface="2  Zar"/>
                                  </a:rPr>
                                </m:ctrlPr>
                              </m:fPr>
                              <m:num>
                                <m:r>
                                  <a:rPr lang="en-US" sz="4000" b="1" i="1">
                                    <a:effectLst/>
                                    <a:latin typeface="Cambria Math"/>
                                    <a:ea typeface="Times New Roman"/>
                                    <a:cs typeface="2  Zar"/>
                                  </a:rPr>
                                  <m:t>𝟑</m:t>
                                </m:r>
                              </m:num>
                              <m:den>
                                <m:r>
                                  <a:rPr lang="en-US" sz="4000" b="1" i="1">
                                    <a:effectLst/>
                                    <a:latin typeface="Cambria Math"/>
                                    <a:ea typeface="Times New Roman"/>
                                    <a:cs typeface="2  Zar"/>
                                  </a:rPr>
                                  <m:t>𝟖</m:t>
                                </m:r>
                              </m:den>
                            </m:f>
                          </m:e>
                        </m:d>
                        <m:d>
                          <m:dPr>
                            <m:ctrlPr>
                              <a:rPr lang="en-US" sz="4000" b="1" i="1">
                                <a:effectLst/>
                                <a:latin typeface="Cambria Math"/>
                                <a:ea typeface="Times New Roman"/>
                                <a:cs typeface="2  Zar"/>
                              </a:rPr>
                            </m:ctrlPr>
                          </m:dPr>
                          <m:e>
                            <m:f>
                              <m:fPr>
                                <m:ctrlPr>
                                  <a:rPr lang="en-US" sz="4000" b="1" i="1">
                                    <a:effectLst/>
                                    <a:latin typeface="Cambria Math"/>
                                    <a:ea typeface="Times New Roman"/>
                                    <a:cs typeface="2  Zar"/>
                                  </a:rPr>
                                </m:ctrlPr>
                              </m:fPr>
                              <m:num>
                                <m:r>
                                  <a:rPr lang="en-US" sz="4000" b="1" i="1">
                                    <a:effectLst/>
                                    <a:latin typeface="Cambria Math"/>
                                    <a:ea typeface="Times New Roman"/>
                                    <a:cs typeface="2  Zar"/>
                                  </a:rPr>
                                  <m:t>𝟕𝟎</m:t>
                                </m:r>
                              </m:num>
                              <m:den>
                                <m:r>
                                  <a:rPr lang="en-US" sz="4000" b="1" i="1">
                                    <a:effectLst/>
                                    <a:latin typeface="Cambria Math"/>
                                    <a:ea typeface="Times New Roman"/>
                                    <a:cs typeface="2  Zar"/>
                                  </a:rPr>
                                  <m:t>𝟏𝟑𝟏</m:t>
                                </m:r>
                                <m:r>
                                  <a:rPr lang="en-US" sz="4000" b="1" i="1">
                                    <a:effectLst/>
                                    <a:latin typeface="Cambria Math"/>
                                    <a:ea typeface="Times New Roman"/>
                                    <a:cs typeface="2  Zar"/>
                                  </a:rPr>
                                  <m:t>/</m:t>
                                </m:r>
                                <m:r>
                                  <a:rPr lang="en-US" sz="4000" b="1" i="1">
                                    <a:effectLst/>
                                    <a:latin typeface="Cambria Math"/>
                                    <a:ea typeface="Times New Roman"/>
                                    <a:cs typeface="2  Zar"/>
                                  </a:rPr>
                                  <m:t>𝟒𝟔</m:t>
                                </m:r>
                              </m:den>
                            </m:f>
                          </m:e>
                        </m:d>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𝟏</m:t>
                            </m:r>
                          </m:num>
                          <m:den>
                            <m:r>
                              <a:rPr lang="en-US" sz="4000" b="1" i="1">
                                <a:effectLst/>
                                <a:latin typeface="Cambria Math"/>
                                <a:ea typeface="Times New Roman"/>
                                <a:cs typeface="2  Zar"/>
                              </a:rPr>
                              <m:t>𝟖</m:t>
                            </m:r>
                          </m:den>
                        </m:f>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𝟕𝟎</m:t>
                            </m:r>
                          </m:num>
                          <m:den>
                            <m:r>
                              <a:rPr lang="en-US" sz="4000" b="1" i="1">
                                <a:effectLst/>
                                <a:latin typeface="Cambria Math"/>
                                <a:ea typeface="Times New Roman"/>
                                <a:cs typeface="2  Zar"/>
                              </a:rPr>
                              <m:t>𝟏𝟑𝟏</m:t>
                            </m:r>
                            <m:r>
                              <a:rPr lang="en-US" sz="4000" b="1" i="1">
                                <a:effectLst/>
                                <a:latin typeface="Cambria Math"/>
                                <a:ea typeface="Times New Roman"/>
                                <a:cs typeface="2  Zar"/>
                              </a:rPr>
                              <m:t>/</m:t>
                            </m:r>
                            <m:r>
                              <a:rPr lang="en-US" sz="4000" b="1" i="1">
                                <a:effectLst/>
                                <a:latin typeface="Cambria Math"/>
                                <a:ea typeface="Times New Roman"/>
                                <a:cs typeface="2  Zar"/>
                              </a:rPr>
                              <m:t>𝟒𝟔</m:t>
                            </m:r>
                          </m:den>
                        </m:f>
                        <m:sSup>
                          <m:sSupPr>
                            <m:ctrlPr>
                              <a:rPr lang="en-US" sz="4000" b="1" i="1">
                                <a:effectLst/>
                                <a:latin typeface="Cambria Math"/>
                                <a:ea typeface="Times New Roman"/>
                                <a:cs typeface="2  Zar"/>
                              </a:rPr>
                            </m:ctrlPr>
                          </m:sSupPr>
                          <m:e>
                            <m:r>
                              <a:rPr lang="en-US" sz="4000" b="1" i="1">
                                <a:effectLst/>
                                <a:latin typeface="Cambria Math"/>
                                <a:ea typeface="Times New Roman"/>
                                <a:cs typeface="2  Zar"/>
                              </a:rPr>
                              <m:t>)</m:t>
                            </m:r>
                          </m:e>
                          <m:sup>
                            <m:r>
                              <a:rPr lang="en-US" sz="4000" b="1" i="1">
                                <a:effectLst/>
                                <a:latin typeface="Cambria Math"/>
                                <a:ea typeface="Times New Roman"/>
                                <a:cs typeface="2  Zar"/>
                              </a:rPr>
                              <m:t>𝟑</m:t>
                            </m:r>
                          </m:sup>
                        </m:sSup>
                      </m:den>
                    </m:f>
                    <m:r>
                      <a:rPr lang="en-US" sz="4000" b="1" i="1">
                        <a:effectLst/>
                        <a:latin typeface="Cambria Math"/>
                        <a:ea typeface="Times New Roman"/>
                        <a:cs typeface="2  Zar"/>
                      </a:rPr>
                      <m:t>×</m:t>
                    </m:r>
                    <m:r>
                      <a:rPr lang="en-US" sz="4000" b="1" i="1">
                        <a:effectLst/>
                        <a:latin typeface="Cambria Math"/>
                        <a:ea typeface="Times New Roman"/>
                        <a:cs typeface="2  Zar"/>
                      </a:rPr>
                      <m:t>𝟐𝟒𝟎𝟎</m:t>
                    </m:r>
                    <m:r>
                      <a:rPr lang="en-US" sz="4000" b="1" i="1">
                        <a:effectLst/>
                        <a:latin typeface="Cambria Math"/>
                        <a:ea typeface="Times New Roman"/>
                        <a:cs typeface="2  Zar"/>
                      </a:rPr>
                      <m:t>=</m:t>
                    </m:r>
                    <m:r>
                      <a:rPr lang="en-US" sz="4000" b="1" i="1">
                        <a:effectLst/>
                        <a:latin typeface="Cambria Math"/>
                        <a:ea typeface="Times New Roman"/>
                        <a:cs typeface="2  Zar"/>
                      </a:rPr>
                      <m:t>𝟏𝟏𝟏𝟒</m:t>
                    </m:r>
                    <m:r>
                      <a:rPr lang="en-US" sz="4000" b="1" i="1">
                        <a:effectLst/>
                        <a:latin typeface="Cambria Math"/>
                        <a:ea typeface="Times New Roman"/>
                        <a:cs typeface="2  Zar"/>
                      </a:rPr>
                      <m:t>/</m:t>
                    </m:r>
                    <m:r>
                      <a:rPr lang="en-US" sz="4000" b="1" i="1">
                        <a:effectLst/>
                        <a:latin typeface="Cambria Math"/>
                        <a:ea typeface="Times New Roman"/>
                        <a:cs typeface="2  Zar"/>
                      </a:rPr>
                      <m:t>𝟗</m:t>
                    </m:r>
                    <m:r>
                      <a:rPr lang="en-US" sz="4000" b="1" i="1">
                        <a:effectLst/>
                        <a:latin typeface="Cambria Math"/>
                        <a:ea typeface="Times New Roman"/>
                        <a:cs typeface="2  Zar"/>
                      </a:rPr>
                      <m:t>𝒌𝒈</m:t>
                    </m:r>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𝒍</m:t>
                        </m:r>
                      </m:e>
                      <m:sub>
                        <m:r>
                          <a:rPr lang="en-US" sz="4000" b="1" i="1">
                            <a:effectLst/>
                            <a:latin typeface="Cambria Math"/>
                            <a:ea typeface="Times New Roman"/>
                            <a:cs typeface="2  Zar"/>
                          </a:rPr>
                          <m:t>𝒄</m:t>
                        </m:r>
                      </m:sub>
                    </m:sSub>
                  </m:oMath>
                </a14:m>
                <a:endParaRPr lang="en-US" sz="4000" b="1" dirty="0">
                  <a:ea typeface="Calibri"/>
                  <a:cs typeface="Arial"/>
                </a:endParaRPr>
              </a:p>
              <a:p>
                <a:pPr algn="justLow">
                  <a:lnSpc>
                    <a:spcPct val="150000"/>
                  </a:lnSpc>
                  <a:spcAft>
                    <a:spcPts val="1000"/>
                  </a:spcAft>
                </a:pPr>
                <a14:m>
                  <m:oMath xmlns:m="http://schemas.openxmlformats.org/officeDocument/2006/math">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𝒑</m:t>
                        </m:r>
                      </m:e>
                      <m:sub>
                        <m:r>
                          <a:rPr lang="en-US" sz="4000" b="1" i="1">
                            <a:effectLst/>
                            <a:latin typeface="Cambria Math"/>
                            <a:ea typeface="Times New Roman"/>
                            <a:cs typeface="2  Zar"/>
                          </a:rPr>
                          <m:t>𝒂</m:t>
                        </m:r>
                      </m:sub>
                    </m:sSub>
                    <m:r>
                      <a:rPr lang="en-US" sz="4000" b="1" i="1">
                        <a:effectLst/>
                        <a:latin typeface="Cambria Math"/>
                        <a:ea typeface="Times New Roman"/>
                        <a:cs typeface="2  Zar"/>
                      </a:rPr>
                      <m:t>=</m:t>
                    </m:r>
                    <m:sSub>
                      <m:sSubPr>
                        <m:ctrlPr>
                          <a:rPr lang="en-US" sz="4000" b="1" i="1">
                            <a:effectLst/>
                            <a:latin typeface="Cambria Math"/>
                            <a:ea typeface="Times New Roman"/>
                            <a:cs typeface="2  Zar"/>
                          </a:rPr>
                        </m:ctrlPr>
                      </m:sSubPr>
                      <m:e>
                        <m:r>
                          <a:rPr lang="en-US" sz="4000" b="1" i="1">
                            <a:effectLst/>
                            <a:latin typeface="Cambria Math"/>
                            <a:ea typeface="Times New Roman"/>
                            <a:cs typeface="2  Zar"/>
                          </a:rPr>
                          <m:t>𝑭</m:t>
                        </m:r>
                      </m:e>
                      <m:sub>
                        <m:r>
                          <a:rPr lang="en-US" sz="4000" b="1" i="1">
                            <a:effectLst/>
                            <a:latin typeface="Cambria Math"/>
                            <a:ea typeface="Times New Roman"/>
                            <a:cs typeface="2  Zar"/>
                          </a:rPr>
                          <m:t>𝒂</m:t>
                        </m:r>
                      </m:sub>
                    </m:sSub>
                    <m:r>
                      <a:rPr lang="en-US" sz="4000" b="1" i="1">
                        <a:effectLst/>
                        <a:latin typeface="Cambria Math"/>
                        <a:ea typeface="Times New Roman"/>
                        <a:cs typeface="2  Zar"/>
                      </a:rPr>
                      <m:t>×</m:t>
                    </m:r>
                    <m:r>
                      <a:rPr lang="en-US" sz="4000" b="1" i="1">
                        <a:effectLst/>
                        <a:latin typeface="Cambria Math"/>
                        <a:ea typeface="Times New Roman"/>
                        <a:cs typeface="2  Zar"/>
                      </a:rPr>
                      <m:t>𝑨</m:t>
                    </m:r>
                    <m:r>
                      <a:rPr lang="en-US" sz="4000" b="1" i="1">
                        <a:effectLst/>
                        <a:latin typeface="Cambria Math"/>
                        <a:ea typeface="Times New Roman"/>
                        <a:cs typeface="2  Zar"/>
                      </a:rPr>
                      <m:t>⇒</m:t>
                    </m:r>
                    <m:r>
                      <a:rPr lang="en-US" sz="4000" b="1" i="1">
                        <a:effectLst/>
                        <a:latin typeface="Cambria Math"/>
                        <a:ea typeface="Times New Roman"/>
                        <a:cs typeface="2  Zar"/>
                      </a:rPr>
                      <m:t>𝟏𝟏𝟏𝟒</m:t>
                    </m:r>
                    <m:r>
                      <a:rPr lang="en-US" sz="4000" b="1" i="1">
                        <a:effectLst/>
                        <a:latin typeface="Cambria Math"/>
                        <a:ea typeface="Times New Roman"/>
                        <a:cs typeface="2  Zar"/>
                      </a:rPr>
                      <m:t>/</m:t>
                    </m:r>
                    <m:r>
                      <a:rPr lang="en-US" sz="4000" b="1" i="1">
                        <a:effectLst/>
                        <a:latin typeface="Cambria Math"/>
                        <a:ea typeface="Times New Roman"/>
                        <a:cs typeface="2  Zar"/>
                      </a:rPr>
                      <m:t>𝟗</m:t>
                    </m:r>
                    <m:r>
                      <a:rPr lang="en-US" sz="4000" b="1" i="1">
                        <a:effectLst/>
                        <a:latin typeface="Cambria Math"/>
                        <a:ea typeface="Times New Roman"/>
                        <a:cs typeface="2  Zar"/>
                      </a:rPr>
                      <m:t>×(</m:t>
                    </m:r>
                    <m:r>
                      <a:rPr lang="en-US" sz="4000" b="1" i="1">
                        <a:effectLst/>
                        <a:latin typeface="Cambria Math"/>
                        <a:ea typeface="Times New Roman"/>
                        <a:cs typeface="2  Zar"/>
                      </a:rPr>
                      <m:t>𝟐</m:t>
                    </m:r>
                    <m:r>
                      <a:rPr lang="en-US" sz="4000" b="1" i="1">
                        <a:effectLst/>
                        <a:latin typeface="Cambria Math"/>
                        <a:ea typeface="Times New Roman"/>
                        <a:cs typeface="2  Zar"/>
                      </a:rPr>
                      <m:t>×</m:t>
                    </m:r>
                    <m:r>
                      <a:rPr lang="en-US" sz="4000" b="1" i="1">
                        <a:effectLst/>
                        <a:latin typeface="Cambria Math"/>
                        <a:ea typeface="Times New Roman"/>
                        <a:cs typeface="2  Zar"/>
                      </a:rPr>
                      <m:t>𝟐𝟑</m:t>
                    </m:r>
                    <m:r>
                      <a:rPr lang="en-US" sz="4000" b="1" i="1">
                        <a:effectLst/>
                        <a:latin typeface="Cambria Math"/>
                        <a:ea typeface="Times New Roman"/>
                        <a:cs typeface="2  Zar"/>
                      </a:rPr>
                      <m:t>/</m:t>
                    </m:r>
                    <m:r>
                      <a:rPr lang="en-US" sz="4000" b="1" i="1">
                        <a:effectLst/>
                        <a:latin typeface="Cambria Math"/>
                        <a:ea typeface="Times New Roman"/>
                        <a:cs typeface="2  Zar"/>
                      </a:rPr>
                      <m:t>𝟗</m:t>
                    </m:r>
                    <m:r>
                      <a:rPr lang="en-US" sz="4000" b="1" i="1">
                        <a:effectLst/>
                        <a:latin typeface="Cambria Math"/>
                        <a:ea typeface="Times New Roman"/>
                        <a:cs typeface="2  Zar"/>
                      </a:rPr>
                      <m:t>) =</m:t>
                    </m:r>
                    <m:r>
                      <a:rPr lang="en-US" sz="4000" b="1" i="1">
                        <a:effectLst/>
                        <a:latin typeface="Cambria Math"/>
                        <a:ea typeface="Times New Roman"/>
                        <a:cs typeface="2  Zar"/>
                      </a:rPr>
                      <m:t>𝟓𝟑𝟐𝟗𝟐</m:t>
                    </m:r>
                    <m:r>
                      <a:rPr lang="en-US" sz="4000" b="1" i="1">
                        <a:effectLst/>
                        <a:latin typeface="Cambria Math"/>
                        <a:ea typeface="Times New Roman"/>
                        <a:cs typeface="2  Zar"/>
                      </a:rPr>
                      <m:t>𝒌𝒈</m:t>
                    </m:r>
                    <m:r>
                      <a:rPr lang="en-US" sz="4000" b="1" i="1">
                        <a:effectLst/>
                        <a:latin typeface="Cambria Math"/>
                        <a:ea typeface="Times New Roman"/>
                        <a:cs typeface="2  Zar"/>
                      </a:rPr>
                      <m:t>→</m:t>
                    </m:r>
                    <m:r>
                      <a:rPr lang="en-US" sz="4000" b="1" i="1">
                        <a:effectLst/>
                        <a:latin typeface="Cambria Math"/>
                        <a:ea typeface="Times New Roman"/>
                        <a:cs typeface="2  Zar"/>
                      </a:rPr>
                      <m:t>𝟓𝟑</m:t>
                    </m:r>
                    <m:r>
                      <a:rPr lang="en-US" sz="4000" b="1" i="1">
                        <a:effectLst/>
                        <a:latin typeface="Cambria Math"/>
                        <a:ea typeface="Times New Roman"/>
                        <a:cs typeface="2  Zar"/>
                      </a:rPr>
                      <m:t>/</m:t>
                    </m:r>
                    <m:r>
                      <a:rPr lang="en-US" sz="4000" b="1" i="1">
                        <a:effectLst/>
                        <a:latin typeface="Cambria Math"/>
                        <a:ea typeface="Times New Roman"/>
                        <a:cs typeface="2  Zar"/>
                      </a:rPr>
                      <m:t>𝟐</m:t>
                    </m:r>
                    <m:r>
                      <a:rPr lang="en-US" sz="4000" b="1" i="1">
                        <a:effectLst/>
                        <a:latin typeface="Cambria Math"/>
                        <a:ea typeface="Times New Roman"/>
                        <a:cs typeface="2  Zar"/>
                      </a:rPr>
                      <m:t>     </m:t>
                    </m:r>
                    <m:r>
                      <a:rPr lang="en-US" sz="4000" b="1" i="1">
                        <a:effectLst/>
                        <a:latin typeface="Cambria Math"/>
                        <a:ea typeface="Times New Roman"/>
                        <a:cs typeface="2  Zar"/>
                      </a:rPr>
                      <m:t>𝒕𝒐𝒏</m:t>
                    </m:r>
                  </m:oMath>
                </a14:m>
                <a:r>
                  <a:rPr lang="fa-IR" sz="4000" b="1" dirty="0">
                    <a:ea typeface="Times New Roman"/>
                    <a:cs typeface="2  Zar"/>
                  </a:rPr>
                  <a:t> نیروی مجاز فشاری </a:t>
                </a:r>
                <a:endParaRPr lang="en-US" sz="4000" b="1" dirty="0">
                  <a:ea typeface="Calibri"/>
                  <a:cs typeface="Arial"/>
                </a:endParaRPr>
              </a:p>
              <a:p>
                <a:pPr algn="justLow">
                  <a:lnSpc>
                    <a:spcPct val="150000"/>
                  </a:lnSpc>
                  <a:spcAft>
                    <a:spcPts val="1000"/>
                  </a:spcAft>
                </a:pPr>
                <a:r>
                  <a:rPr lang="en-US" sz="4000" b="1" dirty="0">
                    <a:ea typeface="Times New Roman"/>
                    <a:cs typeface="2  Zar"/>
                  </a:rPr>
                  <a:t>2IPE18</a:t>
                </a:r>
                <a:r>
                  <a:rPr lang="fa-IR" sz="4000" b="1" dirty="0">
                    <a:ea typeface="Times New Roman"/>
                    <a:cs typeface="2  Zar"/>
                  </a:rPr>
                  <a:t> مناسب و تا حدی ضعیف است         </a:t>
                </a:r>
                <a:r>
                  <a:rPr lang="en-US" sz="4000" b="1" dirty="0">
                    <a:ea typeface="Times New Roman"/>
                    <a:cs typeface="2  Zar"/>
                  </a:rPr>
                  <a:t>ton</a:t>
                </a:r>
                <a:r>
                  <a:rPr lang="fa-IR" sz="4000" b="1" dirty="0">
                    <a:ea typeface="Times New Roman"/>
                    <a:cs typeface="2  Zar"/>
                  </a:rPr>
                  <a:t> 50 &lt; </a:t>
                </a:r>
                <a:r>
                  <a:rPr lang="en-US" sz="4000" b="1" dirty="0">
                    <a:ea typeface="Times New Roman"/>
                    <a:cs typeface="2  Zar"/>
                  </a:rPr>
                  <a:t>Ton</a:t>
                </a:r>
                <a:r>
                  <a:rPr lang="fa-IR" sz="4000" b="1" dirty="0">
                    <a:ea typeface="Times New Roman"/>
                    <a:cs typeface="2  Zar"/>
                  </a:rPr>
                  <a:t> 2/53 </a:t>
                </a:r>
                <a:endParaRPr lang="en-US" sz="4000" b="1" dirty="0">
                  <a:ea typeface="Calibri"/>
                  <a:cs typeface="Arial"/>
                </a:endParaRPr>
              </a:p>
              <a:p>
                <a:pPr algn="justLow">
                  <a:lnSpc>
                    <a:spcPct val="150000"/>
                  </a:lnSpc>
                  <a:spcAft>
                    <a:spcPts val="1000"/>
                  </a:spcAft>
                </a:pPr>
                <a14:m>
                  <m:oMath xmlns:m="http://schemas.openxmlformats.org/officeDocument/2006/math">
                    <m:f>
                      <m:fPr>
                        <m:ctrlPr>
                          <a:rPr lang="en-US" sz="4000" b="1" i="1">
                            <a:effectLst/>
                            <a:latin typeface="Cambria Math"/>
                            <a:ea typeface="Times New Roman"/>
                            <a:cs typeface="2  Zar"/>
                          </a:rPr>
                        </m:ctrlPr>
                      </m:fPr>
                      <m:num>
                        <m:r>
                          <a:rPr lang="en-US" sz="4000" b="1" i="1">
                            <a:effectLst/>
                            <a:latin typeface="Cambria Math"/>
                            <a:ea typeface="Times New Roman"/>
                            <a:cs typeface="2  Zar"/>
                          </a:rPr>
                          <m:t>𝟓𝟎</m:t>
                        </m:r>
                      </m:num>
                      <m:den>
                        <m:r>
                          <a:rPr lang="en-US" sz="4000" b="1" i="1">
                            <a:effectLst/>
                            <a:latin typeface="Cambria Math"/>
                            <a:ea typeface="Times New Roman"/>
                            <a:cs typeface="2  Zar"/>
                          </a:rPr>
                          <m:t>𝟓𝟑</m:t>
                        </m:r>
                        <m:r>
                          <a:rPr lang="en-US" sz="4000" b="1" i="1">
                            <a:effectLst/>
                            <a:latin typeface="Cambria Math"/>
                            <a:ea typeface="Times New Roman"/>
                            <a:cs typeface="2  Zar"/>
                          </a:rPr>
                          <m:t>/</m:t>
                        </m:r>
                        <m:r>
                          <a:rPr lang="en-US" sz="4000" b="1" i="1">
                            <a:effectLst/>
                            <a:latin typeface="Cambria Math"/>
                            <a:ea typeface="Times New Roman"/>
                            <a:cs typeface="2  Zar"/>
                          </a:rPr>
                          <m:t>𝟐</m:t>
                        </m:r>
                      </m:den>
                    </m:f>
                    <m:r>
                      <a:rPr lang="en-US" sz="4000" b="1" i="1">
                        <a:effectLst/>
                        <a:latin typeface="Cambria Math"/>
                        <a:ea typeface="Times New Roman"/>
                        <a:cs typeface="2  Zar"/>
                      </a:rPr>
                      <m:t>=</m:t>
                    </m:r>
                    <m:f>
                      <m:fPr>
                        <m:ctrlPr>
                          <a:rPr lang="en-US" sz="4000" b="1" i="1">
                            <a:effectLst/>
                            <a:latin typeface="Cambria Math"/>
                            <a:ea typeface="Times New Roman"/>
                            <a:cs typeface="2  Zar"/>
                          </a:rPr>
                        </m:ctrlPr>
                      </m:fPr>
                      <m:num>
                        <m:r>
                          <a:rPr lang="en-US" sz="4000" b="1" i="1">
                            <a:effectLst/>
                            <a:latin typeface="Cambria Math"/>
                            <a:ea typeface="Times New Roman"/>
                            <a:cs typeface="2  Zar"/>
                          </a:rPr>
                          <m:t>𝟎</m:t>
                        </m:r>
                      </m:num>
                      <m:den>
                        <m:r>
                          <a:rPr lang="en-US" sz="4000" b="1" i="1">
                            <a:effectLst/>
                            <a:latin typeface="Cambria Math"/>
                            <a:ea typeface="Times New Roman"/>
                            <a:cs typeface="2  Zar"/>
                          </a:rPr>
                          <m:t>𝟗𝟒</m:t>
                        </m:r>
                      </m:den>
                    </m:f>
                    <m:r>
                      <a:rPr lang="en-US" sz="4000" b="1" i="1">
                        <a:effectLst/>
                        <a:latin typeface="Cambria Math"/>
                        <a:ea typeface="Times New Roman"/>
                        <a:cs typeface="2  Zar"/>
                      </a:rPr>
                      <m:t>⟶</m:t>
                    </m:r>
                    <m:r>
                      <a:rPr lang="en-US" sz="4000" b="1" i="1">
                        <a:effectLst/>
                        <a:latin typeface="Cambria Math"/>
                        <a:ea typeface="Times New Roman"/>
                        <a:cs typeface="2  Zar"/>
                      </a:rPr>
                      <m:t>𝟗𝟒</m:t>
                    </m:r>
                    <m:r>
                      <a:rPr lang="en-US" sz="4000" b="1" i="1">
                        <a:effectLst/>
                        <a:latin typeface="Cambria Math"/>
                        <a:ea typeface="Times New Roman"/>
                        <a:cs typeface="2  Zar"/>
                      </a:rPr>
                      <m:t>%</m:t>
                    </m:r>
                  </m:oMath>
                </a14:m>
                <a:endParaRPr lang="en-US" sz="4000" b="1" dirty="0">
                  <a:ea typeface="Calibri"/>
                  <a:cs typeface="Arial"/>
                </a:endParaRPr>
              </a:p>
              <a:p>
                <a:endParaRPr lang="fa-IR" b="1"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836712"/>
                <a:ext cx="8606190" cy="5328592"/>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26</a:t>
            </a:fld>
            <a:endParaRPr lang="fa-IR" dirty="0"/>
          </a:p>
        </p:txBody>
      </p:sp>
    </p:spTree>
    <p:extLst>
      <p:ext uri="{BB962C8B-B14F-4D97-AF65-F5344CB8AC3E}">
        <p14:creationId xmlns:p14="http://schemas.microsoft.com/office/powerpoint/2010/main" val="190320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2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circle(in)">
                                      <p:cBhvr>
                                        <p:cTn id="42" dur="20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circle(in)">
                                      <p:cBhvr>
                                        <p:cTn id="47"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ادامه حل</a:t>
            </a:r>
            <a:endParaRPr lang="fa-IR"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1124744"/>
                <a:ext cx="8606190" cy="4968552"/>
              </a:xfrm>
            </p:spPr>
            <p:txBody>
              <a:bodyPr>
                <a:normAutofit fontScale="32500" lnSpcReduction="20000"/>
              </a:bodyPr>
              <a:lstStyle/>
              <a:p>
                <a:pPr>
                  <a:lnSpc>
                    <a:spcPct val="150000"/>
                  </a:lnSpc>
                  <a:spcAft>
                    <a:spcPts val="1000"/>
                  </a:spcAft>
                </a:pPr>
                <a:r>
                  <a:rPr lang="fa-IR" b="1" dirty="0">
                    <a:ea typeface="Times New Roman"/>
                    <a:cs typeface="2  Zar"/>
                  </a:rPr>
                  <a:t>طراحی دوبل نردبانی</a:t>
                </a:r>
                <a:endParaRPr lang="en-US" sz="1400" dirty="0">
                  <a:ea typeface="Calibri"/>
                  <a:cs typeface="Arial"/>
                </a:endParaRPr>
              </a:p>
              <a:p>
                <a:pPr algn="justLow">
                  <a:lnSpc>
                    <a:spcPct val="150000"/>
                  </a:lnSpc>
                  <a:spcAft>
                    <a:spcPts val="1000"/>
                  </a:spcAft>
                </a:pPr>
                <a:r>
                  <a:rPr lang="fa-IR" dirty="0" smtClean="0">
                    <a:ea typeface="Times New Roman"/>
                    <a:cs typeface="2  Zar"/>
                  </a:rPr>
                  <a:t>نکته </a:t>
                </a:r>
                <a:r>
                  <a:rPr lang="fa-IR" dirty="0">
                    <a:ea typeface="Times New Roman"/>
                    <a:cs typeface="2  Zar"/>
                  </a:rPr>
                  <a:t>: شعاع ژیراسیون را هر کدام کمتر بود در نظر می گیریم . (</a:t>
                </a:r>
                <a:r>
                  <a:rPr lang="en-US" dirty="0" smtClean="0">
                    <a:ea typeface="Times New Roman"/>
                    <a:cs typeface="2  Zar"/>
                  </a:rPr>
                  <a:t>Y</a:t>
                </a:r>
                <a:r>
                  <a:rPr lang="en-US" baseline="-25000" dirty="0" smtClean="0">
                    <a:ea typeface="Times New Roman"/>
                    <a:cs typeface="2  Zar"/>
                  </a:rPr>
                  <a:t>1</a:t>
                </a:r>
                <a:r>
                  <a:rPr lang="fa-IR" dirty="0" smtClean="0">
                    <a:ea typeface="Times New Roman"/>
                    <a:cs typeface="2  Zar"/>
                  </a:rPr>
                  <a:t>)</a:t>
                </a:r>
                <a:endParaRPr lang="en-US" sz="2000" dirty="0">
                  <a:ea typeface="Calibri"/>
                  <a:cs typeface="Arial"/>
                </a:endParaRPr>
              </a:p>
              <a:p>
                <a:pPr algn="justLow">
                  <a:lnSpc>
                    <a:spcPct val="150000"/>
                  </a:lnSpc>
                  <a:spcAft>
                    <a:spcPts val="1000"/>
                  </a:spcAft>
                </a:pPr>
                <a:r>
                  <a:rPr lang="fa-IR" dirty="0">
                    <a:ea typeface="Times New Roman"/>
                    <a:cs typeface="2  Zar"/>
                  </a:rPr>
                  <a:t>* فاصله ی </a:t>
                </a:r>
                <a:r>
                  <a:rPr lang="en-US" dirty="0">
                    <a:ea typeface="Times New Roman"/>
                    <a:cs typeface="2  Zar"/>
                  </a:rPr>
                  <a:t>V</a:t>
                </a:r>
                <a:r>
                  <a:rPr lang="fa-IR" dirty="0">
                    <a:ea typeface="Times New Roman"/>
                    <a:cs typeface="2  Zar"/>
                  </a:rPr>
                  <a:t> نصف </a:t>
                </a:r>
                <a:r>
                  <a:rPr lang="en-US" dirty="0">
                    <a:ea typeface="Times New Roman"/>
                    <a:cs typeface="2  Zar"/>
                  </a:rPr>
                  <a:t>a</a:t>
                </a:r>
                <a:r>
                  <a:rPr lang="fa-IR" dirty="0">
                    <a:ea typeface="Times New Roman"/>
                    <a:cs typeface="2  Zar"/>
                  </a:rPr>
                  <a:t> در نظر می گیریم. </a:t>
                </a:r>
                <a:endParaRPr lang="en-US" sz="2000" dirty="0">
                  <a:ea typeface="Calibri"/>
                  <a:cs typeface="Arial"/>
                </a:endParaRPr>
              </a:p>
              <a:p>
                <a:pPr algn="justLow">
                  <a:lnSpc>
                    <a:spcPct val="150000"/>
                  </a:lnSpc>
                  <a:spcAft>
                    <a:spcPts val="1000"/>
                  </a:spcAft>
                </a:pPr>
                <a14:m>
                  <m:oMath xmlns:m="http://schemas.openxmlformats.org/officeDocument/2006/math">
                    <m:sSub>
                      <m:sSubPr>
                        <m:ctrlPr>
                          <a:rPr lang="en-US" i="1">
                            <a:effectLst/>
                            <a:latin typeface="Cambria Math"/>
                            <a:ea typeface="Times New Roman"/>
                            <a:cs typeface="2  Zar"/>
                          </a:rPr>
                        </m:ctrlPr>
                      </m:sSubPr>
                      <m:e>
                        <m:r>
                          <a:rPr lang="en-US" i="1">
                            <a:effectLst/>
                            <a:latin typeface="Cambria Math"/>
                            <a:ea typeface="Times New Roman"/>
                            <a:cs typeface="2  Zar"/>
                          </a:rPr>
                          <m:t>𝑟</m:t>
                        </m:r>
                      </m:e>
                      <m:sub>
                        <m:r>
                          <a:rPr lang="en-US" i="1">
                            <a:effectLst/>
                            <a:latin typeface="Cambria Math"/>
                            <a:ea typeface="Times New Roman"/>
                            <a:cs typeface="2  Zar"/>
                          </a:rPr>
                          <m:t>1</m:t>
                        </m:r>
                      </m:sub>
                    </m:sSub>
                    <m:r>
                      <a:rPr lang="en-US" i="1">
                        <a:effectLst/>
                        <a:latin typeface="Cambria Math"/>
                        <a:ea typeface="Times New Roman"/>
                        <a:cs typeface="2  Zar"/>
                      </a:rPr>
                      <m:t>=</m:t>
                    </m:r>
                    <m:sSub>
                      <m:sSubPr>
                        <m:ctrlPr>
                          <a:rPr lang="en-US" i="1">
                            <a:effectLst/>
                            <a:latin typeface="Cambria Math"/>
                            <a:ea typeface="Times New Roman"/>
                            <a:cs typeface="2  Zar"/>
                          </a:rPr>
                        </m:ctrlPr>
                      </m:sSubPr>
                      <m:e>
                        <m:r>
                          <a:rPr lang="en-US" i="1">
                            <a:effectLst/>
                            <a:latin typeface="Cambria Math"/>
                            <a:ea typeface="Times New Roman"/>
                            <a:cs typeface="2  Zar"/>
                          </a:rPr>
                          <m:t>𝑟</m:t>
                        </m:r>
                      </m:e>
                      <m:sub>
                        <m:r>
                          <a:rPr lang="en-US" i="1">
                            <a:effectLst/>
                            <a:latin typeface="Cambria Math"/>
                            <a:ea typeface="Times New Roman"/>
                            <a:cs typeface="2  Zar"/>
                          </a:rPr>
                          <m:t>𝑦</m:t>
                        </m:r>
                      </m:sub>
                    </m:sSub>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1</m:t>
                        </m:r>
                      </m:num>
                      <m:den>
                        <m:r>
                          <a:rPr lang="en-US" i="1">
                            <a:effectLst/>
                            <a:latin typeface="Cambria Math"/>
                            <a:ea typeface="Times New Roman"/>
                            <a:cs typeface="2  Zar"/>
                          </a:rPr>
                          <m:t>65</m:t>
                        </m:r>
                      </m:den>
                    </m:f>
                    <m:r>
                      <a:rPr lang="en-US" i="1">
                        <a:effectLst/>
                        <a:latin typeface="Cambria Math"/>
                        <a:ea typeface="Times New Roman"/>
                        <a:cs typeface="2  Zar"/>
                      </a:rPr>
                      <m:t>𝑐𝑚</m:t>
                    </m:r>
                  </m:oMath>
                </a14:m>
                <a:endParaRPr lang="en-US" sz="2000" dirty="0">
                  <a:ea typeface="Calibri"/>
                  <a:cs typeface="Arial"/>
                </a:endParaRPr>
              </a:p>
              <a:p>
                <a:pPr algn="justLow">
                  <a:lnSpc>
                    <a:spcPct val="150000"/>
                  </a:lnSpc>
                  <a:spcAft>
                    <a:spcPts val="1000"/>
                  </a:spcAft>
                </a:pPr>
                <a14:m>
                  <m:oMath xmlns:m="http://schemas.openxmlformats.org/officeDocument/2006/math">
                    <m:sSub>
                      <m:sSubPr>
                        <m:ctrlPr>
                          <a:rPr lang="en-US" i="1">
                            <a:effectLst/>
                            <a:latin typeface="Cambria Math"/>
                            <a:ea typeface="Times New Roman"/>
                            <a:cs typeface="2  Zar"/>
                          </a:rPr>
                        </m:ctrlPr>
                      </m:sSubPr>
                      <m:e>
                        <m:r>
                          <a:rPr lang="en-US" i="1">
                            <a:effectLst/>
                            <a:latin typeface="Cambria Math"/>
                            <a:ea typeface="Times New Roman"/>
                            <a:cs typeface="2  Zar"/>
                          </a:rPr>
                          <m:t>𝐼</m:t>
                        </m:r>
                      </m:e>
                      <m:sub>
                        <m:r>
                          <a:rPr lang="en-US" i="1">
                            <a:effectLst/>
                            <a:latin typeface="Cambria Math"/>
                            <a:ea typeface="Times New Roman"/>
                            <a:cs typeface="2  Zar"/>
                          </a:rPr>
                          <m:t>𝑦</m:t>
                        </m:r>
                      </m:sub>
                    </m:sSub>
                    <m:r>
                      <a:rPr lang="en-US" i="1">
                        <a:effectLst/>
                        <a:latin typeface="Cambria Math"/>
                        <a:ea typeface="Times New Roman"/>
                        <a:cs typeface="2  Zar"/>
                      </a:rPr>
                      <m:t>=</m:t>
                    </m:r>
                    <m:r>
                      <a:rPr lang="en-US" i="1">
                        <a:effectLst/>
                        <a:latin typeface="Cambria Math"/>
                        <a:ea typeface="Times New Roman"/>
                        <a:cs typeface="2  Zar"/>
                      </a:rPr>
                      <m:t>𝑧</m:t>
                    </m:r>
                    <m:d>
                      <m:dPr>
                        <m:ctrlPr>
                          <a:rPr lang="en-US" i="1">
                            <a:effectLst/>
                            <a:latin typeface="Cambria Math"/>
                            <a:ea typeface="Times New Roman"/>
                            <a:cs typeface="2  Zar"/>
                          </a:rPr>
                        </m:ctrlPr>
                      </m:dPr>
                      <m:e>
                        <m:sSub>
                          <m:sSubPr>
                            <m:ctrlPr>
                              <a:rPr lang="en-US" i="1">
                                <a:effectLst/>
                                <a:latin typeface="Cambria Math"/>
                                <a:ea typeface="Times New Roman"/>
                                <a:cs typeface="2  Zar"/>
                              </a:rPr>
                            </m:ctrlPr>
                          </m:sSubPr>
                          <m:e>
                            <m:r>
                              <a:rPr lang="en-US" i="1">
                                <a:effectLst/>
                                <a:latin typeface="Cambria Math"/>
                                <a:ea typeface="Times New Roman"/>
                                <a:cs typeface="2  Zar"/>
                              </a:rPr>
                              <m:t>𝑖</m:t>
                            </m:r>
                          </m:e>
                          <m:sub>
                            <m:r>
                              <a:rPr lang="en-US" i="1">
                                <a:effectLst/>
                                <a:latin typeface="Cambria Math"/>
                                <a:ea typeface="Times New Roman"/>
                                <a:cs typeface="2  Zar"/>
                              </a:rPr>
                              <m:t>𝑦</m:t>
                            </m:r>
                          </m:sub>
                        </m:sSub>
                        <m:r>
                          <a:rPr lang="en-US" i="1">
                            <a:effectLst/>
                            <a:latin typeface="Cambria Math"/>
                            <a:ea typeface="Times New Roman"/>
                            <a:cs typeface="2  Zar"/>
                          </a:rPr>
                          <m:t>+</m:t>
                        </m:r>
                        <m:sSup>
                          <m:sSupPr>
                            <m:ctrlPr>
                              <a:rPr lang="en-US" i="1">
                                <a:effectLst/>
                                <a:latin typeface="Cambria Math"/>
                                <a:ea typeface="Times New Roman"/>
                                <a:cs typeface="2  Zar"/>
                              </a:rPr>
                            </m:ctrlPr>
                          </m:sSupPr>
                          <m:e>
                            <m:r>
                              <a:rPr lang="en-US" i="1">
                                <a:effectLst/>
                                <a:latin typeface="Cambria Math"/>
                                <a:ea typeface="Times New Roman"/>
                                <a:cs typeface="2  Zar"/>
                              </a:rPr>
                              <m:t>𝐴𝑑</m:t>
                            </m:r>
                          </m:e>
                          <m:sup>
                            <m:r>
                              <a:rPr lang="en-US" i="1">
                                <a:effectLst/>
                                <a:latin typeface="Cambria Math"/>
                                <a:ea typeface="Times New Roman"/>
                                <a:cs typeface="2  Zar"/>
                              </a:rPr>
                              <m:t>2</m:t>
                            </m:r>
                          </m:sup>
                        </m:sSup>
                      </m:e>
                    </m:d>
                    <m:r>
                      <a:rPr lang="en-US" i="1">
                        <a:effectLst/>
                        <a:latin typeface="Cambria Math"/>
                        <a:ea typeface="Times New Roman"/>
                        <a:cs typeface="2  Zar"/>
                      </a:rPr>
                      <m:t>=</m:t>
                    </m:r>
                    <m:r>
                      <a:rPr lang="en-US" i="1">
                        <a:effectLst/>
                        <a:latin typeface="Cambria Math"/>
                        <a:ea typeface="Times New Roman"/>
                        <a:cs typeface="2  Zar"/>
                      </a:rPr>
                      <m:t>2</m:t>
                    </m:r>
                    <m:r>
                      <a:rPr lang="en-US" i="1">
                        <a:effectLst/>
                        <a:latin typeface="Cambria Math"/>
                        <a:ea typeface="Times New Roman"/>
                        <a:cs typeface="2  Zar"/>
                      </a:rPr>
                      <m:t>(</m:t>
                    </m:r>
                    <m:r>
                      <a:rPr lang="en-US" i="1">
                        <a:effectLst/>
                        <a:latin typeface="Cambria Math"/>
                        <a:ea typeface="Times New Roman"/>
                        <a:cs typeface="2  Zar"/>
                      </a:rPr>
                      <m:t>44</m:t>
                    </m:r>
                    <m:r>
                      <a:rPr lang="en-US" i="1">
                        <a:effectLst/>
                        <a:latin typeface="Cambria Math"/>
                        <a:ea typeface="Times New Roman"/>
                        <a:cs typeface="2  Zar"/>
                      </a:rPr>
                      <m:t>/</m:t>
                    </m:r>
                    <m:r>
                      <a:rPr lang="en-US" i="1">
                        <a:effectLst/>
                        <a:latin typeface="Cambria Math"/>
                        <a:ea typeface="Times New Roman"/>
                        <a:cs typeface="2  Zar"/>
                      </a:rPr>
                      <m:t>9</m:t>
                    </m:r>
                    <m:r>
                      <a:rPr lang="en-US" i="1">
                        <a:effectLst/>
                        <a:latin typeface="Cambria Math"/>
                        <a:ea typeface="Times New Roman"/>
                        <a:cs typeface="2  Zar"/>
                      </a:rPr>
                      <m:t>+</m:t>
                    </m:r>
                    <m:r>
                      <a:rPr lang="en-US" i="1">
                        <a:effectLst/>
                        <a:latin typeface="Cambria Math"/>
                        <a:ea typeface="Times New Roman"/>
                        <a:cs typeface="2  Zar"/>
                      </a:rPr>
                      <m:t>16</m:t>
                    </m:r>
                    <m:r>
                      <a:rPr lang="en-US" i="1">
                        <a:effectLst/>
                        <a:latin typeface="Cambria Math"/>
                        <a:ea typeface="Times New Roman"/>
                        <a:cs typeface="2  Zar"/>
                      </a:rPr>
                      <m:t>/</m:t>
                    </m:r>
                    <m:r>
                      <a:rPr lang="en-US" i="1">
                        <a:effectLst/>
                        <a:latin typeface="Cambria Math"/>
                        <a:ea typeface="Times New Roman"/>
                        <a:cs typeface="2  Zar"/>
                      </a:rPr>
                      <m:t>4</m:t>
                    </m:r>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14</m:t>
                        </m:r>
                        <m:r>
                          <a:rPr lang="en-US" i="1">
                            <a:effectLst/>
                            <a:latin typeface="Cambria Math"/>
                            <a:ea typeface="Times New Roman"/>
                            <a:cs typeface="2  Zar"/>
                          </a:rPr>
                          <m:t>/</m:t>
                        </m:r>
                        <m:r>
                          <a:rPr lang="en-US" i="1">
                            <a:effectLst/>
                            <a:latin typeface="Cambria Math"/>
                            <a:ea typeface="Times New Roman"/>
                            <a:cs typeface="2  Zar"/>
                          </a:rPr>
                          <m:t>3</m:t>
                        </m:r>
                      </m:num>
                      <m:den>
                        <m:r>
                          <a:rPr lang="en-US" i="1">
                            <a:effectLst/>
                            <a:latin typeface="Cambria Math"/>
                            <a:ea typeface="Times New Roman"/>
                            <a:cs typeface="2  Zar"/>
                          </a:rPr>
                          <m:t>2</m:t>
                        </m:r>
                      </m:den>
                    </m:f>
                    <m:sSup>
                      <m:sSupPr>
                        <m:ctrlPr>
                          <a:rPr lang="en-US" i="1">
                            <a:effectLst/>
                            <a:latin typeface="Cambria Math"/>
                            <a:ea typeface="Times New Roman"/>
                            <a:cs typeface="2  Zar"/>
                          </a:rPr>
                        </m:ctrlPr>
                      </m:sSupPr>
                      <m:e>
                        <m:r>
                          <a:rPr lang="en-US" i="1">
                            <a:effectLst/>
                            <a:latin typeface="Cambria Math"/>
                            <a:ea typeface="Times New Roman"/>
                            <a:cs typeface="2  Zar"/>
                          </a:rPr>
                          <m:t>)</m:t>
                        </m:r>
                      </m:e>
                      <m:sup>
                        <m:r>
                          <a:rPr lang="en-US" i="1">
                            <a:effectLst/>
                            <a:latin typeface="Cambria Math"/>
                            <a:ea typeface="Times New Roman"/>
                            <a:cs typeface="2  Zar"/>
                          </a:rPr>
                          <m:t>2</m:t>
                        </m:r>
                      </m:sup>
                    </m:sSup>
                    <m:r>
                      <a:rPr lang="en-US" i="1">
                        <a:effectLst/>
                        <a:latin typeface="Cambria Math"/>
                        <a:ea typeface="Times New Roman"/>
                        <a:cs typeface="2  Zar"/>
                      </a:rPr>
                      <m:t>=</m:t>
                    </m:r>
                    <m:r>
                      <a:rPr lang="en-US" i="1">
                        <a:effectLst/>
                        <a:latin typeface="Cambria Math"/>
                        <a:ea typeface="Times New Roman"/>
                        <a:cs typeface="2  Zar"/>
                      </a:rPr>
                      <m:t>1766</m:t>
                    </m:r>
                    <m:r>
                      <a:rPr lang="en-US" i="1">
                        <a:effectLst/>
                        <a:latin typeface="Cambria Math"/>
                        <a:ea typeface="Times New Roman"/>
                        <a:cs typeface="2  Zar"/>
                      </a:rPr>
                      <m:t>/</m:t>
                    </m:r>
                    <m:r>
                      <a:rPr lang="en-US" i="1">
                        <a:effectLst/>
                        <a:latin typeface="Cambria Math"/>
                        <a:ea typeface="Times New Roman"/>
                        <a:cs typeface="2  Zar"/>
                      </a:rPr>
                      <m:t>6</m:t>
                    </m:r>
                    <m:sSup>
                      <m:sSupPr>
                        <m:ctrlPr>
                          <a:rPr lang="en-US" i="1">
                            <a:effectLst/>
                            <a:latin typeface="Cambria Math"/>
                            <a:ea typeface="Times New Roman"/>
                            <a:cs typeface="2  Zar"/>
                          </a:rPr>
                        </m:ctrlPr>
                      </m:sSupPr>
                      <m:e>
                        <m:r>
                          <a:rPr lang="en-US" i="1">
                            <a:effectLst/>
                            <a:latin typeface="Cambria Math"/>
                            <a:ea typeface="Times New Roman"/>
                            <a:cs typeface="2  Zar"/>
                          </a:rPr>
                          <m:t>𝑐𝑚</m:t>
                        </m:r>
                      </m:e>
                      <m:sup>
                        <m:r>
                          <a:rPr lang="en-US" i="1">
                            <a:effectLst/>
                            <a:latin typeface="Cambria Math"/>
                            <a:ea typeface="Times New Roman"/>
                            <a:cs typeface="2  Zar"/>
                          </a:rPr>
                          <m:t>4</m:t>
                        </m:r>
                      </m:sup>
                    </m:sSup>
                  </m:oMath>
                </a14:m>
                <a:endParaRPr lang="en-US" sz="2000" dirty="0">
                  <a:ea typeface="Calibri"/>
                  <a:cs typeface="Arial"/>
                </a:endParaRPr>
              </a:p>
              <a:p>
                <a:pPr algn="justLow">
                  <a:lnSpc>
                    <a:spcPct val="150000"/>
                  </a:lnSpc>
                  <a:spcAft>
                    <a:spcPts val="1000"/>
                  </a:spcAft>
                </a:pPr>
                <a14:m>
                  <m:oMath xmlns:m="http://schemas.openxmlformats.org/officeDocument/2006/math">
                    <m:sSub>
                      <m:sSubPr>
                        <m:ctrlPr>
                          <a:rPr lang="en-US" i="1">
                            <a:effectLst/>
                            <a:latin typeface="Cambria Math"/>
                            <a:ea typeface="Times New Roman"/>
                            <a:cs typeface="2  Zar"/>
                          </a:rPr>
                        </m:ctrlPr>
                      </m:sSubPr>
                      <m:e>
                        <m:r>
                          <a:rPr lang="en-US" i="1">
                            <a:effectLst/>
                            <a:latin typeface="Cambria Math"/>
                            <a:ea typeface="Times New Roman"/>
                            <a:cs typeface="2  Zar"/>
                          </a:rPr>
                          <m:t>𝑟</m:t>
                        </m:r>
                      </m:e>
                      <m:sub>
                        <m:r>
                          <a:rPr lang="en-US" i="1">
                            <a:effectLst/>
                            <a:latin typeface="Cambria Math"/>
                            <a:ea typeface="Times New Roman"/>
                            <a:cs typeface="2  Zar"/>
                          </a:rPr>
                          <m:t>𝑦</m:t>
                        </m:r>
                      </m:sub>
                    </m:sSub>
                    <m:r>
                      <a:rPr lang="en-US" i="1">
                        <a:effectLst/>
                        <a:latin typeface="Cambria Math"/>
                        <a:ea typeface="Times New Roman"/>
                        <a:cs typeface="2  Zar"/>
                      </a:rPr>
                      <m:t>=</m:t>
                    </m:r>
                    <m:rad>
                      <m:radPr>
                        <m:degHide m:val="on"/>
                        <m:ctrlPr>
                          <a:rPr lang="en-US" i="1">
                            <a:effectLst/>
                            <a:latin typeface="Cambria Math"/>
                            <a:ea typeface="Times New Roman"/>
                            <a:cs typeface="2  Zar"/>
                          </a:rPr>
                        </m:ctrlPr>
                      </m:radPr>
                      <m:deg/>
                      <m:e>
                        <m:f>
                          <m:fPr>
                            <m:ctrlPr>
                              <a:rPr lang="en-US" i="1">
                                <a:effectLst/>
                                <a:latin typeface="Cambria Math"/>
                                <a:ea typeface="Times New Roman"/>
                                <a:cs typeface="2  Zar"/>
                              </a:rPr>
                            </m:ctrlPr>
                          </m:fPr>
                          <m:num>
                            <m:sSub>
                              <m:sSubPr>
                                <m:ctrlPr>
                                  <a:rPr lang="en-US" i="1">
                                    <a:effectLst/>
                                    <a:latin typeface="Cambria Math"/>
                                    <a:ea typeface="Times New Roman"/>
                                    <a:cs typeface="2  Zar"/>
                                  </a:rPr>
                                </m:ctrlPr>
                              </m:sSubPr>
                              <m:e>
                                <m:r>
                                  <a:rPr lang="en-US" i="1">
                                    <a:effectLst/>
                                    <a:latin typeface="Cambria Math"/>
                                    <a:ea typeface="Times New Roman"/>
                                    <a:cs typeface="2  Zar"/>
                                  </a:rPr>
                                  <m:t>𝑟</m:t>
                                </m:r>
                              </m:e>
                              <m:sub>
                                <m:r>
                                  <a:rPr lang="en-US" i="1">
                                    <a:effectLst/>
                                    <a:latin typeface="Cambria Math"/>
                                    <a:ea typeface="Times New Roman"/>
                                    <a:cs typeface="2  Zar"/>
                                  </a:rPr>
                                  <m:t>𝑦</m:t>
                                </m:r>
                              </m:sub>
                            </m:sSub>
                          </m:num>
                          <m:den>
                            <m:r>
                              <a:rPr lang="en-US" i="1">
                                <a:effectLst/>
                                <a:latin typeface="Cambria Math"/>
                                <a:ea typeface="Times New Roman"/>
                                <a:cs typeface="2  Zar"/>
                              </a:rPr>
                              <m:t>𝐴</m:t>
                            </m:r>
                          </m:den>
                        </m:f>
                      </m:e>
                    </m:rad>
                    <m:r>
                      <a:rPr lang="en-US" i="1">
                        <a:effectLst/>
                        <a:latin typeface="Cambria Math"/>
                        <a:ea typeface="Times New Roman"/>
                        <a:cs typeface="2  Zar"/>
                      </a:rPr>
                      <m:t>=</m:t>
                    </m:r>
                    <m:rad>
                      <m:radPr>
                        <m:degHide m:val="on"/>
                        <m:ctrlPr>
                          <a:rPr lang="en-US" i="1">
                            <a:effectLst/>
                            <a:latin typeface="Cambria Math"/>
                            <a:ea typeface="Times New Roman"/>
                            <a:cs typeface="2  Zar"/>
                          </a:rPr>
                        </m:ctrlPr>
                      </m:radPr>
                      <m:deg/>
                      <m:e>
                        <m:f>
                          <m:fPr>
                            <m:ctrlPr>
                              <a:rPr lang="en-US" i="1">
                                <a:effectLst/>
                                <a:latin typeface="Cambria Math"/>
                                <a:ea typeface="Times New Roman"/>
                                <a:cs typeface="2  Zar"/>
                              </a:rPr>
                            </m:ctrlPr>
                          </m:fPr>
                          <m:num>
                            <m:r>
                              <a:rPr lang="en-US" i="1">
                                <a:effectLst/>
                                <a:latin typeface="Cambria Math"/>
                                <a:ea typeface="Times New Roman"/>
                                <a:cs typeface="2  Zar"/>
                              </a:rPr>
                              <m:t>1766</m:t>
                            </m:r>
                            <m:r>
                              <a:rPr lang="en-US" i="1">
                                <a:effectLst/>
                                <a:latin typeface="Cambria Math"/>
                                <a:ea typeface="Times New Roman"/>
                                <a:cs typeface="2  Zar"/>
                              </a:rPr>
                              <m:t>/</m:t>
                            </m:r>
                            <m:r>
                              <a:rPr lang="en-US" i="1">
                                <a:effectLst/>
                                <a:latin typeface="Cambria Math"/>
                                <a:ea typeface="Times New Roman"/>
                                <a:cs typeface="2  Zar"/>
                              </a:rPr>
                              <m:t>6</m:t>
                            </m:r>
                          </m:num>
                          <m:den>
                            <m:r>
                              <a:rPr lang="en-US" i="1">
                                <a:effectLst/>
                                <a:latin typeface="Cambria Math"/>
                                <a:ea typeface="Times New Roman"/>
                                <a:cs typeface="2  Zar"/>
                              </a:rPr>
                              <m:t>2</m:t>
                            </m:r>
                            <m:r>
                              <a:rPr lang="en-US" i="1">
                                <a:effectLst/>
                                <a:latin typeface="Cambria Math"/>
                                <a:ea typeface="Times New Roman"/>
                                <a:cs typeface="2  Zar"/>
                              </a:rPr>
                              <m:t>×</m:t>
                            </m:r>
                            <m:r>
                              <a:rPr lang="en-US" i="1">
                                <a:effectLst/>
                                <a:latin typeface="Cambria Math"/>
                                <a:ea typeface="Times New Roman"/>
                                <a:cs typeface="2  Zar"/>
                              </a:rPr>
                              <m:t>16</m:t>
                            </m:r>
                            <m:r>
                              <a:rPr lang="en-US" i="1">
                                <a:effectLst/>
                                <a:latin typeface="Cambria Math"/>
                                <a:ea typeface="Times New Roman"/>
                                <a:cs typeface="2  Zar"/>
                              </a:rPr>
                              <m:t>/</m:t>
                            </m:r>
                            <m:r>
                              <a:rPr lang="en-US" i="1">
                                <a:effectLst/>
                                <a:latin typeface="Cambria Math"/>
                                <a:ea typeface="Times New Roman"/>
                                <a:cs typeface="2  Zar"/>
                              </a:rPr>
                              <m:t>4</m:t>
                            </m:r>
                          </m:den>
                        </m:f>
                      </m:e>
                    </m:rad>
                    <m:r>
                      <a:rPr lang="en-US" i="1">
                        <a:effectLst/>
                        <a:latin typeface="Cambria Math"/>
                        <a:ea typeface="Times New Roman"/>
                        <a:cs typeface="2  Zar"/>
                      </a:rPr>
                      <m:t>=</m:t>
                    </m:r>
                    <m:r>
                      <a:rPr lang="en-US" i="1">
                        <a:effectLst/>
                        <a:latin typeface="Cambria Math"/>
                        <a:ea typeface="Times New Roman"/>
                        <a:cs typeface="2  Zar"/>
                      </a:rPr>
                      <m:t>7</m:t>
                    </m:r>
                    <m:r>
                      <a:rPr lang="en-US" i="1">
                        <a:effectLst/>
                        <a:latin typeface="Cambria Math"/>
                        <a:ea typeface="Times New Roman"/>
                        <a:cs typeface="2  Zar"/>
                      </a:rPr>
                      <m:t>/</m:t>
                    </m:r>
                    <m:r>
                      <a:rPr lang="en-US" i="1">
                        <a:effectLst/>
                        <a:latin typeface="Cambria Math"/>
                        <a:ea typeface="Times New Roman"/>
                        <a:cs typeface="2  Zar"/>
                      </a:rPr>
                      <m:t>3</m:t>
                    </m:r>
                    <m:r>
                      <a:rPr lang="en-US" i="1">
                        <a:effectLst/>
                        <a:latin typeface="Cambria Math"/>
                        <a:ea typeface="Times New Roman"/>
                        <a:cs typeface="2  Zar"/>
                      </a:rPr>
                      <m:t>𝑐𝑚</m:t>
                    </m:r>
                  </m:oMath>
                </a14:m>
                <a:endParaRPr lang="en-US" sz="2000" dirty="0">
                  <a:ea typeface="Calibri"/>
                  <a:cs typeface="Arial"/>
                </a:endParaRPr>
              </a:p>
              <a:p>
                <a:pPr algn="justLow">
                  <a:lnSpc>
                    <a:spcPct val="150000"/>
                  </a:lnSpc>
                  <a:spcAft>
                    <a:spcPts val="1000"/>
                  </a:spcAft>
                </a:pPr>
                <a14:m>
                  <m:oMath xmlns:m="http://schemas.openxmlformats.org/officeDocument/2006/math">
                    <m:sSub>
                      <m:sSubPr>
                        <m:ctrlPr>
                          <a:rPr lang="en-US" i="1">
                            <a:effectLst/>
                            <a:latin typeface="Cambria Math"/>
                            <a:ea typeface="Times New Roman"/>
                            <a:cs typeface="2  Zar"/>
                          </a:rPr>
                        </m:ctrlPr>
                      </m:sSubPr>
                      <m:e>
                        <m:r>
                          <a:rPr lang="en-US" i="1">
                            <a:effectLst/>
                            <a:latin typeface="Cambria Math"/>
                            <a:ea typeface="Times New Roman"/>
                            <a:cs typeface="2  Zar"/>
                          </a:rPr>
                          <m:t>𝜆</m:t>
                        </m:r>
                      </m:e>
                      <m:sub>
                        <m:r>
                          <a:rPr lang="en-US" i="1">
                            <a:effectLst/>
                            <a:latin typeface="Cambria Math"/>
                            <a:ea typeface="Times New Roman"/>
                            <a:cs typeface="2  Zar"/>
                          </a:rPr>
                          <m:t>𝑦</m:t>
                        </m:r>
                      </m:sub>
                    </m:sSub>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𝐾𝐿</m:t>
                        </m:r>
                      </m:num>
                      <m:den>
                        <m:sSub>
                          <m:sSubPr>
                            <m:ctrlPr>
                              <a:rPr lang="en-US" i="1">
                                <a:effectLst/>
                                <a:latin typeface="Cambria Math"/>
                                <a:ea typeface="Times New Roman"/>
                                <a:cs typeface="2  Zar"/>
                              </a:rPr>
                            </m:ctrlPr>
                          </m:sSubPr>
                          <m:e>
                            <m:r>
                              <a:rPr lang="en-US" i="1">
                                <a:effectLst/>
                                <a:latin typeface="Cambria Math"/>
                                <a:ea typeface="Times New Roman"/>
                                <a:cs typeface="2  Zar"/>
                              </a:rPr>
                              <m:t>𝑟</m:t>
                            </m:r>
                          </m:e>
                          <m:sub>
                            <m:r>
                              <a:rPr lang="en-US" i="1">
                                <a:effectLst/>
                                <a:latin typeface="Cambria Math"/>
                                <a:ea typeface="Times New Roman"/>
                                <a:cs typeface="2  Zar"/>
                              </a:rPr>
                              <m:t>𝑦</m:t>
                            </m:r>
                          </m:sub>
                        </m:sSub>
                      </m:den>
                    </m:f>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0</m:t>
                        </m:r>
                        <m:r>
                          <a:rPr lang="en-US" i="1">
                            <a:effectLst/>
                            <a:latin typeface="Cambria Math"/>
                            <a:ea typeface="Times New Roman"/>
                            <a:cs typeface="2  Zar"/>
                          </a:rPr>
                          <m:t>/</m:t>
                        </m:r>
                        <m:r>
                          <a:rPr lang="en-US" i="1">
                            <a:effectLst/>
                            <a:latin typeface="Cambria Math"/>
                            <a:ea typeface="Times New Roman"/>
                            <a:cs typeface="2  Zar"/>
                          </a:rPr>
                          <m:t>7</m:t>
                        </m:r>
                        <m:r>
                          <a:rPr lang="en-US" i="1">
                            <a:effectLst/>
                            <a:latin typeface="Cambria Math"/>
                            <a:ea typeface="Times New Roman"/>
                            <a:cs typeface="2  Zar"/>
                          </a:rPr>
                          <m:t>×</m:t>
                        </m:r>
                        <m:r>
                          <a:rPr lang="en-US" i="1">
                            <a:effectLst/>
                            <a:latin typeface="Cambria Math"/>
                            <a:ea typeface="Times New Roman"/>
                            <a:cs typeface="2  Zar"/>
                          </a:rPr>
                          <m:t>500</m:t>
                        </m:r>
                      </m:num>
                      <m:den>
                        <m:r>
                          <a:rPr lang="en-US" i="1">
                            <a:effectLst/>
                            <a:latin typeface="Cambria Math"/>
                            <a:ea typeface="Times New Roman"/>
                            <a:cs typeface="2  Zar"/>
                          </a:rPr>
                          <m:t>7</m:t>
                        </m:r>
                        <m:r>
                          <a:rPr lang="en-US" i="1">
                            <a:effectLst/>
                            <a:latin typeface="Cambria Math"/>
                            <a:ea typeface="Times New Roman"/>
                            <a:cs typeface="2  Zar"/>
                          </a:rPr>
                          <m:t>/</m:t>
                        </m:r>
                        <m:r>
                          <a:rPr lang="en-US" i="1">
                            <a:effectLst/>
                            <a:latin typeface="Cambria Math"/>
                            <a:ea typeface="Times New Roman"/>
                            <a:cs typeface="2  Zar"/>
                          </a:rPr>
                          <m:t>3</m:t>
                        </m:r>
                      </m:den>
                    </m:f>
                    <m:r>
                      <a:rPr lang="en-US" i="1">
                        <a:effectLst/>
                        <a:latin typeface="Cambria Math"/>
                        <a:ea typeface="Times New Roman"/>
                        <a:cs typeface="2  Zar"/>
                      </a:rPr>
                      <m:t>=</m:t>
                    </m:r>
                    <m:r>
                      <a:rPr lang="en-US" i="1">
                        <a:effectLst/>
                        <a:latin typeface="Cambria Math"/>
                        <a:ea typeface="Times New Roman"/>
                        <a:cs typeface="2  Zar"/>
                      </a:rPr>
                      <m:t>48</m:t>
                    </m:r>
                  </m:oMath>
                </a14:m>
                <a:endParaRPr lang="en-US" sz="2000" dirty="0">
                  <a:ea typeface="Calibri"/>
                  <a:cs typeface="Arial"/>
                </a:endParaRPr>
              </a:p>
              <a:p>
                <a:pPr algn="justLow">
                  <a:lnSpc>
                    <a:spcPct val="150000"/>
                  </a:lnSpc>
                  <a:spcAft>
                    <a:spcPts val="1000"/>
                  </a:spcAft>
                </a:pPr>
                <a14:m>
                  <m:oMath xmlns:m="http://schemas.openxmlformats.org/officeDocument/2006/math">
                    <m:sSub>
                      <m:sSubPr>
                        <m:ctrlPr>
                          <a:rPr lang="en-US" i="1">
                            <a:effectLst/>
                            <a:latin typeface="Cambria Math"/>
                            <a:ea typeface="Times New Roman"/>
                            <a:cs typeface="2  Zar"/>
                          </a:rPr>
                        </m:ctrlPr>
                      </m:sSubPr>
                      <m:e>
                        <m:r>
                          <a:rPr lang="en-US" i="1">
                            <a:effectLst/>
                            <a:latin typeface="Cambria Math"/>
                            <a:ea typeface="Times New Roman"/>
                            <a:cs typeface="2  Zar"/>
                          </a:rPr>
                          <m:t>𝜆</m:t>
                        </m:r>
                      </m:e>
                      <m:sub>
                        <m:r>
                          <a:rPr lang="en-US" i="1">
                            <a:effectLst/>
                            <a:latin typeface="Cambria Math"/>
                            <a:ea typeface="Times New Roman"/>
                            <a:cs typeface="2  Zar"/>
                          </a:rPr>
                          <m:t>1</m:t>
                        </m:r>
                      </m:sub>
                    </m:sSub>
                    <m:r>
                      <a:rPr lang="en-US" i="1">
                        <a:effectLst/>
                        <a:latin typeface="Cambria Math"/>
                        <a:ea typeface="Times New Roman"/>
                        <a:cs typeface="2  Zar"/>
                      </a:rPr>
                      <m:t>=</m:t>
                    </m:r>
                    <m:f>
                      <m:fPr>
                        <m:ctrlPr>
                          <a:rPr lang="en-US" i="1">
                            <a:effectLst/>
                            <a:latin typeface="Cambria Math"/>
                            <a:ea typeface="Times New Roman"/>
                            <a:cs typeface="2  Zar"/>
                          </a:rPr>
                        </m:ctrlPr>
                      </m:fPr>
                      <m:num>
                        <m:sSub>
                          <m:sSubPr>
                            <m:ctrlPr>
                              <a:rPr lang="en-US" i="1">
                                <a:effectLst/>
                                <a:latin typeface="Cambria Math"/>
                                <a:ea typeface="Times New Roman"/>
                                <a:cs typeface="2  Zar"/>
                              </a:rPr>
                            </m:ctrlPr>
                          </m:sSubPr>
                          <m:e>
                            <m:r>
                              <a:rPr lang="en-US" i="1">
                                <a:effectLst/>
                                <a:latin typeface="Cambria Math"/>
                                <a:ea typeface="Times New Roman"/>
                                <a:cs typeface="2  Zar"/>
                              </a:rPr>
                              <m:t>𝐿</m:t>
                            </m:r>
                          </m:e>
                          <m:sub>
                            <m:r>
                              <a:rPr lang="en-US" i="1">
                                <a:effectLst/>
                                <a:latin typeface="Cambria Math"/>
                                <a:ea typeface="Times New Roman"/>
                                <a:cs typeface="2  Zar"/>
                              </a:rPr>
                              <m:t>1</m:t>
                            </m:r>
                          </m:sub>
                        </m:sSub>
                      </m:num>
                      <m:den>
                        <m:sSub>
                          <m:sSubPr>
                            <m:ctrlPr>
                              <a:rPr lang="en-US" i="1">
                                <a:effectLst/>
                                <a:latin typeface="Cambria Math"/>
                                <a:ea typeface="Times New Roman"/>
                                <a:cs typeface="2  Zar"/>
                              </a:rPr>
                            </m:ctrlPr>
                          </m:sSubPr>
                          <m:e>
                            <m:r>
                              <a:rPr lang="en-US" i="1">
                                <a:effectLst/>
                                <a:latin typeface="Cambria Math"/>
                                <a:ea typeface="Times New Roman"/>
                                <a:cs typeface="2  Zar"/>
                              </a:rPr>
                              <m:t>𝑟</m:t>
                            </m:r>
                          </m:e>
                          <m:sub>
                            <m:r>
                              <a:rPr lang="en-US" i="1">
                                <a:effectLst/>
                                <a:latin typeface="Cambria Math"/>
                                <a:ea typeface="Times New Roman"/>
                                <a:cs typeface="2  Zar"/>
                              </a:rPr>
                              <m:t>1</m:t>
                            </m:r>
                          </m:sub>
                        </m:sSub>
                      </m:den>
                    </m:f>
                    <m:r>
                      <a:rPr lang="en-US" i="1">
                        <a:effectLst/>
                        <a:latin typeface="Cambria Math"/>
                        <a:ea typeface="Times New Roman"/>
                        <a:cs typeface="2  Zar"/>
                      </a:rPr>
                      <m:t>≤</m:t>
                    </m:r>
                    <m:d>
                      <m:dPr>
                        <m:begChr m:val="{"/>
                        <m:endChr m:val="}"/>
                        <m:ctrlPr>
                          <a:rPr lang="en-US" i="1">
                            <a:effectLst/>
                            <a:latin typeface="Cambria Math"/>
                            <a:ea typeface="Times New Roman"/>
                            <a:cs typeface="2  Zar"/>
                          </a:rPr>
                        </m:ctrlPr>
                      </m:dPr>
                      <m:e>
                        <m:r>
                          <a:rPr lang="en-US" i="1">
                            <a:effectLst/>
                            <a:latin typeface="Cambria Math"/>
                            <a:ea typeface="Times New Roman"/>
                            <a:cs typeface="2  Zar"/>
                          </a:rPr>
                          <m:t>40</m:t>
                        </m:r>
                        <m:r>
                          <a:rPr lang="en-US" i="1">
                            <a:effectLst/>
                            <a:latin typeface="Cambria Math"/>
                            <a:ea typeface="Times New Roman"/>
                            <a:cs typeface="2  Zar"/>
                          </a:rPr>
                          <m:t>,</m:t>
                        </m:r>
                        <m:r>
                          <a:rPr lang="en-US" i="1">
                            <a:effectLst/>
                            <a:latin typeface="Cambria Math"/>
                            <a:ea typeface="Times New Roman"/>
                            <a:cs typeface="2  Zar"/>
                          </a:rPr>
                          <m:t>48</m:t>
                        </m:r>
                      </m:e>
                    </m:d>
                    <m:r>
                      <a:rPr lang="en-US" i="1">
                        <a:effectLst/>
                        <a:latin typeface="Cambria Math"/>
                        <a:ea typeface="Times New Roman"/>
                        <a:cs typeface="2  Zar"/>
                      </a:rPr>
                      <m:t>→</m:t>
                    </m:r>
                    <m:sSub>
                      <m:sSubPr>
                        <m:ctrlPr>
                          <a:rPr lang="en-US" i="1">
                            <a:effectLst/>
                            <a:latin typeface="Cambria Math"/>
                            <a:ea typeface="Times New Roman"/>
                            <a:cs typeface="2  Zar"/>
                          </a:rPr>
                        </m:ctrlPr>
                      </m:sSubPr>
                      <m:e>
                        <m:r>
                          <a:rPr lang="en-US" i="1">
                            <a:effectLst/>
                            <a:latin typeface="Cambria Math"/>
                            <a:ea typeface="Times New Roman"/>
                            <a:cs typeface="2  Zar"/>
                          </a:rPr>
                          <m:t>𝐿</m:t>
                        </m:r>
                      </m:e>
                      <m:sub>
                        <m:r>
                          <a:rPr lang="en-US" i="1">
                            <a:effectLst/>
                            <a:latin typeface="Cambria Math"/>
                            <a:ea typeface="Times New Roman"/>
                            <a:cs typeface="2  Zar"/>
                          </a:rPr>
                          <m:t>1</m:t>
                        </m:r>
                      </m:sub>
                    </m:sSub>
                    <m:r>
                      <a:rPr lang="en-US" i="1">
                        <a:effectLst/>
                        <a:latin typeface="Cambria Math"/>
                        <a:ea typeface="Times New Roman"/>
                        <a:cs typeface="2  Zar"/>
                      </a:rPr>
                      <m:t>≤</m:t>
                    </m:r>
                    <m:sSub>
                      <m:sSubPr>
                        <m:ctrlPr>
                          <a:rPr lang="en-US" i="1">
                            <a:effectLst/>
                            <a:latin typeface="Cambria Math"/>
                            <a:ea typeface="Times New Roman"/>
                            <a:cs typeface="2  Zar"/>
                          </a:rPr>
                        </m:ctrlPr>
                      </m:sSubPr>
                      <m:e>
                        <m:r>
                          <a:rPr lang="en-US" i="1">
                            <a:effectLst/>
                            <a:latin typeface="Cambria Math"/>
                            <a:ea typeface="Times New Roman"/>
                            <a:cs typeface="2  Zar"/>
                          </a:rPr>
                          <m:t>𝑟</m:t>
                        </m:r>
                      </m:e>
                      <m:sub>
                        <m:r>
                          <a:rPr lang="en-US" i="1">
                            <a:effectLst/>
                            <a:latin typeface="Cambria Math"/>
                            <a:ea typeface="Times New Roman"/>
                            <a:cs typeface="2  Zar"/>
                          </a:rPr>
                          <m:t>1</m:t>
                        </m:r>
                      </m:sub>
                    </m:sSub>
                    <m:r>
                      <a:rPr lang="en-US" i="1">
                        <a:effectLst/>
                        <a:latin typeface="Cambria Math"/>
                        <a:ea typeface="Times New Roman"/>
                        <a:cs typeface="2  Zar"/>
                      </a:rPr>
                      <m:t>×</m:t>
                    </m:r>
                    <m:r>
                      <a:rPr lang="en-US" i="1">
                        <a:effectLst/>
                        <a:latin typeface="Cambria Math"/>
                        <a:ea typeface="Times New Roman"/>
                        <a:cs typeface="2  Zar"/>
                      </a:rPr>
                      <m:t>40</m:t>
                    </m:r>
                    <m:r>
                      <a:rPr lang="en-US" i="1">
                        <a:effectLst/>
                        <a:latin typeface="Cambria Math"/>
                        <a:ea typeface="Times New Roman"/>
                        <a:cs typeface="2  Zar"/>
                      </a:rPr>
                      <m:t>⇒</m:t>
                    </m:r>
                    <m:sSub>
                      <m:sSubPr>
                        <m:ctrlPr>
                          <a:rPr lang="en-US" i="1">
                            <a:effectLst/>
                            <a:latin typeface="Cambria Math"/>
                            <a:ea typeface="Times New Roman"/>
                            <a:cs typeface="2  Zar"/>
                          </a:rPr>
                        </m:ctrlPr>
                      </m:sSubPr>
                      <m:e>
                        <m:r>
                          <a:rPr lang="en-US" i="1">
                            <a:effectLst/>
                            <a:latin typeface="Cambria Math"/>
                            <a:ea typeface="Times New Roman"/>
                            <a:cs typeface="2  Zar"/>
                          </a:rPr>
                          <m:t>𝐿</m:t>
                        </m:r>
                      </m:e>
                      <m:sub>
                        <m:r>
                          <a:rPr lang="en-US" i="1">
                            <a:effectLst/>
                            <a:latin typeface="Cambria Math"/>
                            <a:ea typeface="Times New Roman"/>
                            <a:cs typeface="2  Zar"/>
                          </a:rPr>
                          <m:t>1</m:t>
                        </m:r>
                      </m:sub>
                    </m:sSub>
                    <m:r>
                      <a:rPr lang="en-US" i="1">
                        <a:effectLst/>
                        <a:latin typeface="Cambria Math"/>
                        <a:ea typeface="Times New Roman"/>
                        <a:cs typeface="2  Zar"/>
                      </a:rPr>
                      <m:t>=</m:t>
                    </m:r>
                    <m:f>
                      <m:fPr>
                        <m:ctrlPr>
                          <a:rPr lang="en-US" i="1">
                            <a:effectLst/>
                            <a:latin typeface="Cambria Math"/>
                            <a:ea typeface="Times New Roman"/>
                            <a:cs typeface="2  Zar"/>
                          </a:rPr>
                        </m:ctrlPr>
                      </m:fPr>
                      <m:num>
                        <m:r>
                          <a:rPr lang="en-US" i="1">
                            <a:effectLst/>
                            <a:latin typeface="Cambria Math"/>
                            <a:ea typeface="Times New Roman"/>
                            <a:cs typeface="2  Zar"/>
                          </a:rPr>
                          <m:t>1</m:t>
                        </m:r>
                      </m:num>
                      <m:den>
                        <m:r>
                          <a:rPr lang="en-US" i="1">
                            <a:effectLst/>
                            <a:latin typeface="Cambria Math"/>
                            <a:ea typeface="Times New Roman"/>
                            <a:cs typeface="2  Zar"/>
                          </a:rPr>
                          <m:t>65</m:t>
                        </m:r>
                      </m:den>
                    </m:f>
                    <m:r>
                      <a:rPr lang="en-US" i="1">
                        <a:effectLst/>
                        <a:latin typeface="Cambria Math"/>
                        <a:ea typeface="Times New Roman"/>
                        <a:cs typeface="2  Zar"/>
                      </a:rPr>
                      <m:t>×</m:t>
                    </m:r>
                    <m:r>
                      <a:rPr lang="en-US" i="1">
                        <a:effectLst/>
                        <a:latin typeface="Cambria Math"/>
                        <a:ea typeface="Times New Roman"/>
                        <a:cs typeface="2  Zar"/>
                      </a:rPr>
                      <m:t>40</m:t>
                    </m:r>
                    <m:r>
                      <a:rPr lang="en-US" i="1">
                        <a:effectLst/>
                        <a:latin typeface="Cambria Math"/>
                        <a:ea typeface="Times New Roman"/>
                        <a:cs typeface="2  Zar"/>
                      </a:rPr>
                      <m:t>=</m:t>
                    </m:r>
                    <m:r>
                      <a:rPr lang="en-US" i="1">
                        <a:effectLst/>
                        <a:latin typeface="Cambria Math"/>
                        <a:ea typeface="Times New Roman"/>
                        <a:cs typeface="2  Zar"/>
                      </a:rPr>
                      <m:t>66</m:t>
                    </m:r>
                    <m:r>
                      <a:rPr lang="en-US" i="1">
                        <a:effectLst/>
                        <a:latin typeface="Cambria Math"/>
                        <a:ea typeface="Times New Roman"/>
                        <a:cs typeface="2  Zar"/>
                      </a:rPr>
                      <m:t>𝑐𝑚</m:t>
                    </m:r>
                  </m:oMath>
                </a14:m>
                <a:endParaRPr lang="en-US" sz="2000" dirty="0">
                  <a:ea typeface="Calibri"/>
                  <a:cs typeface="Arial"/>
                </a:endParaRPr>
              </a:p>
              <a:p>
                <a:pPr algn="justLow">
                  <a:lnSpc>
                    <a:spcPct val="150000"/>
                  </a:lnSpc>
                  <a:spcAft>
                    <a:spcPts val="1000"/>
                  </a:spcAft>
                </a:pPr>
                <a14:m>
                  <m:oMath xmlns:m="http://schemas.openxmlformats.org/officeDocument/2006/math">
                    <m:r>
                      <a:rPr lang="fa-IR">
                        <a:effectLst/>
                        <a:latin typeface="Cambria Math"/>
                        <a:ea typeface="Times New Roman"/>
                        <a:cs typeface="Times New Roman"/>
                      </a:rPr>
                      <m:t>→</m:t>
                    </m:r>
                    <m:sSub>
                      <m:sSubPr>
                        <m:ctrlPr>
                          <a:rPr lang="en-US" i="1">
                            <a:effectLst/>
                            <a:latin typeface="Cambria Math"/>
                            <a:ea typeface="Times New Roman"/>
                            <a:cs typeface="2  Zar"/>
                          </a:rPr>
                        </m:ctrlPr>
                      </m:sSubPr>
                      <m:e>
                        <m:r>
                          <a:rPr lang="en-US" i="1">
                            <a:effectLst/>
                            <a:latin typeface="Cambria Math"/>
                            <a:ea typeface="Times New Roman"/>
                            <a:cs typeface="2  Zar"/>
                          </a:rPr>
                          <m:t>𝐿</m:t>
                        </m:r>
                      </m:e>
                      <m:sub>
                        <m:r>
                          <a:rPr lang="en-US" i="1">
                            <a:effectLst/>
                            <a:latin typeface="Cambria Math"/>
                            <a:ea typeface="Times New Roman"/>
                            <a:cs typeface="2  Zar"/>
                          </a:rPr>
                          <m:t>1</m:t>
                        </m:r>
                      </m:sub>
                    </m:sSub>
                    <m:r>
                      <a:rPr lang="en-US" i="1">
                        <a:effectLst/>
                        <a:latin typeface="Cambria Math"/>
                        <a:ea typeface="Times New Roman"/>
                        <a:cs typeface="2  Zar"/>
                      </a:rPr>
                      <m:t>=</m:t>
                    </m:r>
                    <m:r>
                      <a:rPr lang="en-US" i="1">
                        <a:effectLst/>
                        <a:latin typeface="Cambria Math"/>
                        <a:ea typeface="Times New Roman"/>
                        <a:cs typeface="2  Zar"/>
                      </a:rPr>
                      <m:t>50</m:t>
                    </m:r>
                    <m:r>
                      <a:rPr lang="en-US" i="1">
                        <a:effectLst/>
                        <a:latin typeface="Cambria Math"/>
                        <a:ea typeface="Times New Roman"/>
                        <a:cs typeface="2  Zar"/>
                      </a:rPr>
                      <m:t>𝑐𝑚</m:t>
                    </m:r>
                  </m:oMath>
                </a14:m>
                <a:r>
                  <a:rPr lang="fa-IR" dirty="0">
                    <a:ea typeface="Times New Roman"/>
                    <a:cs typeface="2  Zar"/>
                  </a:rPr>
                  <a:t>  فرض می گیریم</a:t>
                </a:r>
                <a:endParaRPr lang="en-US" sz="2000" dirty="0">
                  <a:ea typeface="Calibri"/>
                  <a:cs typeface="Arial"/>
                </a:endParaRPr>
              </a:p>
              <a:p>
                <a:pPr algn="justLow">
                  <a:lnSpc>
                    <a:spcPct val="150000"/>
                  </a:lnSpc>
                  <a:spcAft>
                    <a:spcPts val="1000"/>
                  </a:spcAft>
                </a:pPr>
                <a:r>
                  <a:rPr lang="fa-IR" dirty="0">
                    <a:ea typeface="Times New Roman"/>
                    <a:cs typeface="2  Zar"/>
                  </a:rPr>
                  <a:t>عرض پلیت فرض می گیریم </a:t>
                </a:r>
                <a14:m>
                  <m:oMath xmlns:m="http://schemas.openxmlformats.org/officeDocument/2006/math">
                    <m:r>
                      <a:rPr lang="en-US" i="1">
                        <a:effectLst/>
                        <a:latin typeface="Cambria Math"/>
                        <a:ea typeface="Times New Roman"/>
                        <a:cs typeface="2  Zar"/>
                      </a:rPr>
                      <m:t>𝑏</m:t>
                    </m:r>
                    <m:r>
                      <a:rPr lang="en-US" i="1">
                        <a:effectLst/>
                        <a:latin typeface="Cambria Math"/>
                        <a:ea typeface="Times New Roman"/>
                        <a:cs typeface="2  Zar"/>
                      </a:rPr>
                      <m:t>=</m:t>
                    </m:r>
                    <m:r>
                      <a:rPr lang="en-US" i="1">
                        <a:effectLst/>
                        <a:latin typeface="Cambria Math"/>
                        <a:ea typeface="Times New Roman"/>
                        <a:cs typeface="2  Zar"/>
                      </a:rPr>
                      <m:t>7</m:t>
                    </m:r>
                    <m:r>
                      <a:rPr lang="en-US" i="1">
                        <a:effectLst/>
                        <a:latin typeface="Cambria Math"/>
                        <a:ea typeface="Times New Roman"/>
                        <a:cs typeface="2  Zar"/>
                      </a:rPr>
                      <m:t>+</m:t>
                    </m:r>
                    <m:r>
                      <a:rPr lang="en-US" i="1">
                        <a:effectLst/>
                        <a:latin typeface="Cambria Math"/>
                        <a:ea typeface="Times New Roman"/>
                        <a:cs typeface="2  Zar"/>
                      </a:rPr>
                      <m:t>7</m:t>
                    </m:r>
                    <m:r>
                      <a:rPr lang="en-US" i="1">
                        <a:effectLst/>
                        <a:latin typeface="Cambria Math"/>
                        <a:ea typeface="Times New Roman"/>
                        <a:cs typeface="2  Zar"/>
                      </a:rPr>
                      <m:t>/</m:t>
                    </m:r>
                    <m:r>
                      <a:rPr lang="en-US" i="1">
                        <a:effectLst/>
                        <a:latin typeface="Cambria Math"/>
                        <a:ea typeface="Times New Roman"/>
                        <a:cs typeface="2  Zar"/>
                      </a:rPr>
                      <m:t>3</m:t>
                    </m:r>
                    <m:r>
                      <a:rPr lang="en-US" i="1">
                        <a:effectLst/>
                        <a:latin typeface="Cambria Math"/>
                        <a:ea typeface="Times New Roman"/>
                        <a:cs typeface="2  Zar"/>
                      </a:rPr>
                      <m:t>=</m:t>
                    </m:r>
                    <m:r>
                      <a:rPr lang="en-US" i="1">
                        <a:effectLst/>
                        <a:latin typeface="Cambria Math"/>
                        <a:ea typeface="Times New Roman"/>
                        <a:cs typeface="2  Zar"/>
                      </a:rPr>
                      <m:t>14</m:t>
                    </m:r>
                    <m:r>
                      <a:rPr lang="en-US" i="1">
                        <a:effectLst/>
                        <a:latin typeface="Cambria Math"/>
                        <a:ea typeface="Times New Roman"/>
                        <a:cs typeface="2  Zar"/>
                      </a:rPr>
                      <m:t>/</m:t>
                    </m:r>
                    <m:r>
                      <a:rPr lang="en-US" i="1">
                        <a:effectLst/>
                        <a:latin typeface="Cambria Math"/>
                        <a:ea typeface="Times New Roman"/>
                        <a:cs typeface="2  Zar"/>
                      </a:rPr>
                      <m:t>3</m:t>
                    </m:r>
                    <m:r>
                      <a:rPr lang="en-US" i="1">
                        <a:effectLst/>
                        <a:latin typeface="Cambria Math"/>
                        <a:ea typeface="Times New Roman"/>
                        <a:cs typeface="2  Zar"/>
                      </a:rPr>
                      <m:t>𝑐𝑚</m:t>
                    </m:r>
                    <m:r>
                      <a:rPr lang="en-US" i="1">
                        <a:effectLst/>
                        <a:latin typeface="Cambria Math"/>
                        <a:ea typeface="Times New Roman"/>
                        <a:cs typeface="2  Zar"/>
                      </a:rPr>
                      <m:t>→</m:t>
                    </m:r>
                    <m:r>
                      <a:rPr lang="en-US" i="1">
                        <a:effectLst/>
                        <a:latin typeface="Cambria Math"/>
                        <a:ea typeface="Times New Roman"/>
                        <a:cs typeface="2  Zar"/>
                      </a:rPr>
                      <m:t>𝑏𝑝</m:t>
                    </m:r>
                    <m:r>
                      <a:rPr lang="en-US" i="1">
                        <a:effectLst/>
                        <a:latin typeface="Cambria Math"/>
                        <a:ea typeface="Times New Roman"/>
                        <a:cs typeface="2  Zar"/>
                      </a:rPr>
                      <m:t>=</m:t>
                    </m:r>
                    <m:r>
                      <a:rPr lang="en-US" i="1">
                        <a:effectLst/>
                        <a:latin typeface="Cambria Math"/>
                        <a:ea typeface="Times New Roman"/>
                        <a:cs typeface="2  Zar"/>
                      </a:rPr>
                      <m:t>15</m:t>
                    </m:r>
                    <m:r>
                      <a:rPr lang="en-US" i="1">
                        <a:effectLst/>
                        <a:latin typeface="Cambria Math"/>
                        <a:ea typeface="Times New Roman"/>
                        <a:cs typeface="2  Zar"/>
                      </a:rPr>
                      <m:t>𝑐𝑚</m:t>
                    </m:r>
                    <m:r>
                      <a:rPr lang="en-US" i="1">
                        <a:effectLst/>
                        <a:latin typeface="Cambria Math"/>
                        <a:ea typeface="Times New Roman"/>
                        <a:cs typeface="2  Zar"/>
                      </a:rPr>
                      <m:t>⟶</m:t>
                    </m:r>
                  </m:oMath>
                </a14:m>
                <a:endParaRPr lang="en-US" sz="2000" dirty="0">
                  <a:ea typeface="Calibri"/>
                  <a:cs typeface="Arial"/>
                </a:endParaRPr>
              </a:p>
              <a:p>
                <a:pPr marL="0" indent="0">
                  <a:lnSpc>
                    <a:spcPct val="150000"/>
                  </a:lnSpc>
                  <a:spcAft>
                    <a:spcPts val="1000"/>
                  </a:spcAft>
                  <a:buNone/>
                </a:pPr>
                <a:endParaRPr lang="en-US" sz="1400" dirty="0">
                  <a:ea typeface="Calibri"/>
                  <a:cs typeface="Arial"/>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1124744"/>
                <a:ext cx="8606190" cy="4968552"/>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27</a:t>
            </a:fld>
            <a:endParaRPr lang="fa-IR" dirty="0"/>
          </a:p>
        </p:txBody>
      </p:sp>
      <p:graphicFrame>
        <p:nvGraphicFramePr>
          <p:cNvPr id="15" name="Table 14"/>
          <p:cNvGraphicFramePr>
            <a:graphicFrameLocks noGrp="1"/>
          </p:cNvGraphicFramePr>
          <p:nvPr>
            <p:extLst>
              <p:ext uri="{D42A27DB-BD31-4B8C-83A1-F6EECF244321}">
                <p14:modId xmlns:p14="http://schemas.microsoft.com/office/powerpoint/2010/main" val="4117837624"/>
              </p:ext>
            </p:extLst>
          </p:nvPr>
        </p:nvGraphicFramePr>
        <p:xfrm>
          <a:off x="251520" y="2276872"/>
          <a:ext cx="2498090" cy="1828800"/>
        </p:xfrm>
        <a:graphic>
          <a:graphicData uri="http://schemas.openxmlformats.org/drawingml/2006/table">
            <a:tbl>
              <a:tblPr rtl="1" firstRow="1" firstCol="1" bandRow="1"/>
              <a:tblGrid>
                <a:gridCol w="1327785"/>
                <a:gridCol w="1170305"/>
              </a:tblGrid>
              <a:tr h="0">
                <a:tc>
                  <a:txBody>
                    <a:bodyPr/>
                    <a:lstStyle/>
                    <a:p>
                      <a:pPr algn="justLow" rtl="0">
                        <a:lnSpc>
                          <a:spcPct val="150000"/>
                        </a:lnSpc>
                        <a:spcAft>
                          <a:spcPts val="0"/>
                        </a:spcAft>
                      </a:pPr>
                      <a:r>
                        <a:rPr lang="en-US" sz="1600" dirty="0">
                          <a:effectLst/>
                          <a:latin typeface="Calibri"/>
                          <a:ea typeface="Times New Roman"/>
                          <a:cs typeface="2  Zar"/>
                        </a:rPr>
                        <a:t>h=14 cm</a:t>
                      </a:r>
                      <a:endParaRPr lang="en-US" sz="1100" dirty="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dirty="0">
                          <a:effectLst/>
                          <a:latin typeface="Calibri"/>
                          <a:ea typeface="Times New Roman"/>
                          <a:cs typeface="2  Zar"/>
                        </a:rPr>
                        <a:t>I</a:t>
                      </a:r>
                      <a:r>
                        <a:rPr lang="en-US" sz="1600" baseline="-25000" dirty="0">
                          <a:effectLst/>
                          <a:latin typeface="Calibri"/>
                          <a:ea typeface="Times New Roman"/>
                          <a:cs typeface="2  Zar"/>
                        </a:rPr>
                        <a:t>x</a:t>
                      </a:r>
                      <a:r>
                        <a:rPr lang="en-US" sz="1600" dirty="0">
                          <a:effectLst/>
                          <a:latin typeface="Calibri"/>
                          <a:ea typeface="Times New Roman"/>
                          <a:cs typeface="2  Zar"/>
                        </a:rPr>
                        <a:t>=541 cm</a:t>
                      </a:r>
                      <a:r>
                        <a:rPr lang="en-US" sz="1600" baseline="30000" dirty="0">
                          <a:effectLst/>
                          <a:latin typeface="Calibri"/>
                          <a:ea typeface="Times New Roman"/>
                          <a:cs typeface="2  Zar"/>
                        </a:rPr>
                        <a:t>4</a:t>
                      </a:r>
                      <a:endParaRPr lang="en-US" sz="1100" dirty="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dirty="0">
                          <a:effectLst/>
                          <a:latin typeface="Calibri"/>
                          <a:ea typeface="Times New Roman"/>
                          <a:cs typeface="2  Zar"/>
                        </a:rPr>
                        <a:t>b=7/3 cm</a:t>
                      </a:r>
                      <a:endParaRPr lang="en-US" sz="1100" dirty="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dirty="0" err="1">
                          <a:effectLst/>
                          <a:latin typeface="Calibri"/>
                          <a:ea typeface="Times New Roman"/>
                          <a:cs typeface="2  Zar"/>
                        </a:rPr>
                        <a:t>I</a:t>
                      </a:r>
                      <a:r>
                        <a:rPr lang="en-US" sz="1600" baseline="-25000" dirty="0" err="1">
                          <a:effectLst/>
                          <a:latin typeface="Calibri"/>
                          <a:ea typeface="Times New Roman"/>
                          <a:cs typeface="2  Zar"/>
                        </a:rPr>
                        <a:t>y</a:t>
                      </a:r>
                      <a:r>
                        <a:rPr lang="en-US" sz="1600" dirty="0">
                          <a:effectLst/>
                          <a:latin typeface="Calibri"/>
                          <a:ea typeface="Times New Roman"/>
                          <a:cs typeface="2  Zar"/>
                        </a:rPr>
                        <a:t>=44/9 cm</a:t>
                      </a:r>
                      <a:r>
                        <a:rPr lang="en-US" sz="1600" baseline="30000" dirty="0">
                          <a:effectLst/>
                          <a:latin typeface="Calibri"/>
                          <a:ea typeface="Times New Roman"/>
                          <a:cs typeface="2  Zar"/>
                        </a:rPr>
                        <a:t>4</a:t>
                      </a:r>
                      <a:endParaRPr lang="en-US" sz="1100" dirty="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a:effectLst/>
                          <a:latin typeface="Calibri"/>
                          <a:ea typeface="Times New Roman"/>
                          <a:cs typeface="2  Zar"/>
                        </a:rPr>
                        <a:t>tw=4/7 mm</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dirty="0">
                          <a:effectLst/>
                          <a:latin typeface="Calibri"/>
                          <a:ea typeface="Times New Roman"/>
                          <a:cs typeface="2  Zar"/>
                        </a:rPr>
                        <a:t>R</a:t>
                      </a:r>
                      <a:r>
                        <a:rPr lang="en-US" sz="1600" baseline="-25000" dirty="0">
                          <a:effectLst/>
                          <a:latin typeface="Calibri"/>
                          <a:ea typeface="Times New Roman"/>
                          <a:cs typeface="2  Zar"/>
                        </a:rPr>
                        <a:t>x</a:t>
                      </a:r>
                      <a:r>
                        <a:rPr lang="en-US" sz="1600" dirty="0">
                          <a:effectLst/>
                          <a:latin typeface="Calibri"/>
                          <a:ea typeface="Times New Roman"/>
                          <a:cs typeface="2  Zar"/>
                        </a:rPr>
                        <a:t>= 5/74 cm</a:t>
                      </a:r>
                      <a:endParaRPr lang="en-US" sz="1100" dirty="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a:effectLst/>
                          <a:latin typeface="Calibri"/>
                          <a:ea typeface="Times New Roman"/>
                          <a:cs typeface="2  Zar"/>
                        </a:rPr>
                        <a:t>tf=6/9 mm</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a:effectLst/>
                          <a:latin typeface="Calibri"/>
                          <a:ea typeface="Times New Roman"/>
                          <a:cs typeface="2  Zar"/>
                        </a:rPr>
                        <a:t>R</a:t>
                      </a:r>
                      <a:r>
                        <a:rPr lang="en-US" sz="1600" baseline="-25000">
                          <a:effectLst/>
                          <a:latin typeface="Calibri"/>
                          <a:ea typeface="Times New Roman"/>
                          <a:cs typeface="2  Zar"/>
                        </a:rPr>
                        <a:t>y</a:t>
                      </a:r>
                      <a:r>
                        <a:rPr lang="en-US" sz="1600">
                          <a:effectLst/>
                          <a:latin typeface="Calibri"/>
                          <a:ea typeface="Times New Roman"/>
                          <a:cs typeface="2  Zar"/>
                        </a:rPr>
                        <a:t>=1/65cm</a:t>
                      </a:r>
                      <a:endParaRPr lang="en-US" sz="110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fa-IR" sz="1600">
                          <a:effectLst/>
                          <a:latin typeface="Calibri"/>
                          <a:ea typeface="Times New Roman"/>
                          <a:cs typeface="2  Zar"/>
                        </a:rPr>
                        <a:t> </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justLow" rtl="0">
                        <a:lnSpc>
                          <a:spcPct val="150000"/>
                        </a:lnSpc>
                        <a:spcAft>
                          <a:spcPts val="0"/>
                        </a:spcAft>
                      </a:pPr>
                      <a:r>
                        <a:rPr lang="en-US" sz="1600" dirty="0">
                          <a:effectLst/>
                          <a:latin typeface="Calibri"/>
                          <a:ea typeface="Times New Roman"/>
                          <a:cs typeface="2  Zar"/>
                        </a:rPr>
                        <a:t>A=16/4 cm</a:t>
                      </a:r>
                      <a:r>
                        <a:rPr lang="en-US" sz="1600" baseline="30000" dirty="0">
                          <a:effectLst/>
                          <a:latin typeface="Calibri"/>
                          <a:ea typeface="Times New Roman"/>
                          <a:cs typeface="2  Zar"/>
                        </a:rPr>
                        <a:t>2</a:t>
                      </a:r>
                      <a:endParaRPr lang="en-US" sz="1100" dirty="0">
                        <a:effectLst/>
                        <a:latin typeface="Calibri"/>
                        <a:ea typeface="Calibri"/>
                        <a:cs typeface="Arial"/>
                      </a:endParaRPr>
                    </a:p>
                  </a:txBody>
                  <a:tcPr marL="68580" marR="68580" marT="0" marB="0">
                    <a:lnL>
                      <a:noFill/>
                    </a:lnL>
                    <a:lnR>
                      <a:noFill/>
                    </a:lnR>
                    <a:lnT>
                      <a:noFill/>
                    </a:lnT>
                    <a:lnB>
                      <a:noFill/>
                    </a:lnB>
                  </a:tcPr>
                </a:tc>
              </a:tr>
            </a:tbl>
          </a:graphicData>
        </a:graphic>
      </p:graphicFrame>
      <p:sp>
        <p:nvSpPr>
          <p:cNvPr id="16" name="Rectangle 15"/>
          <p:cNvSpPr/>
          <p:nvPr/>
        </p:nvSpPr>
        <p:spPr>
          <a:xfrm>
            <a:off x="395536" y="1628800"/>
            <a:ext cx="1716174" cy="369332"/>
          </a:xfrm>
          <a:prstGeom prst="rect">
            <a:avLst/>
          </a:prstGeom>
        </p:spPr>
        <p:txBody>
          <a:bodyPr wrap="none">
            <a:spAutoFit/>
          </a:bodyPr>
          <a:lstStyle/>
          <a:p>
            <a:r>
              <a:rPr lang="en-US" dirty="0">
                <a:ea typeface="Times New Roman"/>
                <a:cs typeface="2  Zar"/>
              </a:rPr>
              <a:t>2IPE 14 c/c 7 cm</a:t>
            </a:r>
            <a:endParaRPr lang="fa-IR" dirty="0"/>
          </a:p>
        </p:txBody>
      </p:sp>
    </p:spTree>
    <p:extLst>
      <p:ext uri="{BB962C8B-B14F-4D97-AF65-F5344CB8AC3E}">
        <p14:creationId xmlns:p14="http://schemas.microsoft.com/office/powerpoint/2010/main" val="18163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2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circle(in)">
                                      <p:cBhvr>
                                        <p:cTn id="42" dur="20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circle(in)">
                                      <p:cBhvr>
                                        <p:cTn id="47" dur="20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circle(in)">
                                      <p:cBhvr>
                                        <p:cTn id="52" dur="2000"/>
                                        <p:tgtEl>
                                          <p:spTgt spid="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heel(1)">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ircle(in)">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ادامه حل</a:t>
            </a:r>
            <a:endParaRPr lang="fa-IR"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764704"/>
                <a:ext cx="8750206" cy="5472608"/>
              </a:xfrm>
            </p:spPr>
            <p:txBody>
              <a:bodyPr>
                <a:normAutofit fontScale="32500" lnSpcReduction="20000"/>
              </a:bodyPr>
              <a:lstStyle/>
              <a:p>
                <a:pPr algn="justLow">
                  <a:lnSpc>
                    <a:spcPct val="150000"/>
                  </a:lnSpc>
                  <a:spcAft>
                    <a:spcPts val="1000"/>
                  </a:spcAft>
                </a:pPr>
                <a:r>
                  <a:rPr lang="fa-IR" b="1" dirty="0">
                    <a:ea typeface="Times New Roman"/>
                    <a:cs typeface="2  Zar"/>
                  </a:rPr>
                  <a:t>ارتفاع پلیت </a:t>
                </a:r>
                <a14:m>
                  <m:oMath xmlns:m="http://schemas.openxmlformats.org/officeDocument/2006/math">
                    <m:r>
                      <a:rPr lang="en-US" b="1" i="1">
                        <a:effectLst/>
                        <a:latin typeface="Cambria Math"/>
                        <a:ea typeface="Times New Roman"/>
                        <a:cs typeface="2  Zar"/>
                      </a:rPr>
                      <m:t>𝒉</m:t>
                    </m:r>
                    <m:r>
                      <a:rPr lang="en-US" b="1" i="1">
                        <a:effectLst/>
                        <a:latin typeface="Cambria Math"/>
                        <a:ea typeface="Times New Roman"/>
                        <a:cs typeface="2  Zar"/>
                      </a:rPr>
                      <m:t>&gt;</m:t>
                    </m:r>
                    <m:f>
                      <m:fPr>
                        <m:ctrlPr>
                          <a:rPr lang="en-US" b="1" i="1">
                            <a:effectLst/>
                            <a:latin typeface="Cambria Math"/>
                            <a:ea typeface="Times New Roman"/>
                            <a:cs typeface="2  Zar"/>
                          </a:rPr>
                        </m:ctrlPr>
                      </m:fPr>
                      <m:num>
                        <m:r>
                          <a:rPr lang="en-US" b="1" i="1">
                            <a:effectLst/>
                            <a:latin typeface="Cambria Math"/>
                            <a:ea typeface="Times New Roman"/>
                            <a:cs typeface="2  Zar"/>
                          </a:rPr>
                          <m:t>𝒃</m:t>
                        </m:r>
                      </m:num>
                      <m:den>
                        <m:r>
                          <a:rPr lang="en-US" b="1" i="1">
                            <a:effectLst/>
                            <a:latin typeface="Cambria Math"/>
                            <a:ea typeface="Times New Roman"/>
                            <a:cs typeface="2  Zar"/>
                          </a:rPr>
                          <m:t>𝟐</m:t>
                        </m:r>
                      </m:den>
                    </m:f>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𝟏𝟓</m:t>
                        </m:r>
                      </m:num>
                      <m:den>
                        <m:r>
                          <a:rPr lang="en-US" b="1" i="1">
                            <a:effectLst/>
                            <a:latin typeface="Cambria Math"/>
                            <a:ea typeface="Times New Roman"/>
                            <a:cs typeface="2  Zar"/>
                          </a:rPr>
                          <m:t>𝟐</m:t>
                        </m:r>
                      </m:den>
                    </m:f>
                    <m:r>
                      <a:rPr lang="en-US" b="1" i="1">
                        <a:effectLst/>
                        <a:latin typeface="Cambria Math"/>
                        <a:ea typeface="Times New Roman"/>
                        <a:cs typeface="2  Zar"/>
                      </a:rPr>
                      <m:t>=</m:t>
                    </m:r>
                    <m:r>
                      <a:rPr lang="en-US" b="1" i="1">
                        <a:effectLst/>
                        <a:latin typeface="Cambria Math"/>
                        <a:ea typeface="Times New Roman"/>
                        <a:cs typeface="2  Zar"/>
                      </a:rPr>
                      <m:t>𝟕</m:t>
                    </m:r>
                    <m:r>
                      <a:rPr lang="en-US" b="1" i="1">
                        <a:effectLst/>
                        <a:latin typeface="Cambria Math"/>
                        <a:ea typeface="Times New Roman"/>
                        <a:cs typeface="2  Zar"/>
                      </a:rPr>
                      <m:t>/</m:t>
                    </m:r>
                    <m:r>
                      <a:rPr lang="en-US" b="1" i="1">
                        <a:effectLst/>
                        <a:latin typeface="Cambria Math"/>
                        <a:ea typeface="Times New Roman"/>
                        <a:cs typeface="2  Zar"/>
                      </a:rPr>
                      <m:t>𝟓</m:t>
                    </m:r>
                    <m:r>
                      <a:rPr lang="en-US" b="1" i="1">
                        <a:effectLst/>
                        <a:latin typeface="Cambria Math"/>
                        <a:ea typeface="Times New Roman"/>
                        <a:cs typeface="2  Zar"/>
                      </a:rPr>
                      <m:t>→</m:t>
                    </m:r>
                    <m:r>
                      <a:rPr lang="en-US" b="1" i="1">
                        <a:effectLst/>
                        <a:latin typeface="Cambria Math"/>
                        <a:ea typeface="Times New Roman"/>
                        <a:cs typeface="2  Zar"/>
                      </a:rPr>
                      <m:t>𝒉</m:t>
                    </m:r>
                    <m:r>
                      <a:rPr lang="en-US" b="1" i="1">
                        <a:effectLst/>
                        <a:latin typeface="Cambria Math"/>
                        <a:ea typeface="Times New Roman"/>
                        <a:cs typeface="2  Zar"/>
                      </a:rPr>
                      <m:t>𝟎𝟖</m:t>
                    </m:r>
                    <m:r>
                      <a:rPr lang="en-US" b="1" i="1">
                        <a:effectLst/>
                        <a:latin typeface="Cambria Math"/>
                        <a:ea typeface="Times New Roman"/>
                        <a:cs typeface="2  Zar"/>
                      </a:rPr>
                      <m:t>𝒄𝒎</m:t>
                    </m:r>
                    <m:r>
                      <a:rPr lang="en-US" b="1" i="1">
                        <a:effectLst/>
                        <a:latin typeface="Cambria Math"/>
                        <a:ea typeface="Times New Roman"/>
                        <a:cs typeface="2  Zar"/>
                      </a:rPr>
                      <m:t>⟶</m:t>
                    </m:r>
                  </m:oMath>
                </a14:m>
                <a:endParaRPr lang="en-US" sz="2000" b="1" dirty="0">
                  <a:ea typeface="Calibri"/>
                  <a:cs typeface="Arial"/>
                </a:endParaRPr>
              </a:p>
              <a:p>
                <a:pPr algn="justLow">
                  <a:lnSpc>
                    <a:spcPct val="150000"/>
                  </a:lnSpc>
                  <a:spcAft>
                    <a:spcPts val="1000"/>
                  </a:spcAft>
                </a:pPr>
                <a:r>
                  <a:rPr lang="fa-IR" b="1" dirty="0">
                    <a:ea typeface="Times New Roman"/>
                    <a:cs typeface="2  Zar"/>
                  </a:rPr>
                  <a:t>ضخامت پلیت </a:t>
                </a:r>
                <a14:m>
                  <m:oMath xmlns:m="http://schemas.openxmlformats.org/officeDocument/2006/math">
                    <m:r>
                      <a:rPr lang="en-US" b="1" i="1">
                        <a:effectLst/>
                        <a:latin typeface="Cambria Math"/>
                        <a:ea typeface="Times New Roman"/>
                        <a:cs typeface="2  Zar"/>
                      </a:rPr>
                      <m:t>𝒕</m:t>
                    </m:r>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𝒃𝒑</m:t>
                        </m:r>
                      </m:num>
                      <m:den>
                        <m:r>
                          <a:rPr lang="en-US" b="1" i="1">
                            <a:effectLst/>
                            <a:latin typeface="Cambria Math"/>
                            <a:ea typeface="Times New Roman"/>
                            <a:cs typeface="2  Zar"/>
                          </a:rPr>
                          <m:t>𝟒𝟎</m:t>
                        </m:r>
                      </m:den>
                    </m:f>
                    <m:r>
                      <a:rPr lang="en-US" b="1" i="1">
                        <a:effectLst/>
                        <a:latin typeface="Cambria Math"/>
                        <a:ea typeface="Times New Roman"/>
                        <a:cs typeface="2  Zar"/>
                      </a:rPr>
                      <m:t>𝒃</m:t>
                    </m:r>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𝟏𝟓</m:t>
                        </m:r>
                      </m:num>
                      <m:den>
                        <m:r>
                          <a:rPr lang="en-US" b="1" i="1">
                            <a:effectLst/>
                            <a:latin typeface="Cambria Math"/>
                            <a:ea typeface="Times New Roman"/>
                            <a:cs typeface="2  Zar"/>
                          </a:rPr>
                          <m:t>𝟒𝟎</m:t>
                        </m:r>
                      </m:den>
                    </m:f>
                    <m:r>
                      <a:rPr lang="en-US" b="1" i="1">
                        <a:effectLst/>
                        <a:latin typeface="Cambria Math"/>
                        <a:ea typeface="Times New Roman"/>
                        <a:cs typeface="2  Zar"/>
                      </a:rPr>
                      <m:t>=</m:t>
                    </m:r>
                    <m:r>
                      <a:rPr lang="en-US" b="1" i="1">
                        <a:effectLst/>
                        <a:latin typeface="Cambria Math"/>
                        <a:ea typeface="Times New Roman"/>
                        <a:cs typeface="2  Zar"/>
                      </a:rPr>
                      <m:t>𝟎</m:t>
                    </m:r>
                    <m:r>
                      <a:rPr lang="en-US" b="1" i="1">
                        <a:effectLst/>
                        <a:latin typeface="Cambria Math"/>
                        <a:ea typeface="Times New Roman"/>
                        <a:cs typeface="2  Zar"/>
                      </a:rPr>
                      <m:t>/</m:t>
                    </m:r>
                    <m:r>
                      <a:rPr lang="en-US" b="1" i="1">
                        <a:effectLst/>
                        <a:latin typeface="Cambria Math"/>
                        <a:ea typeface="Times New Roman"/>
                        <a:cs typeface="2  Zar"/>
                      </a:rPr>
                      <m:t>𝟑𝟖</m:t>
                    </m:r>
                    <m:r>
                      <a:rPr lang="en-US" b="1" i="1">
                        <a:effectLst/>
                        <a:latin typeface="Cambria Math"/>
                        <a:ea typeface="Times New Roman"/>
                        <a:cs typeface="2  Zar"/>
                      </a:rPr>
                      <m:t>𝒄𝒎</m:t>
                    </m:r>
                    <m:r>
                      <a:rPr lang="en-US" b="1" i="1">
                        <a:effectLst/>
                        <a:latin typeface="Cambria Math"/>
                        <a:ea typeface="Times New Roman"/>
                        <a:cs typeface="2  Zar"/>
                      </a:rPr>
                      <m:t>→</m:t>
                    </m:r>
                    <m:r>
                      <a:rPr lang="en-US" b="1" i="1">
                        <a:effectLst/>
                        <a:latin typeface="Cambria Math"/>
                        <a:ea typeface="Times New Roman"/>
                        <a:cs typeface="2  Zar"/>
                      </a:rPr>
                      <m:t>𝒕</m:t>
                    </m:r>
                    <m:r>
                      <a:rPr lang="en-US" b="1" i="1">
                        <a:effectLst/>
                        <a:latin typeface="Cambria Math"/>
                        <a:ea typeface="Times New Roman"/>
                        <a:cs typeface="2  Zar"/>
                      </a:rPr>
                      <m:t>=</m:t>
                    </m:r>
                    <m:r>
                      <a:rPr lang="en-US" b="1" i="1">
                        <a:effectLst/>
                        <a:latin typeface="Cambria Math"/>
                        <a:ea typeface="Times New Roman"/>
                        <a:cs typeface="2  Zar"/>
                      </a:rPr>
                      <m:t>𝟎</m:t>
                    </m:r>
                    <m:r>
                      <a:rPr lang="en-US" b="1" i="1">
                        <a:effectLst/>
                        <a:latin typeface="Cambria Math"/>
                        <a:ea typeface="Times New Roman"/>
                        <a:cs typeface="2  Zar"/>
                      </a:rPr>
                      <m:t>/</m:t>
                    </m:r>
                    <m:r>
                      <a:rPr lang="en-US" b="1" i="1">
                        <a:effectLst/>
                        <a:latin typeface="Cambria Math"/>
                        <a:ea typeface="Times New Roman"/>
                        <a:cs typeface="2  Zar"/>
                      </a:rPr>
                      <m:t>𝟒</m:t>
                    </m:r>
                    <m:r>
                      <a:rPr lang="en-US" b="1" i="1">
                        <a:effectLst/>
                        <a:latin typeface="Cambria Math"/>
                        <a:ea typeface="Times New Roman"/>
                        <a:cs typeface="2  Zar"/>
                      </a:rPr>
                      <m:t>𝒄𝒎</m:t>
                    </m:r>
                  </m:oMath>
                </a14:m>
                <a:endParaRPr lang="en-US" sz="2000" b="1" dirty="0">
                  <a:ea typeface="Calibri"/>
                  <a:cs typeface="Arial"/>
                </a:endParaRPr>
              </a:p>
              <a:p>
                <a:pPr algn="justLow">
                  <a:lnSpc>
                    <a:spcPct val="150000"/>
                  </a:lnSpc>
                  <a:spcAft>
                    <a:spcPts val="1000"/>
                  </a:spcAft>
                </a:pPr>
                <a14:m>
                  <m:oMath xmlns:m="http://schemas.openxmlformats.org/officeDocument/2006/math">
                    <m:r>
                      <a:rPr lang="en-US" b="1" i="1">
                        <a:effectLst/>
                        <a:latin typeface="Cambria Math"/>
                        <a:ea typeface="Times New Roman"/>
                        <a:cs typeface="2  Zar"/>
                      </a:rPr>
                      <m:t>𝒗</m:t>
                    </m:r>
                    <m:r>
                      <a:rPr lang="en-US" b="1" i="1">
                        <a:effectLst/>
                        <a:latin typeface="Cambria Math"/>
                        <a:ea typeface="Times New Roman"/>
                        <a:cs typeface="2  Zar"/>
                      </a:rPr>
                      <m:t>=</m:t>
                    </m:r>
                    <m:r>
                      <a:rPr lang="en-US" b="1" i="1">
                        <a:effectLst/>
                        <a:latin typeface="Cambria Math"/>
                        <a:ea typeface="Times New Roman"/>
                        <a:cs typeface="2  Zar"/>
                      </a:rPr>
                      <m:t>𝒗</m:t>
                    </m:r>
                    <m:r>
                      <a:rPr lang="en-US" b="1" i="1">
                        <a:effectLst/>
                        <a:latin typeface="Cambria Math"/>
                        <a:ea typeface="Times New Roman"/>
                        <a:cs typeface="2  Zar"/>
                      </a:rPr>
                      <m:t>+</m:t>
                    </m:r>
                    <m:r>
                      <a:rPr lang="en-US" b="1" i="1">
                        <a:effectLst/>
                        <a:latin typeface="Cambria Math"/>
                        <a:ea typeface="Times New Roman"/>
                        <a:cs typeface="2  Zar"/>
                      </a:rPr>
                      <m:t>𝟎</m:t>
                    </m:r>
                    <m:r>
                      <a:rPr lang="en-US" b="1" i="1">
                        <a:effectLst/>
                        <a:latin typeface="Cambria Math"/>
                        <a:ea typeface="Times New Roman"/>
                        <a:cs typeface="2  Zar"/>
                      </a:rPr>
                      <m:t>/</m:t>
                    </m:r>
                    <m:r>
                      <a:rPr lang="en-US" b="1" i="1">
                        <a:effectLst/>
                        <a:latin typeface="Cambria Math"/>
                        <a:ea typeface="Times New Roman"/>
                        <a:cs typeface="2  Zar"/>
                      </a:rPr>
                      <m:t>𝟎𝟐</m:t>
                    </m:r>
                    <m:r>
                      <a:rPr lang="en-US" b="1" i="1">
                        <a:effectLst/>
                        <a:latin typeface="Cambria Math"/>
                        <a:ea typeface="Times New Roman"/>
                        <a:cs typeface="2  Zar"/>
                      </a:rPr>
                      <m:t>×</m:t>
                    </m:r>
                    <m:r>
                      <a:rPr lang="en-US" b="1" i="1">
                        <a:effectLst/>
                        <a:latin typeface="Cambria Math"/>
                        <a:ea typeface="Times New Roman"/>
                        <a:cs typeface="2  Zar"/>
                      </a:rPr>
                      <m:t>𝒑</m:t>
                    </m:r>
                    <m:r>
                      <a:rPr lang="en-US" b="1" i="1">
                        <a:effectLst/>
                        <a:latin typeface="Cambria Math"/>
                        <a:ea typeface="Times New Roman"/>
                        <a:cs typeface="2  Zar"/>
                      </a:rPr>
                      <m:t>=</m:t>
                    </m:r>
                    <m:r>
                      <a:rPr lang="en-US" b="1" i="1">
                        <a:effectLst/>
                        <a:latin typeface="Cambria Math"/>
                        <a:ea typeface="Times New Roman"/>
                        <a:cs typeface="2  Zar"/>
                      </a:rPr>
                      <m:t>𝟏𝟎</m:t>
                    </m:r>
                    <m:r>
                      <a:rPr lang="en-US" b="1" i="1">
                        <a:effectLst/>
                        <a:latin typeface="Cambria Math"/>
                        <a:ea typeface="Times New Roman"/>
                        <a:cs typeface="2  Zar"/>
                      </a:rPr>
                      <m:t>𝒕𝒐𝒏</m:t>
                    </m:r>
                    <m:r>
                      <a:rPr lang="en-US" b="1" i="1">
                        <a:effectLst/>
                        <a:latin typeface="Cambria Math"/>
                        <a:ea typeface="Times New Roman"/>
                        <a:cs typeface="2  Zar"/>
                      </a:rPr>
                      <m:t>+</m:t>
                    </m:r>
                    <m:r>
                      <a:rPr lang="en-US" b="1" i="1">
                        <a:effectLst/>
                        <a:latin typeface="Cambria Math"/>
                        <a:ea typeface="Times New Roman"/>
                        <a:cs typeface="2  Zar"/>
                      </a:rPr>
                      <m:t>𝟎</m:t>
                    </m:r>
                    <m:r>
                      <a:rPr lang="en-US" b="1" i="1">
                        <a:effectLst/>
                        <a:latin typeface="Cambria Math"/>
                        <a:ea typeface="Times New Roman"/>
                        <a:cs typeface="2  Zar"/>
                      </a:rPr>
                      <m:t>/</m:t>
                    </m:r>
                    <m:r>
                      <a:rPr lang="en-US" b="1" i="1">
                        <a:effectLst/>
                        <a:latin typeface="Cambria Math"/>
                        <a:ea typeface="Times New Roman"/>
                        <a:cs typeface="2  Zar"/>
                      </a:rPr>
                      <m:t>𝟎𝟐</m:t>
                    </m:r>
                    <m:r>
                      <a:rPr lang="en-US" b="1" i="1">
                        <a:effectLst/>
                        <a:latin typeface="Cambria Math"/>
                        <a:ea typeface="Times New Roman"/>
                        <a:cs typeface="2  Zar"/>
                      </a:rPr>
                      <m:t>×</m:t>
                    </m:r>
                    <m:r>
                      <a:rPr lang="en-US" b="1" i="1">
                        <a:effectLst/>
                        <a:latin typeface="Cambria Math"/>
                        <a:ea typeface="Times New Roman"/>
                        <a:cs typeface="2  Zar"/>
                      </a:rPr>
                      <m:t>𝟓𝟎</m:t>
                    </m:r>
                    <m:r>
                      <a:rPr lang="en-US" b="1" i="1">
                        <a:effectLst/>
                        <a:latin typeface="Cambria Math"/>
                        <a:ea typeface="Times New Roman"/>
                        <a:cs typeface="2  Zar"/>
                      </a:rPr>
                      <m:t>𝒕𝒐𝒏</m:t>
                    </m:r>
                    <m:r>
                      <a:rPr lang="en-US" b="1" i="1">
                        <a:effectLst/>
                        <a:latin typeface="Cambria Math"/>
                        <a:ea typeface="Times New Roman"/>
                        <a:cs typeface="2  Zar"/>
                      </a:rPr>
                      <m:t>=</m:t>
                    </m:r>
                    <m:r>
                      <a:rPr lang="en-US" b="1" i="1">
                        <a:effectLst/>
                        <a:latin typeface="Cambria Math"/>
                        <a:ea typeface="Times New Roman"/>
                        <a:cs typeface="2  Zar"/>
                      </a:rPr>
                      <m:t>𝟏𝟏</m:t>
                    </m:r>
                    <m:r>
                      <a:rPr lang="en-US" b="1" i="1">
                        <a:effectLst/>
                        <a:latin typeface="Cambria Math"/>
                        <a:ea typeface="Times New Roman"/>
                        <a:cs typeface="2  Zar"/>
                      </a:rPr>
                      <m:t>𝒕𝒐𝒏</m:t>
                    </m:r>
                    <m:r>
                      <a:rPr lang="en-US" b="1" i="1">
                        <a:effectLst/>
                        <a:latin typeface="Cambria Math"/>
                        <a:ea typeface="Times New Roman"/>
                        <a:cs typeface="2  Zar"/>
                      </a:rPr>
                      <m:t>→</m:t>
                    </m:r>
                    <m:r>
                      <a:rPr lang="en-US" b="1" i="1">
                        <a:effectLst/>
                        <a:latin typeface="Cambria Math"/>
                        <a:ea typeface="Times New Roman"/>
                        <a:cs typeface="2  Zar"/>
                      </a:rPr>
                      <m:t>𝟏𝟏𝟎𝟎𝟎</m:t>
                    </m:r>
                    <m:r>
                      <a:rPr lang="en-US" b="1" i="1">
                        <a:effectLst/>
                        <a:latin typeface="Cambria Math"/>
                        <a:ea typeface="Times New Roman"/>
                        <a:cs typeface="2  Zar"/>
                      </a:rPr>
                      <m:t>𝒌𝒈</m:t>
                    </m:r>
                  </m:oMath>
                </a14:m>
                <a:r>
                  <a:rPr lang="fa-IR" b="1" dirty="0">
                    <a:ea typeface="Times New Roman"/>
                    <a:cs typeface="2  Zar"/>
                  </a:rPr>
                  <a:t> نیروی برشی جانبی </a:t>
                </a:r>
                <a:endParaRPr lang="en-US" sz="2000" b="1" dirty="0">
                  <a:ea typeface="Calibri"/>
                  <a:cs typeface="Arial"/>
                </a:endParaRPr>
              </a:p>
              <a:p>
                <a:pPr algn="justLow">
                  <a:lnSpc>
                    <a:spcPct val="150000"/>
                  </a:lnSpc>
                  <a:spcAft>
                    <a:spcPts val="1000"/>
                  </a:spcAft>
                </a:pPr>
                <a:r>
                  <a:rPr lang="fa-IR" b="1" dirty="0">
                    <a:ea typeface="Times New Roman"/>
                    <a:cs typeface="2  Zar"/>
                  </a:rPr>
                  <a:t>برش دو بست </a:t>
                </a:r>
                <a14:m>
                  <m:oMath xmlns:m="http://schemas.openxmlformats.org/officeDocument/2006/math">
                    <m:sSub>
                      <m:sSubPr>
                        <m:ctrlPr>
                          <a:rPr lang="en-US" b="1" i="1">
                            <a:effectLst/>
                            <a:latin typeface="Cambria Math"/>
                            <a:ea typeface="Times New Roman"/>
                            <a:cs typeface="2  Zar"/>
                          </a:rPr>
                        </m:ctrlPr>
                      </m:sSubPr>
                      <m:e>
                        <m:r>
                          <a:rPr lang="en-US" b="1" i="1">
                            <a:effectLst/>
                            <a:latin typeface="Cambria Math"/>
                            <a:ea typeface="Times New Roman"/>
                            <a:cs typeface="2  Zar"/>
                          </a:rPr>
                          <m:t>𝑻</m:t>
                        </m:r>
                      </m:e>
                      <m:sub>
                        <m:r>
                          <a:rPr lang="en-US" b="1" i="1">
                            <a:effectLst/>
                            <a:latin typeface="Cambria Math"/>
                            <a:ea typeface="Times New Roman"/>
                            <a:cs typeface="2  Zar"/>
                          </a:rPr>
                          <m:t>𝟏</m:t>
                        </m:r>
                      </m:sub>
                    </m:sSub>
                    <m:r>
                      <a:rPr lang="en-US" b="1" i="1">
                        <a:effectLst/>
                        <a:latin typeface="Cambria Math"/>
                        <a:ea typeface="Times New Roman"/>
                        <a:cs typeface="2  Zar"/>
                      </a:rPr>
                      <m:t>=</m:t>
                    </m:r>
                    <m:f>
                      <m:fPr>
                        <m:ctrlPr>
                          <a:rPr lang="en-US" b="1" i="1">
                            <a:effectLst/>
                            <a:latin typeface="Cambria Math"/>
                            <a:ea typeface="Times New Roman"/>
                            <a:cs typeface="2  Zar"/>
                          </a:rPr>
                        </m:ctrlPr>
                      </m:fPr>
                      <m:num>
                        <m:sSub>
                          <m:sSubPr>
                            <m:ctrlPr>
                              <a:rPr lang="en-US" b="1" i="1">
                                <a:effectLst/>
                                <a:latin typeface="Cambria Math"/>
                                <a:ea typeface="Times New Roman"/>
                                <a:cs typeface="2  Zar"/>
                              </a:rPr>
                            </m:ctrlPr>
                          </m:sSubPr>
                          <m:e>
                            <m:r>
                              <a:rPr lang="en-US" b="1" i="1">
                                <a:effectLst/>
                                <a:latin typeface="Cambria Math"/>
                                <a:ea typeface="Times New Roman"/>
                                <a:cs typeface="2  Zar"/>
                              </a:rPr>
                              <m:t>𝑽𝑳</m:t>
                            </m:r>
                          </m:e>
                          <m:sub>
                            <m:r>
                              <a:rPr lang="en-US" b="1" i="1">
                                <a:effectLst/>
                                <a:latin typeface="Cambria Math"/>
                                <a:ea typeface="Times New Roman"/>
                                <a:cs typeface="2  Zar"/>
                              </a:rPr>
                              <m:t>𝟏</m:t>
                            </m:r>
                          </m:sub>
                        </m:sSub>
                      </m:num>
                      <m:den>
                        <m:sSub>
                          <m:sSubPr>
                            <m:ctrlPr>
                              <a:rPr lang="en-US" b="1" i="1">
                                <a:effectLst/>
                                <a:latin typeface="Cambria Math"/>
                                <a:ea typeface="Times New Roman"/>
                                <a:cs typeface="2  Zar"/>
                              </a:rPr>
                            </m:ctrlPr>
                          </m:sSubPr>
                          <m:e>
                            <m:r>
                              <a:rPr lang="en-US" b="1" i="1">
                                <a:effectLst/>
                                <a:latin typeface="Cambria Math"/>
                                <a:ea typeface="Times New Roman"/>
                                <a:cs typeface="2  Zar"/>
                              </a:rPr>
                              <m:t>𝟐</m:t>
                            </m:r>
                          </m:e>
                          <m:sub>
                            <m:r>
                              <a:rPr lang="en-US" b="1" i="1">
                                <a:effectLst/>
                                <a:latin typeface="Cambria Math"/>
                                <a:ea typeface="Times New Roman"/>
                                <a:cs typeface="2  Zar"/>
                              </a:rPr>
                              <m:t>𝒃</m:t>
                            </m:r>
                          </m:sub>
                        </m:sSub>
                      </m:den>
                    </m:f>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𝟏𝟏𝟎𝟎𝟎</m:t>
                        </m:r>
                        <m:r>
                          <a:rPr lang="en-US" b="1" i="1">
                            <a:effectLst/>
                            <a:latin typeface="Cambria Math"/>
                            <a:ea typeface="Times New Roman"/>
                            <a:cs typeface="2  Zar"/>
                          </a:rPr>
                          <m:t>𝒌𝒈</m:t>
                        </m:r>
                        <m:r>
                          <a:rPr lang="en-US" b="1" i="1">
                            <a:effectLst/>
                            <a:latin typeface="Cambria Math"/>
                            <a:ea typeface="Times New Roman"/>
                            <a:cs typeface="2  Zar"/>
                          </a:rPr>
                          <m:t>×</m:t>
                        </m:r>
                        <m:r>
                          <a:rPr lang="en-US" b="1" i="1">
                            <a:effectLst/>
                            <a:latin typeface="Cambria Math"/>
                            <a:ea typeface="Times New Roman"/>
                            <a:cs typeface="2  Zar"/>
                          </a:rPr>
                          <m:t>𝟓𝟎𝟏</m:t>
                        </m:r>
                        <m:r>
                          <a:rPr lang="en-US" b="1" i="1">
                            <a:effectLst/>
                            <a:latin typeface="Cambria Math"/>
                            <a:ea typeface="Times New Roman"/>
                            <a:cs typeface="2  Zar"/>
                          </a:rPr>
                          <m:t>𝒄𝒎</m:t>
                        </m:r>
                      </m:num>
                      <m:den>
                        <m:r>
                          <a:rPr lang="en-US" b="1" i="1">
                            <a:effectLst/>
                            <a:latin typeface="Cambria Math"/>
                            <a:ea typeface="Times New Roman"/>
                            <a:cs typeface="2  Zar"/>
                          </a:rPr>
                          <m:t>𝟐</m:t>
                        </m:r>
                        <m:r>
                          <a:rPr lang="en-US" b="1" i="1">
                            <a:effectLst/>
                            <a:latin typeface="Cambria Math"/>
                            <a:ea typeface="Times New Roman"/>
                            <a:cs typeface="2  Zar"/>
                          </a:rPr>
                          <m:t>×</m:t>
                        </m:r>
                        <m:r>
                          <a:rPr lang="en-US" b="1" i="1">
                            <a:effectLst/>
                            <a:latin typeface="Cambria Math"/>
                            <a:ea typeface="Times New Roman"/>
                            <a:cs typeface="2  Zar"/>
                          </a:rPr>
                          <m:t>𝟏𝟒</m:t>
                        </m:r>
                        <m:r>
                          <a:rPr lang="en-US" b="1" i="1">
                            <a:effectLst/>
                            <a:latin typeface="Cambria Math"/>
                            <a:ea typeface="Times New Roman"/>
                            <a:cs typeface="2  Zar"/>
                          </a:rPr>
                          <m:t>/</m:t>
                        </m:r>
                        <m:r>
                          <a:rPr lang="en-US" b="1" i="1">
                            <a:effectLst/>
                            <a:latin typeface="Cambria Math"/>
                            <a:ea typeface="Times New Roman"/>
                            <a:cs typeface="2  Zar"/>
                          </a:rPr>
                          <m:t>𝟑</m:t>
                        </m:r>
                        <m:r>
                          <a:rPr lang="en-US" b="1" i="1">
                            <a:effectLst/>
                            <a:latin typeface="Cambria Math"/>
                            <a:ea typeface="Times New Roman"/>
                            <a:cs typeface="2  Zar"/>
                          </a:rPr>
                          <m:t>𝒄𝒎</m:t>
                        </m:r>
                      </m:den>
                    </m:f>
                    <m:r>
                      <a:rPr lang="en-US" b="1" i="1">
                        <a:effectLst/>
                        <a:latin typeface="Cambria Math"/>
                        <a:ea typeface="Times New Roman"/>
                        <a:cs typeface="2  Zar"/>
                      </a:rPr>
                      <m:t>=</m:t>
                    </m:r>
                    <m:r>
                      <a:rPr lang="en-US" b="1" i="1">
                        <a:effectLst/>
                        <a:latin typeface="Cambria Math"/>
                        <a:ea typeface="Times New Roman"/>
                        <a:cs typeface="2  Zar"/>
                      </a:rPr>
                      <m:t>𝟏𝟗𝟐𝟑𝟏</m:t>
                    </m:r>
                    <m:r>
                      <a:rPr lang="en-US" b="1" i="1">
                        <a:effectLst/>
                        <a:latin typeface="Cambria Math"/>
                        <a:ea typeface="Times New Roman"/>
                        <a:cs typeface="2  Zar"/>
                      </a:rPr>
                      <m:t>𝒌𝒈</m:t>
                    </m:r>
                    <m:r>
                      <a:rPr lang="en-US" b="1" i="1">
                        <a:effectLst/>
                        <a:latin typeface="Cambria Math"/>
                        <a:ea typeface="Times New Roman"/>
                        <a:cs typeface="2  Zar"/>
                      </a:rPr>
                      <m:t>→</m:t>
                    </m:r>
                  </m:oMath>
                </a14:m>
                <a:endParaRPr lang="en-US" sz="2000" b="1" dirty="0">
                  <a:ea typeface="Calibri"/>
                  <a:cs typeface="Arial"/>
                </a:endParaRPr>
              </a:p>
              <a:p>
                <a:pPr algn="justLow">
                  <a:lnSpc>
                    <a:spcPct val="150000"/>
                  </a:lnSpc>
                  <a:spcAft>
                    <a:spcPts val="1000"/>
                  </a:spcAft>
                </a:pPr>
                <a:r>
                  <a:rPr lang="fa-IR" b="1" dirty="0">
                    <a:ea typeface="Times New Roman"/>
                    <a:cs typeface="2  Zar"/>
                  </a:rPr>
                  <a:t>لنگر دو بست </a:t>
                </a:r>
                <a14:m>
                  <m:oMath xmlns:m="http://schemas.openxmlformats.org/officeDocument/2006/math">
                    <m:sSub>
                      <m:sSubPr>
                        <m:ctrlPr>
                          <a:rPr lang="en-US" b="1" i="1">
                            <a:effectLst/>
                            <a:latin typeface="Cambria Math"/>
                            <a:ea typeface="Times New Roman"/>
                            <a:cs typeface="2  Zar"/>
                          </a:rPr>
                        </m:ctrlPr>
                      </m:sSubPr>
                      <m:e>
                        <m:r>
                          <a:rPr lang="en-US" b="1" i="1">
                            <a:effectLst/>
                            <a:latin typeface="Cambria Math"/>
                            <a:ea typeface="Times New Roman"/>
                            <a:cs typeface="2  Zar"/>
                          </a:rPr>
                          <m:t>𝒎</m:t>
                        </m:r>
                      </m:e>
                      <m:sub>
                        <m:r>
                          <a:rPr lang="en-US" b="1" i="1">
                            <a:effectLst/>
                            <a:latin typeface="Cambria Math"/>
                            <a:ea typeface="Times New Roman"/>
                            <a:cs typeface="2  Zar"/>
                          </a:rPr>
                          <m:t>𝟏</m:t>
                        </m:r>
                      </m:sub>
                    </m:sSub>
                    <m:r>
                      <a:rPr lang="en-US" b="1" i="1">
                        <a:effectLst/>
                        <a:latin typeface="Cambria Math"/>
                        <a:ea typeface="Times New Roman"/>
                        <a:cs typeface="2  Zar"/>
                      </a:rPr>
                      <m:t>=</m:t>
                    </m:r>
                    <m:f>
                      <m:fPr>
                        <m:ctrlPr>
                          <a:rPr lang="en-US" b="1" i="1">
                            <a:effectLst/>
                            <a:latin typeface="Cambria Math"/>
                            <a:ea typeface="Times New Roman"/>
                            <a:cs typeface="2  Zar"/>
                          </a:rPr>
                        </m:ctrlPr>
                      </m:fPr>
                      <m:num>
                        <m:sSub>
                          <m:sSubPr>
                            <m:ctrlPr>
                              <a:rPr lang="en-US" b="1" i="1">
                                <a:effectLst/>
                                <a:latin typeface="Cambria Math"/>
                                <a:ea typeface="Times New Roman"/>
                                <a:cs typeface="2  Zar"/>
                              </a:rPr>
                            </m:ctrlPr>
                          </m:sSubPr>
                          <m:e>
                            <m:r>
                              <a:rPr lang="en-US" b="1" i="1">
                                <a:effectLst/>
                                <a:latin typeface="Cambria Math"/>
                                <a:ea typeface="Times New Roman"/>
                                <a:cs typeface="2  Zar"/>
                              </a:rPr>
                              <m:t>𝑽𝑳</m:t>
                            </m:r>
                          </m:e>
                          <m:sub>
                            <m:r>
                              <a:rPr lang="en-US" b="1" i="1">
                                <a:effectLst/>
                                <a:latin typeface="Cambria Math"/>
                                <a:ea typeface="Times New Roman"/>
                                <a:cs typeface="2  Zar"/>
                              </a:rPr>
                              <m:t>𝟏</m:t>
                            </m:r>
                          </m:sub>
                        </m:sSub>
                      </m:num>
                      <m:den>
                        <m:r>
                          <a:rPr lang="en-US" b="1" i="1">
                            <a:effectLst/>
                            <a:latin typeface="Cambria Math"/>
                            <a:ea typeface="Times New Roman"/>
                            <a:cs typeface="2  Zar"/>
                          </a:rPr>
                          <m:t>𝟒</m:t>
                        </m:r>
                      </m:den>
                    </m:f>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𝟏𝟏𝟎𝟎𝟎</m:t>
                        </m:r>
                        <m:r>
                          <a:rPr lang="en-US" b="1" i="1">
                            <a:effectLst/>
                            <a:latin typeface="Cambria Math"/>
                            <a:ea typeface="Times New Roman"/>
                            <a:cs typeface="2  Zar"/>
                          </a:rPr>
                          <m:t>𝒌𝒈</m:t>
                        </m:r>
                        <m:r>
                          <a:rPr lang="en-US" b="1" i="1">
                            <a:effectLst/>
                            <a:latin typeface="Cambria Math"/>
                            <a:ea typeface="Times New Roman"/>
                            <a:cs typeface="2  Zar"/>
                          </a:rPr>
                          <m:t>×</m:t>
                        </m:r>
                        <m:r>
                          <a:rPr lang="en-US" b="1" i="1">
                            <a:effectLst/>
                            <a:latin typeface="Cambria Math"/>
                            <a:ea typeface="Times New Roman"/>
                            <a:cs typeface="2  Zar"/>
                          </a:rPr>
                          <m:t>𝟓𝟎𝟏</m:t>
                        </m:r>
                        <m:r>
                          <a:rPr lang="en-US" b="1" i="1">
                            <a:effectLst/>
                            <a:latin typeface="Cambria Math"/>
                            <a:ea typeface="Times New Roman"/>
                            <a:cs typeface="2  Zar"/>
                          </a:rPr>
                          <m:t>𝒄𝒎</m:t>
                        </m:r>
                      </m:num>
                      <m:den>
                        <m:r>
                          <a:rPr lang="en-US" b="1" i="1">
                            <a:effectLst/>
                            <a:latin typeface="Cambria Math"/>
                            <a:ea typeface="Times New Roman"/>
                            <a:cs typeface="2  Zar"/>
                          </a:rPr>
                          <m:t>𝟒</m:t>
                        </m:r>
                      </m:den>
                    </m:f>
                    <m:r>
                      <a:rPr lang="en-US" b="1" i="1">
                        <a:effectLst/>
                        <a:latin typeface="Cambria Math"/>
                        <a:ea typeface="Times New Roman"/>
                        <a:cs typeface="2  Zar"/>
                      </a:rPr>
                      <m:t>=</m:t>
                    </m:r>
                    <m:r>
                      <a:rPr lang="en-US" b="1" i="1">
                        <a:effectLst/>
                        <a:latin typeface="Cambria Math"/>
                        <a:ea typeface="Times New Roman"/>
                        <a:cs typeface="2  Zar"/>
                      </a:rPr>
                      <m:t>𝟏𝟑𝟕𝟓𝟎𝟎</m:t>
                    </m:r>
                    <m:f>
                      <m:fPr>
                        <m:type m:val="skw"/>
                        <m:ctrlPr>
                          <a:rPr lang="en-US" b="1" i="1">
                            <a:effectLst/>
                            <a:latin typeface="Cambria Math"/>
                            <a:ea typeface="Times New Roman"/>
                            <a:cs typeface="2  Zar"/>
                          </a:rPr>
                        </m:ctrlPr>
                      </m:fPr>
                      <m:num>
                        <m:r>
                          <a:rPr lang="en-US" b="1" i="1">
                            <a:effectLst/>
                            <a:latin typeface="Cambria Math"/>
                            <a:ea typeface="Times New Roman"/>
                            <a:cs typeface="2  Zar"/>
                          </a:rPr>
                          <m:t>𝒌𝒈</m:t>
                        </m:r>
                      </m:num>
                      <m:den>
                        <m:r>
                          <a:rPr lang="en-US" b="1" i="1">
                            <a:effectLst/>
                            <a:latin typeface="Cambria Math"/>
                            <a:ea typeface="Times New Roman"/>
                            <a:cs typeface="2  Zar"/>
                          </a:rPr>
                          <m:t>𝒄𝒎</m:t>
                        </m:r>
                      </m:den>
                    </m:f>
                  </m:oMath>
                </a14:m>
                <a:endParaRPr lang="en-US" sz="2000" b="1" dirty="0">
                  <a:ea typeface="Calibri"/>
                  <a:cs typeface="Arial"/>
                </a:endParaRPr>
              </a:p>
              <a:p>
                <a:pPr algn="justLow">
                  <a:lnSpc>
                    <a:spcPct val="150000"/>
                  </a:lnSpc>
                  <a:spcAft>
                    <a:spcPts val="1000"/>
                  </a:spcAft>
                </a:pPr>
                <a14:m>
                  <m:oMath xmlns:m="http://schemas.openxmlformats.org/officeDocument/2006/math">
                    <m:sSub>
                      <m:sSubPr>
                        <m:ctrlPr>
                          <a:rPr lang="en-US" b="1" i="1">
                            <a:effectLst/>
                            <a:latin typeface="Cambria Math"/>
                            <a:ea typeface="Times New Roman"/>
                            <a:cs typeface="2  Zar"/>
                          </a:rPr>
                        </m:ctrlPr>
                      </m:sSubPr>
                      <m:e>
                        <m:r>
                          <a:rPr lang="en-US" b="1" i="1">
                            <a:effectLst/>
                            <a:latin typeface="Cambria Math"/>
                            <a:ea typeface="Times New Roman"/>
                            <a:cs typeface="2  Zar"/>
                          </a:rPr>
                          <m:t>𝑻</m:t>
                        </m:r>
                      </m:e>
                      <m:sub>
                        <m:r>
                          <a:rPr lang="en-US" b="1" i="1">
                            <a:effectLst/>
                            <a:latin typeface="Cambria Math"/>
                            <a:ea typeface="Times New Roman"/>
                            <a:cs typeface="2  Zar"/>
                          </a:rPr>
                          <m:t>𝟏</m:t>
                        </m:r>
                      </m:sub>
                    </m:sSub>
                    <m:r>
                      <a:rPr lang="en-US" b="1" i="1">
                        <a:effectLst/>
                        <a:latin typeface="Cambria Math"/>
                        <a:ea typeface="Times New Roman"/>
                        <a:cs typeface="2  Zar"/>
                      </a:rPr>
                      <m:t>=</m:t>
                    </m:r>
                    <m:r>
                      <a:rPr lang="en-US" b="1" i="1">
                        <a:effectLst/>
                        <a:latin typeface="Cambria Math"/>
                        <a:ea typeface="Times New Roman"/>
                        <a:cs typeface="2  Zar"/>
                      </a:rPr>
                      <m:t>𝟗𝟔𝟏𝟔</m:t>
                    </m:r>
                    <m:r>
                      <a:rPr lang="en-US" b="1" i="1">
                        <a:effectLst/>
                        <a:latin typeface="Cambria Math"/>
                        <a:ea typeface="Times New Roman"/>
                        <a:cs typeface="2  Zar"/>
                      </a:rPr>
                      <m:t>𝒌𝒈</m:t>
                    </m:r>
                    <m:r>
                      <a:rPr lang="en-US" b="1" i="1">
                        <a:effectLst/>
                        <a:latin typeface="Cambria Math"/>
                        <a:ea typeface="Times New Roman"/>
                        <a:cs typeface="2  Zar"/>
                      </a:rPr>
                      <m:t>→</m:t>
                    </m:r>
                    <m:r>
                      <a:rPr lang="fa-IR" b="1">
                        <a:effectLst/>
                        <a:latin typeface="Cambria Math"/>
                        <a:ea typeface="Times New Roman"/>
                        <a:cs typeface="2  Zar"/>
                      </a:rPr>
                      <m:t>بست</m:t>
                    </m:r>
                    <m:r>
                      <a:rPr lang="fa-IR" b="1">
                        <a:effectLst/>
                        <a:latin typeface="Cambria Math"/>
                        <a:ea typeface="Times New Roman"/>
                        <a:cs typeface="2  Zar"/>
                      </a:rPr>
                      <m:t> </m:t>
                    </m:r>
                    <m:r>
                      <a:rPr lang="fa-IR" b="1">
                        <a:effectLst/>
                        <a:latin typeface="Cambria Math"/>
                        <a:ea typeface="Times New Roman"/>
                        <a:cs typeface="2  Zar"/>
                      </a:rPr>
                      <m:t>برشی</m:t>
                    </m:r>
                    <m:r>
                      <a:rPr lang="fa-IR" b="1">
                        <a:effectLst/>
                        <a:latin typeface="Cambria Math"/>
                        <a:ea typeface="Times New Roman"/>
                        <a:cs typeface="2  Zar"/>
                      </a:rPr>
                      <m:t> </m:t>
                    </m:r>
                    <m:r>
                      <a:rPr lang="fa-IR" b="1">
                        <a:effectLst/>
                        <a:latin typeface="Cambria Math"/>
                        <a:ea typeface="Times New Roman"/>
                        <a:cs typeface="2  Zar"/>
                      </a:rPr>
                      <m:t>تست</m:t>
                    </m:r>
                    <m:r>
                      <a:rPr lang="en-US" b="1" i="1">
                        <a:effectLst/>
                        <a:latin typeface="Cambria Math"/>
                        <a:ea typeface="Times New Roman"/>
                        <a:cs typeface="2  Zar"/>
                      </a:rPr>
                      <m:t>=</m:t>
                    </m:r>
                    <m:f>
                      <m:fPr>
                        <m:ctrlPr>
                          <a:rPr lang="en-US" b="1" i="1">
                            <a:effectLst/>
                            <a:latin typeface="Cambria Math"/>
                            <a:ea typeface="Times New Roman"/>
                            <a:cs typeface="2  Zar"/>
                          </a:rPr>
                        </m:ctrlPr>
                      </m:fPr>
                      <m:num>
                        <m:sSub>
                          <m:sSubPr>
                            <m:ctrlPr>
                              <a:rPr lang="en-US" b="1" i="1">
                                <a:effectLst/>
                                <a:latin typeface="Cambria Math"/>
                                <a:ea typeface="Times New Roman"/>
                                <a:cs typeface="2  Zar"/>
                              </a:rPr>
                            </m:ctrlPr>
                          </m:sSubPr>
                          <m:e>
                            <m:r>
                              <a:rPr lang="en-US" b="1" i="1">
                                <a:effectLst/>
                                <a:latin typeface="Cambria Math"/>
                                <a:ea typeface="Times New Roman"/>
                                <a:cs typeface="2  Zar"/>
                              </a:rPr>
                              <m:t>𝑻</m:t>
                            </m:r>
                          </m:e>
                          <m:sub>
                            <m:r>
                              <a:rPr lang="en-US" b="1" i="1">
                                <a:effectLst/>
                                <a:latin typeface="Cambria Math"/>
                                <a:ea typeface="Times New Roman"/>
                                <a:cs typeface="2  Zar"/>
                              </a:rPr>
                              <m:t>𝟏</m:t>
                            </m:r>
                          </m:sub>
                        </m:sSub>
                      </m:num>
                      <m:den>
                        <m:r>
                          <a:rPr lang="en-US" b="1" i="1">
                            <a:effectLst/>
                            <a:latin typeface="Cambria Math"/>
                            <a:ea typeface="Times New Roman"/>
                            <a:cs typeface="2  Zar"/>
                          </a:rPr>
                          <m:t>𝑨𝑷</m:t>
                        </m:r>
                      </m:den>
                    </m:f>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𝟏𝟔𝟏𝟔</m:t>
                        </m:r>
                      </m:num>
                      <m:den>
                        <m:r>
                          <a:rPr lang="en-US" b="1" i="1">
                            <a:effectLst/>
                            <a:latin typeface="Cambria Math"/>
                            <a:ea typeface="Times New Roman"/>
                            <a:cs typeface="2  Zar"/>
                          </a:rPr>
                          <m:t>𝟎</m:t>
                        </m:r>
                        <m:r>
                          <a:rPr lang="en-US" b="1" i="1">
                            <a:effectLst/>
                            <a:latin typeface="Cambria Math"/>
                            <a:ea typeface="Times New Roman"/>
                            <a:cs typeface="2  Zar"/>
                          </a:rPr>
                          <m:t>/</m:t>
                        </m:r>
                        <m:r>
                          <a:rPr lang="en-US" b="1" i="1">
                            <a:effectLst/>
                            <a:latin typeface="Cambria Math"/>
                            <a:ea typeface="Times New Roman"/>
                            <a:cs typeface="2  Zar"/>
                          </a:rPr>
                          <m:t>𝟒</m:t>
                        </m:r>
                        <m:r>
                          <a:rPr lang="en-US" b="1" i="1">
                            <a:effectLst/>
                            <a:latin typeface="Cambria Math"/>
                            <a:ea typeface="Times New Roman"/>
                            <a:cs typeface="2  Zar"/>
                          </a:rPr>
                          <m:t>×</m:t>
                        </m:r>
                        <m:r>
                          <a:rPr lang="en-US" b="1" i="1">
                            <a:effectLst/>
                            <a:latin typeface="Cambria Math"/>
                            <a:ea typeface="Times New Roman"/>
                            <a:cs typeface="2  Zar"/>
                          </a:rPr>
                          <m:t>𝟖</m:t>
                        </m:r>
                      </m:den>
                    </m:f>
                    <m:r>
                      <a:rPr lang="en-US" b="1" i="1">
                        <a:effectLst/>
                        <a:latin typeface="Cambria Math"/>
                        <a:ea typeface="Times New Roman"/>
                        <a:cs typeface="2  Zar"/>
                      </a:rPr>
                      <m:t>=</m:t>
                    </m:r>
                    <m:r>
                      <a:rPr lang="en-US" b="1" i="1">
                        <a:effectLst/>
                        <a:latin typeface="Cambria Math"/>
                        <a:ea typeface="Times New Roman"/>
                        <a:cs typeface="2  Zar"/>
                      </a:rPr>
                      <m:t>𝟑𝟎𝟎𝟓</m:t>
                    </m:r>
                    <m:r>
                      <a:rPr lang="en-US" b="1" i="1">
                        <a:effectLst/>
                        <a:latin typeface="Cambria Math"/>
                        <a:ea typeface="Times New Roman"/>
                        <a:cs typeface="2  Zar"/>
                      </a:rPr>
                      <m:t>𝒌𝒈</m:t>
                    </m:r>
                    <m:r>
                      <a:rPr lang="en-US" b="1" i="1">
                        <a:effectLst/>
                        <a:latin typeface="Cambria Math"/>
                        <a:ea typeface="Times New Roman"/>
                        <a:cs typeface="2  Zar"/>
                      </a:rPr>
                      <m:t>/</m:t>
                    </m:r>
                    <m:r>
                      <a:rPr lang="en-US" b="1" i="1">
                        <a:effectLst/>
                        <a:latin typeface="Cambria Math"/>
                        <a:ea typeface="Times New Roman"/>
                        <a:cs typeface="2  Zar"/>
                      </a:rPr>
                      <m:t>𝒄𝒎</m:t>
                    </m:r>
                  </m:oMath>
                </a14:m>
                <a:r>
                  <a:rPr lang="fa-IR" b="1" dirty="0">
                    <a:ea typeface="Times New Roman"/>
                    <a:cs typeface="2  Zar"/>
                  </a:rPr>
                  <a:t> یک بست </a:t>
                </a:r>
                <a:endParaRPr lang="en-US" sz="2000" b="1" dirty="0">
                  <a:ea typeface="Calibri"/>
                  <a:cs typeface="Arial"/>
                </a:endParaRPr>
              </a:p>
              <a:p>
                <a:pPr algn="justLow">
                  <a:lnSpc>
                    <a:spcPct val="150000"/>
                  </a:lnSpc>
                  <a:spcAft>
                    <a:spcPts val="1000"/>
                  </a:spcAft>
                </a:pPr>
                <a14:m>
                  <m:oMath xmlns:m="http://schemas.openxmlformats.org/officeDocument/2006/math">
                    <m:sSub>
                      <m:sSubPr>
                        <m:ctrlPr>
                          <a:rPr lang="en-US" b="1" i="1">
                            <a:effectLst/>
                            <a:latin typeface="Cambria Math"/>
                            <a:ea typeface="Times New Roman"/>
                            <a:cs typeface="2  Zar"/>
                          </a:rPr>
                        </m:ctrlPr>
                      </m:sSubPr>
                      <m:e>
                        <m:r>
                          <a:rPr lang="en-US" b="1" i="1">
                            <a:effectLst/>
                            <a:latin typeface="Cambria Math"/>
                            <a:ea typeface="Times New Roman"/>
                            <a:cs typeface="2  Zar"/>
                          </a:rPr>
                          <m:t>𝒎</m:t>
                        </m:r>
                      </m:e>
                      <m:sub>
                        <m:r>
                          <a:rPr lang="en-US" b="1" i="1">
                            <a:effectLst/>
                            <a:latin typeface="Cambria Math"/>
                            <a:ea typeface="Times New Roman"/>
                            <a:cs typeface="2  Zar"/>
                          </a:rPr>
                          <m:t>𝟏</m:t>
                        </m:r>
                      </m:sub>
                    </m:sSub>
                    <m:r>
                      <a:rPr lang="en-US" b="1" i="1">
                        <a:effectLst/>
                        <a:latin typeface="Cambria Math"/>
                        <a:ea typeface="Times New Roman"/>
                        <a:cs typeface="2  Zar"/>
                      </a:rPr>
                      <m:t>=</m:t>
                    </m:r>
                    <m:r>
                      <a:rPr lang="en-US" b="1" i="1">
                        <a:effectLst/>
                        <a:latin typeface="Cambria Math"/>
                        <a:ea typeface="Times New Roman"/>
                        <a:cs typeface="2  Zar"/>
                      </a:rPr>
                      <m:t>𝟔𝟖𝟕𝟓𝟎</m:t>
                    </m:r>
                    <m:r>
                      <a:rPr lang="en-US" b="1" i="1">
                        <a:effectLst/>
                        <a:latin typeface="Cambria Math"/>
                        <a:ea typeface="Times New Roman"/>
                        <a:cs typeface="2  Zar"/>
                      </a:rPr>
                      <m:t>𝒌𝒈</m:t>
                    </m:r>
                    <m:r>
                      <a:rPr lang="en-US" b="1" i="1">
                        <a:effectLst/>
                        <a:latin typeface="Cambria Math"/>
                        <a:ea typeface="Times New Roman"/>
                        <a:cs typeface="2  Zar"/>
                      </a:rPr>
                      <m:t>/</m:t>
                    </m:r>
                    <m:r>
                      <a:rPr lang="en-US" b="1" i="1">
                        <a:effectLst/>
                        <a:latin typeface="Cambria Math"/>
                        <a:ea typeface="Times New Roman"/>
                        <a:cs typeface="2  Zar"/>
                      </a:rPr>
                      <m:t>𝒄𝒎</m:t>
                    </m:r>
                    <m:r>
                      <a:rPr lang="en-US" b="1" i="1">
                        <a:effectLst/>
                        <a:latin typeface="Cambria Math"/>
                        <a:ea typeface="Times New Roman"/>
                        <a:cs typeface="2  Zar"/>
                      </a:rPr>
                      <m:t>→</m:t>
                    </m:r>
                    <m:r>
                      <a:rPr lang="fa-IR" b="1">
                        <a:effectLst/>
                        <a:latin typeface="Cambria Math"/>
                        <a:ea typeface="Times New Roman"/>
                        <a:cs typeface="2  Zar"/>
                      </a:rPr>
                      <m:t>بست</m:t>
                    </m:r>
                    <m:r>
                      <a:rPr lang="fa-IR" b="1">
                        <a:effectLst/>
                        <a:latin typeface="Cambria Math"/>
                        <a:ea typeface="Times New Roman"/>
                        <a:cs typeface="2  Zar"/>
                      </a:rPr>
                      <m:t> </m:t>
                    </m:r>
                    <m:r>
                      <a:rPr lang="fa-IR" b="1">
                        <a:effectLst/>
                        <a:latin typeface="Cambria Math"/>
                        <a:ea typeface="Times New Roman"/>
                        <a:cs typeface="2  Zar"/>
                      </a:rPr>
                      <m:t>خمشی</m:t>
                    </m:r>
                    <m:r>
                      <a:rPr lang="fa-IR" b="1">
                        <a:effectLst/>
                        <a:latin typeface="Cambria Math"/>
                        <a:ea typeface="Times New Roman"/>
                        <a:cs typeface="2  Zar"/>
                      </a:rPr>
                      <m:t> </m:t>
                    </m:r>
                    <m:r>
                      <a:rPr lang="fa-IR" b="1">
                        <a:effectLst/>
                        <a:latin typeface="Cambria Math"/>
                        <a:ea typeface="Times New Roman"/>
                        <a:cs typeface="2  Zar"/>
                      </a:rPr>
                      <m:t>تست</m:t>
                    </m:r>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𝒎𝒄</m:t>
                        </m:r>
                      </m:num>
                      <m:den>
                        <m:r>
                          <a:rPr lang="en-US" b="1" i="1">
                            <a:effectLst/>
                            <a:latin typeface="Cambria Math"/>
                            <a:ea typeface="Times New Roman"/>
                            <a:cs typeface="2  Zar"/>
                          </a:rPr>
                          <m:t>𝑰</m:t>
                        </m:r>
                      </m:den>
                    </m:f>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𝟔𝟖𝟕𝟓𝟎</m:t>
                        </m:r>
                        <m:r>
                          <a:rPr lang="en-US" b="1" i="1">
                            <a:effectLst/>
                            <a:latin typeface="Cambria Math"/>
                            <a:ea typeface="Times New Roman"/>
                            <a:cs typeface="2  Zar"/>
                          </a:rPr>
                          <m:t>×</m:t>
                        </m:r>
                        <m:r>
                          <a:rPr lang="en-US" b="1" i="1">
                            <a:effectLst/>
                            <a:latin typeface="Cambria Math"/>
                            <a:ea typeface="Times New Roman"/>
                            <a:cs typeface="2  Zar"/>
                          </a:rPr>
                          <m:t>𝟒</m:t>
                        </m:r>
                      </m:num>
                      <m:den>
                        <m:f>
                          <m:fPr>
                            <m:ctrlPr>
                              <a:rPr lang="en-US" b="1" i="1">
                                <a:effectLst/>
                                <a:latin typeface="Cambria Math"/>
                                <a:ea typeface="Times New Roman"/>
                                <a:cs typeface="2  Zar"/>
                              </a:rPr>
                            </m:ctrlPr>
                          </m:fPr>
                          <m:num>
                            <m:r>
                              <a:rPr lang="en-US" b="1" i="1">
                                <a:effectLst/>
                                <a:latin typeface="Cambria Math"/>
                                <a:ea typeface="Times New Roman"/>
                                <a:cs typeface="2  Zar"/>
                              </a:rPr>
                              <m:t>𝟎</m:t>
                            </m:r>
                          </m:num>
                          <m:den>
                            <m:r>
                              <a:rPr lang="en-US" b="1" i="1">
                                <a:effectLst/>
                                <a:latin typeface="Cambria Math"/>
                                <a:ea typeface="Times New Roman"/>
                                <a:cs typeface="2  Zar"/>
                              </a:rPr>
                              <m:t>𝟒</m:t>
                            </m:r>
                          </m:den>
                        </m:f>
                        <m:r>
                          <a:rPr lang="en-US" b="1" i="1">
                            <a:effectLst/>
                            <a:latin typeface="Cambria Math"/>
                            <a:ea typeface="Times New Roman"/>
                            <a:cs typeface="2  Zar"/>
                          </a:rPr>
                          <m:t>×</m:t>
                        </m:r>
                        <m:sSup>
                          <m:sSupPr>
                            <m:ctrlPr>
                              <a:rPr lang="en-US" b="1" i="1">
                                <a:effectLst/>
                                <a:latin typeface="Cambria Math"/>
                                <a:ea typeface="Times New Roman"/>
                                <a:cs typeface="2  Zar"/>
                              </a:rPr>
                            </m:ctrlPr>
                          </m:sSupPr>
                          <m:e>
                            <m:r>
                              <a:rPr lang="en-US" b="1" i="1">
                                <a:effectLst/>
                                <a:latin typeface="Cambria Math"/>
                                <a:ea typeface="Times New Roman"/>
                                <a:cs typeface="2  Zar"/>
                              </a:rPr>
                              <m:t>𝟖</m:t>
                            </m:r>
                          </m:e>
                          <m:sup>
                            <m:r>
                              <a:rPr lang="en-US" b="1" i="1">
                                <a:effectLst/>
                                <a:latin typeface="Cambria Math"/>
                                <a:ea typeface="Times New Roman"/>
                                <a:cs typeface="2  Zar"/>
                              </a:rPr>
                              <m:t>𝟑</m:t>
                            </m:r>
                          </m:sup>
                        </m:sSup>
                      </m:den>
                    </m:f>
                    <m:r>
                      <a:rPr lang="en-US" b="1" i="1">
                        <a:effectLst/>
                        <a:latin typeface="Cambria Math"/>
                        <a:ea typeface="Times New Roman"/>
                        <a:cs typeface="2  Zar"/>
                      </a:rPr>
                      <m:t>=</m:t>
                    </m:r>
                    <m:r>
                      <a:rPr lang="en-US" b="1" i="1">
                        <a:effectLst/>
                        <a:latin typeface="Cambria Math"/>
                        <a:ea typeface="Times New Roman"/>
                        <a:cs typeface="2  Zar"/>
                      </a:rPr>
                      <m:t>𝟏𝟔𝟏𝟏𝟑</m:t>
                    </m:r>
                    <m:r>
                      <a:rPr lang="en-US" b="1" i="1">
                        <a:effectLst/>
                        <a:latin typeface="Cambria Math"/>
                        <a:ea typeface="Times New Roman"/>
                        <a:cs typeface="2  Zar"/>
                      </a:rPr>
                      <m:t>𝒌𝒈</m:t>
                    </m:r>
                    <m:r>
                      <a:rPr lang="en-US" b="1" i="1">
                        <a:effectLst/>
                        <a:latin typeface="Cambria Math"/>
                        <a:ea typeface="Times New Roman"/>
                        <a:cs typeface="2  Zar"/>
                      </a:rPr>
                      <m:t>/</m:t>
                    </m:r>
                    <m:r>
                      <a:rPr lang="en-US" b="1" i="1">
                        <a:effectLst/>
                        <a:latin typeface="Cambria Math"/>
                        <a:ea typeface="Times New Roman"/>
                        <a:cs typeface="2  Zar"/>
                      </a:rPr>
                      <m:t>𝒄𝒎</m:t>
                    </m:r>
                  </m:oMath>
                </a14:m>
                <a:r>
                  <a:rPr lang="fa-IR" b="1" dirty="0">
                    <a:ea typeface="Times New Roman"/>
                    <a:cs typeface="2  Zar"/>
                  </a:rPr>
                  <a:t> یک بست </a:t>
                </a:r>
                <a:endParaRPr lang="en-US" sz="2000" b="1" dirty="0">
                  <a:ea typeface="Calibri"/>
                  <a:cs typeface="Arial"/>
                </a:endParaRPr>
              </a:p>
              <a:p>
                <a:pPr algn="justLow">
                  <a:lnSpc>
                    <a:spcPct val="150000"/>
                  </a:lnSpc>
                  <a:spcAft>
                    <a:spcPts val="1000"/>
                  </a:spcAft>
                </a:pPr>
                <a:r>
                  <a:rPr lang="fa-IR" b="1" dirty="0">
                    <a:ea typeface="Times New Roman"/>
                    <a:cs typeface="2  Zar"/>
                  </a:rPr>
                  <a:t>* تست برشی باید از </a:t>
                </a:r>
                <a:r>
                  <a:rPr lang="en-US" b="1" dirty="0" err="1">
                    <a:ea typeface="Times New Roman"/>
                    <a:cs typeface="2  Zar"/>
                  </a:rPr>
                  <a:t>fy</a:t>
                </a:r>
                <a:r>
                  <a:rPr lang="fa-IR" b="1" dirty="0">
                    <a:ea typeface="Times New Roman"/>
                    <a:cs typeface="2  Zar"/>
                  </a:rPr>
                  <a:t> 4/0 کمتر باشد. </a:t>
                </a:r>
                <a:endParaRPr lang="en-US" sz="2000" b="1" dirty="0">
                  <a:ea typeface="Calibri"/>
                  <a:cs typeface="Arial"/>
                </a:endParaRPr>
              </a:p>
              <a:p>
                <a:pPr algn="justLow">
                  <a:lnSpc>
                    <a:spcPct val="150000"/>
                  </a:lnSpc>
                  <a:spcAft>
                    <a:spcPts val="1000"/>
                  </a:spcAft>
                </a:pPr>
                <a:r>
                  <a:rPr lang="fa-IR" b="1" dirty="0">
                    <a:ea typeface="Times New Roman"/>
                    <a:cs typeface="2  Zar"/>
                  </a:rPr>
                  <a:t>* تست خمشی باید از </a:t>
                </a:r>
                <a:r>
                  <a:rPr lang="en-US" b="1" dirty="0" err="1">
                    <a:ea typeface="Times New Roman"/>
                    <a:cs typeface="2  Zar"/>
                  </a:rPr>
                  <a:t>fy</a:t>
                </a:r>
                <a:r>
                  <a:rPr lang="fa-IR" b="1" dirty="0">
                    <a:ea typeface="Times New Roman"/>
                    <a:cs typeface="2  Zar"/>
                  </a:rPr>
                  <a:t> 6/0 کمتر باشد. </a:t>
                </a:r>
                <a:endParaRPr lang="en-US" sz="2000" b="1" dirty="0">
                  <a:ea typeface="Calibri"/>
                  <a:cs typeface="Arial"/>
                </a:endParaRPr>
              </a:p>
              <a:p>
                <a:pPr algn="justLow">
                  <a:lnSpc>
                    <a:spcPct val="150000"/>
                  </a:lnSpc>
                  <a:spcAft>
                    <a:spcPts val="1000"/>
                  </a:spcAft>
                </a:pPr>
                <a14:m>
                  <m:oMath xmlns:m="http://schemas.openxmlformats.org/officeDocument/2006/math">
                    <m:sSub>
                      <m:sSubPr>
                        <m:ctrlPr>
                          <a:rPr lang="en-US" b="1" i="1">
                            <a:effectLst/>
                            <a:latin typeface="Cambria Math"/>
                            <a:ea typeface="Times New Roman"/>
                            <a:cs typeface="2  Zar"/>
                          </a:rPr>
                        </m:ctrlPr>
                      </m:sSubPr>
                      <m:e>
                        <m:r>
                          <a:rPr lang="en-US" b="1" i="1">
                            <a:effectLst/>
                            <a:latin typeface="Cambria Math"/>
                            <a:ea typeface="Times New Roman"/>
                            <a:cs typeface="2  Zar"/>
                          </a:rPr>
                          <m:t>𝝀</m:t>
                        </m:r>
                      </m:e>
                      <m:sub>
                        <m:r>
                          <a:rPr lang="en-US" b="1" i="1">
                            <a:effectLst/>
                            <a:latin typeface="Cambria Math"/>
                            <a:ea typeface="Times New Roman"/>
                            <a:cs typeface="2  Zar"/>
                          </a:rPr>
                          <m:t>𝒚𝒄</m:t>
                        </m:r>
                      </m:sub>
                    </m:sSub>
                    <m:r>
                      <a:rPr lang="en-US" b="1" i="1">
                        <a:effectLst/>
                        <a:latin typeface="Cambria Math"/>
                        <a:ea typeface="Times New Roman"/>
                        <a:cs typeface="2  Zar"/>
                      </a:rPr>
                      <m:t>=</m:t>
                    </m:r>
                    <m:rad>
                      <m:radPr>
                        <m:degHide m:val="on"/>
                        <m:ctrlPr>
                          <a:rPr lang="en-US" b="1" i="1">
                            <a:effectLst/>
                            <a:latin typeface="Cambria Math"/>
                            <a:ea typeface="Times New Roman"/>
                            <a:cs typeface="2  Zar"/>
                          </a:rPr>
                        </m:ctrlPr>
                      </m:radPr>
                      <m:deg/>
                      <m:e>
                        <m:sSubSup>
                          <m:sSubSupPr>
                            <m:ctrlPr>
                              <a:rPr lang="en-US" b="1" i="1">
                                <a:effectLst/>
                                <a:latin typeface="Cambria Math"/>
                                <a:ea typeface="Times New Roman"/>
                                <a:cs typeface="2  Zar"/>
                              </a:rPr>
                            </m:ctrlPr>
                          </m:sSubSupPr>
                          <m:e>
                            <m:r>
                              <a:rPr lang="en-US" b="1" i="1">
                                <a:effectLst/>
                                <a:latin typeface="Cambria Math"/>
                                <a:ea typeface="Times New Roman"/>
                                <a:cs typeface="2  Zar"/>
                              </a:rPr>
                              <m:t>𝝀</m:t>
                            </m:r>
                          </m:e>
                          <m:sub>
                            <m:r>
                              <a:rPr lang="en-US" b="1" i="1">
                                <a:effectLst/>
                                <a:latin typeface="Cambria Math"/>
                                <a:ea typeface="Times New Roman"/>
                                <a:cs typeface="2  Zar"/>
                              </a:rPr>
                              <m:t>𝒚</m:t>
                            </m:r>
                          </m:sub>
                          <m:sup>
                            <m:r>
                              <a:rPr lang="en-US" b="1" i="1">
                                <a:effectLst/>
                                <a:latin typeface="Cambria Math"/>
                                <a:ea typeface="Times New Roman"/>
                                <a:cs typeface="2  Zar"/>
                              </a:rPr>
                              <m:t>𝟐</m:t>
                            </m:r>
                          </m:sup>
                        </m:sSubSup>
                        <m:r>
                          <a:rPr lang="en-US" b="1" i="1">
                            <a:effectLst/>
                            <a:latin typeface="Cambria Math"/>
                            <a:ea typeface="Times New Roman"/>
                            <a:cs typeface="2  Zar"/>
                          </a:rPr>
                          <m:t>+</m:t>
                        </m:r>
                        <m:sSubSup>
                          <m:sSubSupPr>
                            <m:ctrlPr>
                              <a:rPr lang="en-US" b="1" i="1">
                                <a:effectLst/>
                                <a:latin typeface="Cambria Math"/>
                                <a:ea typeface="Times New Roman"/>
                                <a:cs typeface="2  Zar"/>
                              </a:rPr>
                            </m:ctrlPr>
                          </m:sSubSupPr>
                          <m:e>
                            <m:r>
                              <a:rPr lang="en-US" b="1" i="1">
                                <a:effectLst/>
                                <a:latin typeface="Cambria Math"/>
                                <a:ea typeface="Times New Roman"/>
                                <a:cs typeface="2  Zar"/>
                              </a:rPr>
                              <m:t>𝝀</m:t>
                            </m:r>
                          </m:e>
                          <m:sub>
                            <m:r>
                              <a:rPr lang="en-US" b="1" i="1">
                                <a:effectLst/>
                                <a:latin typeface="Cambria Math"/>
                                <a:ea typeface="Times New Roman"/>
                                <a:cs typeface="2  Zar"/>
                              </a:rPr>
                              <m:t>𝟏</m:t>
                            </m:r>
                          </m:sub>
                          <m:sup>
                            <m:r>
                              <a:rPr lang="en-US" b="1" i="1">
                                <a:effectLst/>
                                <a:latin typeface="Cambria Math"/>
                                <a:ea typeface="Times New Roman"/>
                                <a:cs typeface="2  Zar"/>
                              </a:rPr>
                              <m:t>𝟐</m:t>
                            </m:r>
                          </m:sup>
                        </m:sSubSup>
                      </m:e>
                    </m:rad>
                    <m:r>
                      <a:rPr lang="en-US" b="1" i="1">
                        <a:effectLst/>
                        <a:latin typeface="Cambria Math"/>
                        <a:ea typeface="Times New Roman"/>
                        <a:cs typeface="2  Zar"/>
                      </a:rPr>
                      <m:t>=</m:t>
                    </m:r>
                    <m:rad>
                      <m:radPr>
                        <m:degHide m:val="on"/>
                        <m:ctrlPr>
                          <a:rPr lang="en-US" b="1" i="1">
                            <a:effectLst/>
                            <a:latin typeface="Cambria Math"/>
                            <a:ea typeface="Times New Roman"/>
                            <a:cs typeface="2  Zar"/>
                          </a:rPr>
                        </m:ctrlPr>
                      </m:radPr>
                      <m:deg/>
                      <m:e>
                        <m:sSup>
                          <m:sSupPr>
                            <m:ctrlPr>
                              <a:rPr lang="en-US" b="1" i="1">
                                <a:effectLst/>
                                <a:latin typeface="Cambria Math"/>
                                <a:ea typeface="Times New Roman"/>
                                <a:cs typeface="2  Zar"/>
                              </a:rPr>
                            </m:ctrlPr>
                          </m:sSupPr>
                          <m:e>
                            <m:r>
                              <a:rPr lang="en-US" b="1" i="1">
                                <a:effectLst/>
                                <a:latin typeface="Cambria Math"/>
                                <a:ea typeface="Times New Roman"/>
                                <a:cs typeface="2  Zar"/>
                              </a:rPr>
                              <m:t>𝟒𝟖</m:t>
                            </m:r>
                          </m:e>
                          <m:sup>
                            <m:r>
                              <a:rPr lang="en-US" b="1" i="1">
                                <a:effectLst/>
                                <a:latin typeface="Cambria Math"/>
                                <a:ea typeface="Times New Roman"/>
                                <a:cs typeface="2  Zar"/>
                              </a:rPr>
                              <m:t>𝟐</m:t>
                            </m:r>
                          </m:sup>
                        </m:sSup>
                        <m:r>
                          <a:rPr lang="en-US" b="1" i="1">
                            <a:effectLst/>
                            <a:latin typeface="Cambria Math"/>
                            <a:ea typeface="Times New Roman"/>
                            <a:cs typeface="2  Zar"/>
                          </a:rPr>
                          <m:t>+</m:t>
                        </m:r>
                        <m:sSup>
                          <m:sSupPr>
                            <m:ctrlPr>
                              <a:rPr lang="en-US" b="1" i="1">
                                <a:effectLst/>
                                <a:latin typeface="Cambria Math"/>
                                <a:ea typeface="Times New Roman"/>
                                <a:cs typeface="2  Zar"/>
                              </a:rPr>
                            </m:ctrlPr>
                          </m:sSupPr>
                          <m:e>
                            <m:r>
                              <a:rPr lang="en-US" b="1" i="1">
                                <a:effectLst/>
                                <a:latin typeface="Cambria Math"/>
                                <a:ea typeface="Times New Roman"/>
                                <a:cs typeface="2  Zar"/>
                              </a:rPr>
                              <m:t>𝟑𝟎</m:t>
                            </m:r>
                            <m:r>
                              <a:rPr lang="en-US" b="1" i="1">
                                <a:effectLst/>
                                <a:latin typeface="Cambria Math"/>
                                <a:ea typeface="Times New Roman"/>
                                <a:cs typeface="2  Zar"/>
                              </a:rPr>
                              <m:t>/</m:t>
                            </m:r>
                            <m:r>
                              <a:rPr lang="en-US" b="1" i="1">
                                <a:effectLst/>
                                <a:latin typeface="Cambria Math"/>
                                <a:ea typeface="Times New Roman"/>
                                <a:cs typeface="2  Zar"/>
                              </a:rPr>
                              <m:t>𝟑</m:t>
                            </m:r>
                          </m:e>
                          <m:sup>
                            <m:r>
                              <a:rPr lang="en-US" b="1" i="1">
                                <a:effectLst/>
                                <a:latin typeface="Cambria Math"/>
                                <a:ea typeface="Times New Roman"/>
                                <a:cs typeface="2  Zar"/>
                              </a:rPr>
                              <m:t>𝟐</m:t>
                            </m:r>
                          </m:sup>
                        </m:sSup>
                      </m:e>
                    </m:rad>
                    <m:r>
                      <a:rPr lang="en-US" b="1" i="1">
                        <a:effectLst/>
                        <a:latin typeface="Cambria Math"/>
                        <a:ea typeface="Times New Roman"/>
                        <a:cs typeface="2  Zar"/>
                      </a:rPr>
                      <m:t>=</m:t>
                    </m:r>
                    <m:r>
                      <a:rPr lang="en-US" b="1" i="1">
                        <a:effectLst/>
                        <a:latin typeface="Cambria Math"/>
                        <a:ea typeface="Times New Roman"/>
                        <a:cs typeface="2  Zar"/>
                      </a:rPr>
                      <m:t>𝟓𝟔</m:t>
                    </m:r>
                    <m:r>
                      <a:rPr lang="en-US" b="1" i="1">
                        <a:effectLst/>
                        <a:latin typeface="Cambria Math"/>
                        <a:ea typeface="Times New Roman"/>
                        <a:cs typeface="2  Zar"/>
                      </a:rPr>
                      <m:t>/</m:t>
                    </m:r>
                    <m:r>
                      <a:rPr lang="en-US" b="1" i="1">
                        <a:effectLst/>
                        <a:latin typeface="Cambria Math"/>
                        <a:ea typeface="Times New Roman"/>
                        <a:cs typeface="2  Zar"/>
                      </a:rPr>
                      <m:t>𝟕𝟔</m:t>
                    </m:r>
                    <m:r>
                      <a:rPr lang="en-US" b="1" i="1">
                        <a:effectLst/>
                        <a:latin typeface="Cambria Math"/>
                        <a:ea typeface="Times New Roman"/>
                        <a:cs typeface="2  Zar"/>
                      </a:rPr>
                      <m:t>    ∗</m:t>
                    </m:r>
                  </m:oMath>
                </a14:m>
                <a:endParaRPr lang="en-US" sz="2000" b="1" dirty="0">
                  <a:ea typeface="Calibri"/>
                  <a:cs typeface="Arial"/>
                </a:endParaRPr>
              </a:p>
              <a:p>
                <a:pPr algn="justLow">
                  <a:lnSpc>
                    <a:spcPct val="150000"/>
                  </a:lnSpc>
                  <a:spcAft>
                    <a:spcPts val="1000"/>
                  </a:spcAft>
                </a:pPr>
                <a14:m>
                  <m:oMath xmlns:m="http://schemas.openxmlformats.org/officeDocument/2006/math">
                    <m:sSub>
                      <m:sSubPr>
                        <m:ctrlPr>
                          <a:rPr lang="en-US" b="1" i="1">
                            <a:effectLst/>
                            <a:latin typeface="Cambria Math"/>
                            <a:ea typeface="Times New Roman"/>
                            <a:cs typeface="2  Zar"/>
                          </a:rPr>
                        </m:ctrlPr>
                      </m:sSubPr>
                      <m:e>
                        <m:r>
                          <a:rPr lang="en-US" b="1" i="1">
                            <a:effectLst/>
                            <a:latin typeface="Cambria Math"/>
                            <a:ea typeface="Times New Roman"/>
                            <a:cs typeface="2  Zar"/>
                          </a:rPr>
                          <m:t>𝝀</m:t>
                        </m:r>
                      </m:e>
                      <m:sub>
                        <m:r>
                          <a:rPr lang="en-US" b="1" i="1">
                            <a:effectLst/>
                            <a:latin typeface="Cambria Math"/>
                            <a:ea typeface="Times New Roman"/>
                            <a:cs typeface="2  Zar"/>
                          </a:rPr>
                          <m:t>𝟏</m:t>
                        </m:r>
                      </m:sub>
                    </m:sSub>
                    <m:r>
                      <a:rPr lang="en-US" b="1" i="1">
                        <a:effectLst/>
                        <a:latin typeface="Cambria Math"/>
                        <a:ea typeface="Times New Roman"/>
                        <a:cs typeface="2  Zar"/>
                      </a:rPr>
                      <m:t>=</m:t>
                    </m:r>
                    <m:f>
                      <m:fPr>
                        <m:ctrlPr>
                          <a:rPr lang="en-US" b="1" i="1">
                            <a:effectLst/>
                            <a:latin typeface="Cambria Math"/>
                            <a:ea typeface="Times New Roman"/>
                            <a:cs typeface="2  Zar"/>
                          </a:rPr>
                        </m:ctrlPr>
                      </m:fPr>
                      <m:num>
                        <m:sSub>
                          <m:sSubPr>
                            <m:ctrlPr>
                              <a:rPr lang="en-US" b="1" i="1">
                                <a:effectLst/>
                                <a:latin typeface="Cambria Math"/>
                                <a:ea typeface="Times New Roman"/>
                                <a:cs typeface="2  Zar"/>
                              </a:rPr>
                            </m:ctrlPr>
                          </m:sSubPr>
                          <m:e>
                            <m:r>
                              <a:rPr lang="en-US" b="1" i="1">
                                <a:effectLst/>
                                <a:latin typeface="Cambria Math"/>
                                <a:ea typeface="Times New Roman"/>
                                <a:cs typeface="2  Zar"/>
                              </a:rPr>
                              <m:t>𝑳</m:t>
                            </m:r>
                          </m:e>
                          <m:sub>
                            <m:r>
                              <a:rPr lang="en-US" b="1" i="1">
                                <a:effectLst/>
                                <a:latin typeface="Cambria Math"/>
                                <a:ea typeface="Times New Roman"/>
                                <a:cs typeface="2  Zar"/>
                              </a:rPr>
                              <m:t>𝟏</m:t>
                            </m:r>
                          </m:sub>
                        </m:sSub>
                      </m:num>
                      <m:den>
                        <m:sSub>
                          <m:sSubPr>
                            <m:ctrlPr>
                              <a:rPr lang="en-US" b="1" i="1">
                                <a:effectLst/>
                                <a:latin typeface="Cambria Math"/>
                                <a:ea typeface="Times New Roman"/>
                                <a:cs typeface="2  Zar"/>
                              </a:rPr>
                            </m:ctrlPr>
                          </m:sSubPr>
                          <m:e>
                            <m:r>
                              <a:rPr lang="en-US" b="1" i="1">
                                <a:effectLst/>
                                <a:latin typeface="Cambria Math"/>
                                <a:ea typeface="Times New Roman"/>
                                <a:cs typeface="2  Zar"/>
                              </a:rPr>
                              <m:t>𝑽</m:t>
                            </m:r>
                          </m:e>
                          <m:sub>
                            <m:r>
                              <a:rPr lang="en-US" b="1" i="1">
                                <a:effectLst/>
                                <a:latin typeface="Cambria Math"/>
                                <a:ea typeface="Times New Roman"/>
                                <a:cs typeface="2  Zar"/>
                              </a:rPr>
                              <m:t>𝟏</m:t>
                            </m:r>
                          </m:sub>
                        </m:sSub>
                      </m:den>
                    </m:f>
                    <m:r>
                      <a:rPr lang="en-US" b="1" i="1">
                        <a:effectLst/>
                        <a:latin typeface="Cambria Math"/>
                        <a:ea typeface="Times New Roman"/>
                        <a:cs typeface="2  Zar"/>
                      </a:rPr>
                      <m:t>=</m:t>
                    </m:r>
                    <m:f>
                      <m:fPr>
                        <m:ctrlPr>
                          <a:rPr lang="en-US" b="1" i="1">
                            <a:effectLst/>
                            <a:latin typeface="Cambria Math"/>
                            <a:ea typeface="Times New Roman"/>
                            <a:cs typeface="2  Zar"/>
                          </a:rPr>
                        </m:ctrlPr>
                      </m:fPr>
                      <m:num>
                        <m:r>
                          <a:rPr lang="en-US" b="1" i="1">
                            <a:effectLst/>
                            <a:latin typeface="Cambria Math"/>
                            <a:ea typeface="Times New Roman"/>
                            <a:cs typeface="2  Zar"/>
                          </a:rPr>
                          <m:t>𝟓𝟎</m:t>
                        </m:r>
                      </m:num>
                      <m:den>
                        <m:r>
                          <a:rPr lang="en-US" b="1" i="1">
                            <a:effectLst/>
                            <a:latin typeface="Cambria Math"/>
                            <a:ea typeface="Times New Roman"/>
                            <a:cs typeface="2  Zar"/>
                          </a:rPr>
                          <m:t>𝟏</m:t>
                        </m:r>
                        <m:r>
                          <a:rPr lang="en-US" b="1" i="1">
                            <a:effectLst/>
                            <a:latin typeface="Cambria Math"/>
                            <a:ea typeface="Times New Roman"/>
                            <a:cs typeface="2  Zar"/>
                          </a:rPr>
                          <m:t>/</m:t>
                        </m:r>
                        <m:r>
                          <a:rPr lang="en-US" b="1" i="1">
                            <a:effectLst/>
                            <a:latin typeface="Cambria Math"/>
                            <a:ea typeface="Times New Roman"/>
                            <a:cs typeface="2  Zar"/>
                          </a:rPr>
                          <m:t>𝟔𝟓</m:t>
                        </m:r>
                      </m:den>
                    </m:f>
                    <m:r>
                      <a:rPr lang="en-US" b="1" i="1">
                        <a:effectLst/>
                        <a:latin typeface="Cambria Math"/>
                        <a:ea typeface="Times New Roman"/>
                        <a:cs typeface="2  Zar"/>
                      </a:rPr>
                      <m:t>=</m:t>
                    </m:r>
                    <m:r>
                      <a:rPr lang="en-US" b="1" i="1">
                        <a:effectLst/>
                        <a:latin typeface="Cambria Math"/>
                        <a:ea typeface="Times New Roman"/>
                        <a:cs typeface="2  Zar"/>
                      </a:rPr>
                      <m:t>𝟑𝟎</m:t>
                    </m:r>
                    <m:r>
                      <a:rPr lang="en-US" b="1" i="1">
                        <a:effectLst/>
                        <a:latin typeface="Cambria Math"/>
                        <a:ea typeface="Times New Roman"/>
                        <a:cs typeface="2  Zar"/>
                      </a:rPr>
                      <m:t>/</m:t>
                    </m:r>
                    <m:r>
                      <a:rPr lang="en-US" b="1" i="1">
                        <a:effectLst/>
                        <a:latin typeface="Cambria Math"/>
                        <a:ea typeface="Times New Roman"/>
                        <a:cs typeface="2  Zar"/>
                      </a:rPr>
                      <m:t>𝟑</m:t>
                    </m:r>
                    <m:r>
                      <a:rPr lang="en-US" b="1" i="1">
                        <a:effectLst/>
                        <a:latin typeface="Cambria Math"/>
                        <a:ea typeface="Times New Roman"/>
                        <a:cs typeface="2  Zar"/>
                      </a:rPr>
                      <m:t>↗</m:t>
                    </m:r>
                  </m:oMath>
                </a14:m>
                <a:endParaRPr lang="en-US" sz="2000" b="1" dirty="0">
                  <a:ea typeface="Calibri"/>
                  <a:cs typeface="Arial"/>
                </a:endParaRPr>
              </a:p>
              <a:p>
                <a:endParaRPr lang="fa-IR" b="1"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764704"/>
                <a:ext cx="8750206" cy="5472608"/>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28</a:t>
            </a:fld>
            <a:endParaRPr lang="fa-IR" dirty="0"/>
          </a:p>
        </p:txBody>
      </p:sp>
    </p:spTree>
    <p:extLst>
      <p:ext uri="{BB962C8B-B14F-4D97-AF65-F5344CB8AC3E}">
        <p14:creationId xmlns:p14="http://schemas.microsoft.com/office/powerpoint/2010/main" val="33121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2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circle(in)">
                                      <p:cBhvr>
                                        <p:cTn id="42" dur="20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circle(in)">
                                      <p:cBhvr>
                                        <p:cTn id="47" dur="20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circle(in)">
                                      <p:cBhvr>
                                        <p:cTn id="52" dur="2000"/>
                                        <p:tgtEl>
                                          <p:spTgt spid="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animEffect transition="in" filter="circle(in)">
                                      <p:cBhvr>
                                        <p:cTn id="57"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ادامه حل</a:t>
            </a:r>
            <a:endParaRPr lang="fa-IR"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980728"/>
                <a:ext cx="8750206" cy="5040560"/>
              </a:xfrm>
            </p:spPr>
            <p:txBody>
              <a:bodyPr>
                <a:normAutofit/>
              </a:bodyPr>
              <a:lstStyle/>
              <a:p>
                <a:pPr algn="justLow">
                  <a:lnSpc>
                    <a:spcPct val="150000"/>
                  </a:lnSpc>
                  <a:spcAft>
                    <a:spcPts val="1000"/>
                  </a:spcAft>
                </a:pPr>
                <a:r>
                  <a:rPr lang="fa-IR" sz="1200" b="1" dirty="0">
                    <a:ea typeface="Times New Roman"/>
                    <a:cs typeface="2  Zar"/>
                  </a:rPr>
                  <a:t>- فرض اول </a:t>
                </a:r>
                <a:r>
                  <a:rPr lang="fa-IR" sz="1200" b="1" dirty="0">
                    <a:ea typeface="Times New Roman"/>
                    <a:cs typeface="Times New Roman"/>
                  </a:rPr>
                  <a:t>←</a:t>
                </a:r>
                <a:r>
                  <a:rPr lang="fa-IR" sz="1200" b="1" dirty="0">
                    <a:ea typeface="Times New Roman"/>
                    <a:cs typeface="2  Zar"/>
                  </a:rPr>
                  <a:t> فاصله ی بین دو پروفیل (</a:t>
                </a:r>
                <a:r>
                  <a:rPr lang="en-US" sz="1200" b="1" dirty="0">
                    <a:ea typeface="Times New Roman"/>
                    <a:cs typeface="2  Zar"/>
                  </a:rPr>
                  <a:t>b</a:t>
                </a:r>
                <a:r>
                  <a:rPr lang="fa-IR" sz="1200" b="1" dirty="0">
                    <a:ea typeface="Times New Roman"/>
                    <a:cs typeface="2  Zar"/>
                  </a:rPr>
                  <a:t>)   </a:t>
                </a:r>
                <a:endParaRPr lang="en-US" sz="1200" b="1" dirty="0">
                  <a:ea typeface="Calibri"/>
                  <a:cs typeface="Arial"/>
                </a:endParaRPr>
              </a:p>
              <a:p>
                <a:pPr algn="justLow">
                  <a:lnSpc>
                    <a:spcPct val="150000"/>
                  </a:lnSpc>
                  <a:spcAft>
                    <a:spcPts val="1000"/>
                  </a:spcAft>
                </a:pPr>
                <a:r>
                  <a:rPr lang="fa-IR" sz="1200" b="1" dirty="0">
                    <a:ea typeface="Times New Roman"/>
                    <a:cs typeface="2  Zar"/>
                  </a:rPr>
                  <a:t>2- </a:t>
                </a:r>
                <a:r>
                  <a:rPr lang="en-US" sz="1200" b="1" dirty="0">
                    <a:ea typeface="Times New Roman"/>
                    <a:cs typeface="2  Zar"/>
                  </a:rPr>
                  <a:t>r</a:t>
                </a:r>
                <a:r>
                  <a:rPr lang="en-US" sz="1200" b="1" baseline="-25000" dirty="0">
                    <a:ea typeface="Times New Roman"/>
                    <a:cs typeface="2  Zar"/>
                  </a:rPr>
                  <a:t>1</a:t>
                </a:r>
                <a:r>
                  <a:rPr lang="en-US" sz="1200" b="1" dirty="0">
                    <a:effectLst/>
                    <a:latin typeface="2  Zar"/>
                    <a:ea typeface="Times New Roman"/>
                    <a:cs typeface="Arial"/>
                  </a:rPr>
                  <a:t> </a:t>
                </a:r>
                <a:r>
                  <a:rPr lang="fa-IR" sz="1200" b="1" dirty="0">
                    <a:ea typeface="Times New Roman"/>
                    <a:cs typeface="Times New Roman"/>
                  </a:rPr>
                  <a:t>←</a:t>
                </a:r>
                <a:r>
                  <a:rPr lang="fa-IR" sz="1200" b="1" dirty="0">
                    <a:ea typeface="Times New Roman"/>
                    <a:cs typeface="2  Zar"/>
                  </a:rPr>
                  <a:t> معلوم است.</a:t>
                </a:r>
                <a:endParaRPr lang="en-US" sz="1200" b="1" dirty="0">
                  <a:ea typeface="Calibri"/>
                  <a:cs typeface="Arial"/>
                </a:endParaRPr>
              </a:p>
              <a:p>
                <a:pPr algn="justLow">
                  <a:lnSpc>
                    <a:spcPct val="150000"/>
                  </a:lnSpc>
                  <a:spcAft>
                    <a:spcPts val="1000"/>
                  </a:spcAft>
                </a:pPr>
                <a:r>
                  <a:rPr lang="fa-IR" sz="1200" b="1" dirty="0">
                    <a:ea typeface="Times New Roman"/>
                    <a:cs typeface="2  Zar"/>
                  </a:rPr>
                  <a:t>3- </a:t>
                </a: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𝝀</m:t>
                        </m:r>
                      </m:e>
                      <m:sub>
                        <m:r>
                          <a:rPr lang="en-US" sz="1200" b="1" i="1">
                            <a:effectLst/>
                            <a:latin typeface="Cambria Math"/>
                            <a:ea typeface="Times New Roman"/>
                            <a:cs typeface="2  Zar"/>
                          </a:rPr>
                          <m:t>𝒚</m:t>
                        </m:r>
                      </m:sub>
                    </m:sSub>
                  </m:oMath>
                </a14:m>
                <a:r>
                  <a:rPr lang="en-US" sz="1200" b="1" dirty="0">
                    <a:effectLst/>
                    <a:latin typeface="2  Zar"/>
                    <a:ea typeface="Times New Roman"/>
                    <a:cs typeface="Arial"/>
                  </a:rPr>
                  <a:t> </a:t>
                </a:r>
                <a:r>
                  <a:rPr lang="fa-IR" sz="1200" b="1" dirty="0">
                    <a:ea typeface="Times New Roman"/>
                    <a:cs typeface="Times New Roman"/>
                  </a:rPr>
                  <a:t>←</a:t>
                </a:r>
                <a:r>
                  <a:rPr lang="fa-IR" sz="1200" b="1" dirty="0">
                    <a:ea typeface="Times New Roman"/>
                    <a:cs typeface="2  Zar"/>
                  </a:rPr>
                  <a:t> از رابطه بدست می آید.</a:t>
                </a:r>
                <a:endParaRPr lang="en-US" sz="1200" b="1" dirty="0">
                  <a:ea typeface="Calibri"/>
                  <a:cs typeface="Arial"/>
                </a:endParaRPr>
              </a:p>
              <a:p>
                <a:pPr algn="justLow">
                  <a:lnSpc>
                    <a:spcPct val="150000"/>
                  </a:lnSpc>
                  <a:spcAft>
                    <a:spcPts val="1000"/>
                  </a:spcAft>
                </a:pPr>
                <a:r>
                  <a:rPr lang="fa-IR" sz="1200" b="1" dirty="0">
                    <a:ea typeface="Times New Roman"/>
                    <a:cs typeface="2  Zar"/>
                  </a:rPr>
                  <a:t>4- از رابطه </a:t>
                </a: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𝑳</m:t>
                        </m:r>
                      </m:e>
                      <m:sub>
                        <m:r>
                          <a:rPr lang="en-US" sz="1200" b="1" i="1">
                            <a:effectLst/>
                            <a:latin typeface="Cambria Math"/>
                            <a:ea typeface="Times New Roman"/>
                            <a:cs typeface="2  Zar"/>
                          </a:rPr>
                          <m:t>𝟏</m:t>
                        </m:r>
                      </m:sub>
                    </m:sSub>
                    <m:r>
                      <a:rPr lang="fa-IR" sz="1200" b="1">
                        <a:effectLst/>
                        <a:latin typeface="Cambria Math"/>
                        <a:ea typeface="Times New Roman"/>
                        <a:cs typeface="Times New Roman"/>
                      </a:rPr>
                      <m:t>←</m:t>
                    </m:r>
                    <m:f>
                      <m:fPr>
                        <m:ctrlPr>
                          <a:rPr lang="en-US" sz="1200" b="1" i="1">
                            <a:effectLst/>
                            <a:latin typeface="Cambria Math"/>
                            <a:ea typeface="Times New Roman"/>
                            <a:cs typeface="2  Zar"/>
                          </a:rPr>
                        </m:ctrlPr>
                      </m:fPr>
                      <m:num>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𝑳</m:t>
                            </m:r>
                          </m:e>
                          <m:sub>
                            <m:r>
                              <a:rPr lang="en-US" sz="1200" b="1" i="1">
                                <a:effectLst/>
                                <a:latin typeface="Cambria Math"/>
                                <a:ea typeface="Times New Roman"/>
                                <a:cs typeface="2  Zar"/>
                              </a:rPr>
                              <m:t>𝟏</m:t>
                            </m:r>
                          </m:sub>
                        </m:sSub>
                      </m:num>
                      <m:den>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𝒗</m:t>
                            </m:r>
                          </m:e>
                          <m:sub>
                            <m:r>
                              <a:rPr lang="en-US" sz="1200" b="1" i="1">
                                <a:effectLst/>
                                <a:latin typeface="Cambria Math"/>
                                <a:ea typeface="Times New Roman"/>
                                <a:cs typeface="2  Zar"/>
                              </a:rPr>
                              <m:t>𝟏</m:t>
                            </m:r>
                          </m:sub>
                        </m:sSub>
                      </m:den>
                    </m:f>
                    <m:r>
                      <a:rPr lang="en-US" sz="1200" b="1" i="1">
                        <a:effectLst/>
                        <a:latin typeface="Cambria Math"/>
                        <a:ea typeface="Times New Roman"/>
                        <a:cs typeface="2  Zar"/>
                      </a:rPr>
                      <m:t>≤</m:t>
                    </m:r>
                    <m:d>
                      <m:dPr>
                        <m:begChr m:val="{"/>
                        <m:endChr m:val="}"/>
                        <m:ctrlPr>
                          <a:rPr lang="en-US" sz="1200" b="1" i="1">
                            <a:effectLst/>
                            <a:latin typeface="Cambria Math"/>
                            <a:ea typeface="Times New Roman"/>
                            <a:cs typeface="2  Zar"/>
                          </a:rPr>
                        </m:ctrlPr>
                      </m:dPr>
                      <m:e>
                        <m:r>
                          <a:rPr lang="en-US" sz="1200" b="1" i="1">
                            <a:effectLst/>
                            <a:latin typeface="Cambria Math"/>
                            <a:ea typeface="Times New Roman"/>
                            <a:cs typeface="2  Zar"/>
                          </a:rPr>
                          <m:t>𝟒𝟎</m:t>
                        </m:r>
                        <m:r>
                          <a:rPr lang="en-US" sz="1200" b="1" i="1">
                            <a:effectLst/>
                            <a:latin typeface="Cambria Math"/>
                            <a:ea typeface="Times New Roman"/>
                            <a:cs typeface="2  Zar"/>
                          </a:rPr>
                          <m:t>,</m:t>
                        </m:r>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𝝀</m:t>
                            </m:r>
                          </m:e>
                          <m:sub>
                            <m:r>
                              <a:rPr lang="en-US" sz="1200" b="1" i="1">
                                <a:effectLst/>
                                <a:latin typeface="Cambria Math"/>
                                <a:ea typeface="Times New Roman"/>
                                <a:cs typeface="2  Zar"/>
                              </a:rPr>
                              <m:t>𝒚</m:t>
                            </m:r>
                          </m:sub>
                        </m:sSub>
                      </m:e>
                    </m:d>
                  </m:oMath>
                </a14:m>
                <a:endParaRPr lang="en-US" sz="1200" b="1" dirty="0">
                  <a:ea typeface="Calibri"/>
                  <a:cs typeface="Arial"/>
                </a:endParaRPr>
              </a:p>
              <a:p>
                <a:pPr algn="justLow">
                  <a:lnSpc>
                    <a:spcPct val="150000"/>
                  </a:lnSpc>
                  <a:spcAft>
                    <a:spcPts val="1000"/>
                  </a:spcAft>
                </a:pPr>
                <a:r>
                  <a:rPr lang="fa-IR" sz="1200" b="1" dirty="0">
                    <a:ea typeface="Times New Roman"/>
                    <a:cs typeface="2  Zar"/>
                  </a:rPr>
                  <a:t>5- </a:t>
                </a:r>
                <a14:m>
                  <m:oMath xmlns:m="http://schemas.openxmlformats.org/officeDocument/2006/math">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𝝀</m:t>
                        </m:r>
                      </m:e>
                      <m:sub>
                        <m:r>
                          <a:rPr lang="en-US" sz="1200" b="1" i="1">
                            <a:effectLst/>
                            <a:latin typeface="Cambria Math"/>
                            <a:ea typeface="Times New Roman"/>
                            <a:cs typeface="2  Zar"/>
                          </a:rPr>
                          <m:t>𝒚</m:t>
                        </m:r>
                      </m:sub>
                    </m:sSub>
                    <m:r>
                      <a:rPr lang="en-US" sz="1200" b="1" i="1">
                        <a:effectLst/>
                        <a:latin typeface="Cambria Math"/>
                        <a:ea typeface="Times New Roman"/>
                        <a:cs typeface="2  Zar"/>
                      </a:rPr>
                      <m:t>=</m:t>
                    </m:r>
                    <m:f>
                      <m:fPr>
                        <m:ctrlPr>
                          <a:rPr lang="en-US" sz="1200" b="1" i="1">
                            <a:effectLst/>
                            <a:latin typeface="Cambria Math"/>
                            <a:ea typeface="Times New Roman"/>
                            <a:cs typeface="2  Zar"/>
                          </a:rPr>
                        </m:ctrlPr>
                      </m:fPr>
                      <m:num>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𝑳</m:t>
                            </m:r>
                          </m:e>
                          <m:sub>
                            <m:r>
                              <a:rPr lang="en-US" sz="1200" b="1" i="1">
                                <a:effectLst/>
                                <a:latin typeface="Cambria Math"/>
                                <a:ea typeface="Times New Roman"/>
                                <a:cs typeface="2  Zar"/>
                              </a:rPr>
                              <m:t>𝟏</m:t>
                            </m:r>
                          </m:sub>
                        </m:sSub>
                      </m:num>
                      <m:den>
                        <m:sSub>
                          <m:sSubPr>
                            <m:ctrlPr>
                              <a:rPr lang="en-US" sz="1200" b="1" i="1">
                                <a:effectLst/>
                                <a:latin typeface="Cambria Math"/>
                                <a:ea typeface="Times New Roman"/>
                                <a:cs typeface="2  Zar"/>
                              </a:rPr>
                            </m:ctrlPr>
                          </m:sSubPr>
                          <m:e>
                            <m:r>
                              <a:rPr lang="en-US" sz="1200" b="1" i="1">
                                <a:effectLst/>
                                <a:latin typeface="Cambria Math"/>
                                <a:ea typeface="Times New Roman"/>
                                <a:cs typeface="2  Zar"/>
                              </a:rPr>
                              <m:t>𝒗</m:t>
                            </m:r>
                          </m:e>
                          <m:sub>
                            <m:r>
                              <a:rPr lang="en-US" sz="1200" b="1" i="1">
                                <a:effectLst/>
                                <a:latin typeface="Cambria Math"/>
                                <a:ea typeface="Times New Roman"/>
                                <a:cs typeface="2  Zar"/>
                              </a:rPr>
                              <m:t>𝟏</m:t>
                            </m:r>
                          </m:sub>
                        </m:sSub>
                      </m:den>
                    </m:f>
                  </m:oMath>
                </a14:m>
                <a:endParaRPr lang="en-US" sz="1200" b="1" dirty="0">
                  <a:ea typeface="Calibri"/>
                  <a:cs typeface="Arial"/>
                </a:endParaRPr>
              </a:p>
              <a:p>
                <a:pPr algn="justLow">
                  <a:lnSpc>
                    <a:spcPct val="150000"/>
                  </a:lnSpc>
                  <a:spcAft>
                    <a:spcPts val="1000"/>
                  </a:spcAft>
                </a:pPr>
                <a:r>
                  <a:rPr lang="fa-IR" sz="1200" b="1" dirty="0">
                    <a:ea typeface="Times New Roman"/>
                    <a:cs typeface="2  Zar"/>
                  </a:rPr>
                  <a:t>6- </a:t>
                </a:r>
                <a:r>
                  <a:rPr lang="en-US" sz="1200" b="1" dirty="0" err="1">
                    <a:ea typeface="Times New Roman"/>
                    <a:cs typeface="2  Zar"/>
                  </a:rPr>
                  <a:t>bp</a:t>
                </a:r>
                <a:r>
                  <a:rPr lang="fa-IR" sz="1200" b="1" dirty="0">
                    <a:ea typeface="Times New Roman"/>
                    <a:cs typeface="2  Zar"/>
                  </a:rPr>
                  <a:t> را فرض </a:t>
                </a:r>
                <a:r>
                  <a:rPr lang="en-US" sz="1200" b="1" dirty="0" err="1">
                    <a:ea typeface="Times New Roman"/>
                    <a:cs typeface="2  Zar"/>
                  </a:rPr>
                  <a:t>bp</a:t>
                </a:r>
                <a:r>
                  <a:rPr lang="en-US" sz="1200" b="1" dirty="0">
                    <a:ea typeface="Times New Roman"/>
                    <a:cs typeface="2  Zar"/>
                  </a:rPr>
                  <a:t>&gt;b</a:t>
                </a:r>
                <a:r>
                  <a:rPr lang="en-US" sz="1200" b="1" dirty="0">
                    <a:effectLst/>
                    <a:latin typeface="2  Zar"/>
                    <a:ea typeface="Times New Roman"/>
                    <a:cs typeface="Arial"/>
                  </a:rPr>
                  <a:t> </a:t>
                </a:r>
                <a:endParaRPr lang="en-US" sz="1200" b="1" dirty="0">
                  <a:ea typeface="Calibri"/>
                  <a:cs typeface="Arial"/>
                </a:endParaRPr>
              </a:p>
              <a:p>
                <a:r>
                  <a:rPr lang="fa-IR" sz="1200" b="1" dirty="0">
                    <a:ea typeface="Times New Roman"/>
                    <a:cs typeface="2  Zar"/>
                  </a:rPr>
                  <a:t>7- محاسبه ی </a:t>
                </a:r>
                <a:r>
                  <a:rPr lang="en-US" sz="1200" b="1" dirty="0">
                    <a:ea typeface="Times New Roman"/>
                    <a:cs typeface="2  Zar"/>
                  </a:rPr>
                  <a:t>v</a:t>
                </a:r>
                <a:r>
                  <a:rPr lang="fa-IR" sz="1200" b="1" dirty="0">
                    <a:ea typeface="Times New Roman"/>
                    <a:cs typeface="2  Zar"/>
                  </a:rPr>
                  <a:t>               </a:t>
                </a:r>
                <a:r>
                  <a:rPr lang="en-US" sz="1200" b="1" dirty="0">
                    <a:ea typeface="Times New Roman"/>
                    <a:cs typeface="2  Zar"/>
                  </a:rPr>
                  <a:t>0/02p</a:t>
                </a:r>
                <a:r>
                  <a:rPr lang="fa-IR" sz="1200" b="1" dirty="0">
                    <a:ea typeface="Times New Roman"/>
                    <a:cs typeface="2  Zar"/>
                  </a:rPr>
                  <a:t> + </a:t>
                </a:r>
                <a:r>
                  <a:rPr lang="en-US" sz="1200" b="1" dirty="0">
                    <a:ea typeface="Times New Roman"/>
                    <a:cs typeface="2  Zar"/>
                  </a:rPr>
                  <a:t>v</a:t>
                </a:r>
                <a:r>
                  <a:rPr lang="fa-IR" sz="1200" b="1" dirty="0">
                    <a:ea typeface="Times New Roman"/>
                    <a:cs typeface="2  Zar"/>
                  </a:rPr>
                  <a:t> = </a:t>
                </a:r>
                <a:r>
                  <a:rPr lang="en-US" sz="1200" b="1" dirty="0">
                    <a:ea typeface="Times New Roman"/>
                    <a:cs typeface="2  Zar"/>
                  </a:rPr>
                  <a:t>v</a:t>
                </a:r>
                <a:r>
                  <a:rPr lang="fa-IR" sz="1200" b="1" dirty="0">
                    <a:ea typeface="Times New Roman"/>
                    <a:cs typeface="2  Zar"/>
                  </a:rPr>
                  <a:t> برش جانبی </a:t>
                </a:r>
                <a:endParaRPr lang="fa-IR" sz="1200" b="1"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980728"/>
                <a:ext cx="8750206" cy="5040560"/>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29</a:t>
            </a:fld>
            <a:endParaRPr lang="fa-IR" dirty="0"/>
          </a:p>
        </p:txBody>
      </p:sp>
    </p:spTree>
    <p:extLst>
      <p:ext uri="{BB962C8B-B14F-4D97-AF65-F5344CB8AC3E}">
        <p14:creationId xmlns:p14="http://schemas.microsoft.com/office/powerpoint/2010/main" val="351821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fa-IR" dirty="0" smtClean="0"/>
              <a:t>سطح مقطع</a:t>
            </a:r>
            <a:endParaRPr lang="fa-IR" dirty="0"/>
          </a:p>
        </p:txBody>
      </p:sp>
      <p:sp>
        <p:nvSpPr>
          <p:cNvPr id="29" name="Slide Number Placeholder 28"/>
          <p:cNvSpPr>
            <a:spLocks noGrp="1"/>
          </p:cNvSpPr>
          <p:nvPr>
            <p:ph type="sldNum" sz="quarter" idx="4"/>
          </p:nvPr>
        </p:nvSpPr>
        <p:spPr>
          <a:xfrm>
            <a:off x="4357686" y="6000768"/>
            <a:ext cx="428628" cy="428628"/>
          </a:xfrm>
        </p:spPr>
        <p:txBody>
          <a:bodyPr/>
          <a:lstStyle/>
          <a:p>
            <a:fld id="{AE3A5789-49FC-49F2-8487-A9CA7F43CEF4}" type="slidenum">
              <a:rPr lang="fa-IR" smtClean="0"/>
              <a:pPr/>
              <a:t>3</a:t>
            </a:fld>
            <a:endParaRPr lang="fa-IR" dirty="0"/>
          </a:p>
        </p:txBody>
      </p:sp>
      <mc:AlternateContent xmlns:mc="http://schemas.openxmlformats.org/markup-compatibility/2006" xmlns:a14="http://schemas.microsoft.com/office/drawing/2010/main">
        <mc:Choice Requires="a14">
          <p:sp>
            <p:nvSpPr>
              <p:cNvPr id="15" name="Content Placeholder 14"/>
              <p:cNvSpPr>
                <a:spLocks noGrp="1"/>
              </p:cNvSpPr>
              <p:nvPr>
                <p:ph idx="1"/>
              </p:nvPr>
            </p:nvSpPr>
            <p:spPr>
              <a:xfrm>
                <a:off x="214282" y="1196752"/>
                <a:ext cx="8678198" cy="4896544"/>
              </a:xfrm>
            </p:spPr>
            <p:txBody>
              <a:bodyPr>
                <a:normAutofit fontScale="25000" lnSpcReduction="20000"/>
              </a:bodyPr>
              <a:lstStyle/>
              <a:p>
                <a:pPr algn="justLow">
                  <a:lnSpc>
                    <a:spcPct val="150000"/>
                  </a:lnSpc>
                  <a:spcAft>
                    <a:spcPts val="1000"/>
                  </a:spcAft>
                </a:pPr>
                <a:r>
                  <a:rPr lang="fa-IR" sz="4400" dirty="0">
                    <a:ea typeface="Calibri"/>
                    <a:cs typeface="2  Zar"/>
                  </a:rPr>
                  <a:t>محاسبات فلز</a:t>
                </a:r>
                <a:endParaRPr lang="en-US" sz="2000" dirty="0">
                  <a:ea typeface="Calibri"/>
                  <a:cs typeface="Arial"/>
                </a:endParaRPr>
              </a:p>
              <a:p>
                <a:pPr algn="justLow">
                  <a:lnSpc>
                    <a:spcPct val="150000"/>
                  </a:lnSpc>
                  <a:spcAft>
                    <a:spcPts val="1000"/>
                  </a:spcAft>
                </a:pPr>
                <a:r>
                  <a:rPr lang="fa-IR" sz="4400" b="1" dirty="0">
                    <a:ea typeface="Calibri"/>
                    <a:cs typeface="2  Zar"/>
                  </a:rPr>
                  <a:t>سطح مقطع : </a:t>
                </a:r>
                <a:endParaRPr lang="en-US" sz="2000" dirty="0">
                  <a:ea typeface="Calibri"/>
                  <a:cs typeface="Arial"/>
                </a:endParaRPr>
              </a:p>
              <a:p>
                <a:pPr algn="justLow">
                  <a:lnSpc>
                    <a:spcPct val="150000"/>
                  </a:lnSpc>
                  <a:spcAft>
                    <a:spcPts val="1000"/>
                  </a:spcAft>
                </a:pPr>
                <a:r>
                  <a:rPr lang="fa-IR" dirty="0">
                    <a:ea typeface="Calibri"/>
                    <a:cs typeface="2  Zar"/>
                  </a:rPr>
                  <a:t>طراحی </a:t>
                </a:r>
                <a:r>
                  <a:rPr lang="fa-IR" dirty="0">
                    <a:ea typeface="Calibri"/>
                    <a:cs typeface="Times New Roman"/>
                  </a:rPr>
                  <a:t>←</a:t>
                </a:r>
                <a:r>
                  <a:rPr lang="fa-IR" dirty="0">
                    <a:ea typeface="Calibri"/>
                    <a:cs typeface="2  Zar"/>
                  </a:rPr>
                  <a:t> نیروها معلومند </a:t>
                </a:r>
                <a:r>
                  <a:rPr lang="fa-IR" dirty="0">
                    <a:ea typeface="Calibri"/>
                    <a:cs typeface="Times New Roman"/>
                  </a:rPr>
                  <a:t>←</a:t>
                </a:r>
                <a:r>
                  <a:rPr lang="fa-IR" dirty="0">
                    <a:ea typeface="Calibri"/>
                    <a:cs typeface="2  Zar"/>
                  </a:rPr>
                  <a:t> عضو طراحی می شود. </a:t>
                </a:r>
                <a:endParaRPr lang="en-US" sz="2000" dirty="0">
                  <a:ea typeface="Calibri"/>
                  <a:cs typeface="Arial"/>
                </a:endParaRPr>
              </a:p>
              <a:p>
                <a:pPr algn="justLow">
                  <a:lnSpc>
                    <a:spcPct val="150000"/>
                  </a:lnSpc>
                  <a:spcAft>
                    <a:spcPts val="1000"/>
                  </a:spcAft>
                </a:pPr>
                <a:r>
                  <a:rPr lang="fa-IR" dirty="0">
                    <a:ea typeface="Calibri"/>
                    <a:cs typeface="2  Zar"/>
                  </a:rPr>
                  <a:t>تحلیل </a:t>
                </a:r>
                <a:r>
                  <a:rPr lang="fa-IR" dirty="0">
                    <a:ea typeface="Calibri"/>
                    <a:cs typeface="Times New Roman"/>
                  </a:rPr>
                  <a:t>←</a:t>
                </a:r>
                <a:r>
                  <a:rPr lang="fa-IR" dirty="0">
                    <a:ea typeface="Calibri"/>
                    <a:cs typeface="2  Zar"/>
                  </a:rPr>
                  <a:t> مشخصات عضو معلوم است </a:t>
                </a:r>
                <a:r>
                  <a:rPr lang="fa-IR" dirty="0">
                    <a:ea typeface="Calibri"/>
                    <a:cs typeface="Times New Roman"/>
                  </a:rPr>
                  <a:t>←</a:t>
                </a:r>
                <a:r>
                  <a:rPr lang="fa-IR" dirty="0">
                    <a:ea typeface="Calibri"/>
                    <a:cs typeface="2  Zar"/>
                  </a:rPr>
                  <a:t> نیروهای قابل تحمل عضو تحلیل می شوند. </a:t>
                </a:r>
                <a:endParaRPr lang="en-US" sz="2000" dirty="0">
                  <a:ea typeface="Calibri"/>
                  <a:cs typeface="Arial"/>
                </a:endParaRPr>
              </a:p>
              <a:p>
                <a:pPr>
                  <a:lnSpc>
                    <a:spcPct val="150000"/>
                  </a:lnSpc>
                  <a:spcAft>
                    <a:spcPts val="1000"/>
                  </a:spcAft>
                </a:pPr>
                <a:r>
                  <a:rPr lang="fa-IR" b="1" dirty="0">
                    <a:ea typeface="Calibri"/>
                    <a:cs typeface="2  Zar"/>
                  </a:rPr>
                  <a:t>مثال :</a:t>
                </a:r>
                <a:endParaRPr lang="en-US" sz="2000" dirty="0">
                  <a:ea typeface="Calibri"/>
                  <a:cs typeface="Arial"/>
                </a:endParaRPr>
              </a:p>
              <a:p>
                <a:pPr algn="justLow">
                  <a:lnSpc>
                    <a:spcPct val="150000"/>
                  </a:lnSpc>
                  <a:spcAft>
                    <a:spcPts val="1000"/>
                  </a:spcAft>
                </a:pPr>
                <a:r>
                  <a:rPr lang="en-US" dirty="0">
                    <a:ea typeface="Calibri"/>
                    <a:cs typeface="2  Zar"/>
                  </a:rPr>
                  <a:t>T=1/2 cm</a:t>
                </a:r>
                <a:r>
                  <a:rPr lang="en-US" dirty="0">
                    <a:effectLst/>
                    <a:latin typeface="2  Zar"/>
                    <a:ea typeface="Calibri"/>
                    <a:cs typeface="Arial"/>
                  </a:rPr>
                  <a:t> </a:t>
                </a:r>
                <a:endParaRPr lang="en-US" sz="2000" dirty="0">
                  <a:ea typeface="Calibri"/>
                  <a:cs typeface="Arial"/>
                </a:endParaRPr>
              </a:p>
              <a:p>
                <a:pPr algn="justLow">
                  <a:lnSpc>
                    <a:spcPct val="150000"/>
                  </a:lnSpc>
                  <a:spcAft>
                    <a:spcPts val="1000"/>
                  </a:spcAft>
                </a:pPr>
                <a14:m>
                  <m:oMath xmlns:m="http://schemas.openxmlformats.org/officeDocument/2006/math">
                    <m:sSub>
                      <m:sSubPr>
                        <m:ctrlPr>
                          <a:rPr lang="en-US" i="1">
                            <a:effectLst/>
                            <a:latin typeface="Cambria Math"/>
                            <a:ea typeface="Calibri"/>
                            <a:cs typeface="2  Zar"/>
                          </a:rPr>
                        </m:ctrlPr>
                      </m:sSubPr>
                      <m:e>
                        <m:r>
                          <m:rPr>
                            <m:sty m:val="p"/>
                          </m:rPr>
                          <a:rPr lang="en-US">
                            <a:effectLst/>
                            <a:latin typeface="Cambria Math"/>
                            <a:ea typeface="Calibri"/>
                            <a:cs typeface="2  Zar"/>
                          </a:rPr>
                          <m:t>An</m:t>
                        </m:r>
                      </m:e>
                      <m:sub>
                        <m:r>
                          <a:rPr lang="en-US">
                            <a:effectLst/>
                            <a:latin typeface="Cambria Math"/>
                            <a:ea typeface="Calibri"/>
                            <a:cs typeface="2  Zar"/>
                          </a:rPr>
                          <m:t>1</m:t>
                        </m:r>
                      </m:sub>
                    </m:sSub>
                    <m:r>
                      <a:rPr lang="fa-IR">
                        <a:effectLst/>
                        <a:latin typeface="Cambria Math"/>
                        <a:ea typeface="Calibri"/>
                        <a:cs typeface="Cambria Math"/>
                      </a:rPr>
                      <m:t>⇒</m:t>
                    </m:r>
                    <m:r>
                      <m:rPr>
                        <m:sty m:val="p"/>
                      </m:rPr>
                      <a:rPr lang="en-US">
                        <a:effectLst/>
                        <a:latin typeface="Cambria Math"/>
                        <a:ea typeface="Calibri"/>
                        <a:cs typeface="2  Zar"/>
                      </a:rPr>
                      <m:t>b</m:t>
                    </m:r>
                    <m:r>
                      <a:rPr lang="en-US">
                        <a:effectLst/>
                        <a:latin typeface="Cambria Math"/>
                        <a:ea typeface="Calibri"/>
                        <a:cs typeface="2  Zar"/>
                      </a:rPr>
                      <m:t>×</m:t>
                    </m:r>
                    <m:r>
                      <m:rPr>
                        <m:sty m:val="p"/>
                      </m:rPr>
                      <a:rPr lang="en-US">
                        <a:effectLst/>
                        <a:latin typeface="Cambria Math"/>
                        <a:ea typeface="Calibri"/>
                        <a:cs typeface="2  Zar"/>
                      </a:rPr>
                      <m:t>t</m:t>
                    </m:r>
                    <m:r>
                      <a:rPr lang="en-US">
                        <a:effectLst/>
                        <a:latin typeface="Cambria Math"/>
                        <a:ea typeface="Calibri"/>
                        <a:cs typeface="2  Zar"/>
                      </a:rPr>
                      <m:t>=</m:t>
                    </m:r>
                    <m:r>
                      <a:rPr lang="en-US">
                        <a:effectLst/>
                        <a:latin typeface="Cambria Math"/>
                        <a:ea typeface="Calibri"/>
                        <a:cs typeface="2  Zar"/>
                      </a:rPr>
                      <m:t>50</m:t>
                    </m:r>
                    <m:r>
                      <a:rPr lang="en-US">
                        <a:effectLst/>
                        <a:latin typeface="Cambria Math"/>
                        <a:ea typeface="Calibri"/>
                        <a:cs typeface="2  Zar"/>
                      </a:rPr>
                      <m:t>×</m:t>
                    </m:r>
                    <m:r>
                      <a:rPr lang="en-US">
                        <a:effectLst/>
                        <a:latin typeface="Cambria Math"/>
                        <a:ea typeface="Calibri"/>
                        <a:cs typeface="2  Zar"/>
                      </a:rPr>
                      <m:t>1</m:t>
                    </m:r>
                    <m:r>
                      <a:rPr lang="en-US">
                        <a:effectLst/>
                        <a:latin typeface="Cambria Math"/>
                        <a:ea typeface="Calibri"/>
                        <a:cs typeface="2  Zar"/>
                      </a:rPr>
                      <m:t>/</m:t>
                    </m:r>
                    <m:r>
                      <a:rPr lang="en-US">
                        <a:effectLst/>
                        <a:latin typeface="Cambria Math"/>
                        <a:ea typeface="Calibri"/>
                        <a:cs typeface="2  Zar"/>
                      </a:rPr>
                      <m:t>2</m:t>
                    </m:r>
                    <m:r>
                      <a:rPr lang="en-US">
                        <a:effectLst/>
                        <a:latin typeface="Cambria Math"/>
                        <a:ea typeface="Calibri"/>
                        <a:cs typeface="2  Zar"/>
                      </a:rPr>
                      <m:t> =</m:t>
                    </m:r>
                    <m:r>
                      <a:rPr lang="en-US">
                        <a:effectLst/>
                        <a:latin typeface="Cambria Math"/>
                        <a:ea typeface="Calibri"/>
                        <a:cs typeface="2  Zar"/>
                      </a:rPr>
                      <m:t>60</m:t>
                    </m:r>
                    <m:r>
                      <a:rPr lang="en-US">
                        <a:effectLst/>
                        <a:latin typeface="Cambria Math"/>
                        <a:ea typeface="Calibri"/>
                        <a:cs typeface="2  Zar"/>
                      </a:rPr>
                      <m:t> </m:t>
                    </m:r>
                    <m:sSup>
                      <m:sSupPr>
                        <m:ctrlPr>
                          <a:rPr lang="en-US" i="1">
                            <a:effectLst/>
                            <a:latin typeface="Cambria Math"/>
                            <a:ea typeface="Calibri"/>
                            <a:cs typeface="2  Zar"/>
                          </a:rPr>
                        </m:ctrlPr>
                      </m:sSupPr>
                      <m:e>
                        <m:r>
                          <m:rPr>
                            <m:sty m:val="p"/>
                          </m:rPr>
                          <a:rPr lang="en-US">
                            <a:effectLst/>
                            <a:latin typeface="Cambria Math"/>
                            <a:ea typeface="Calibri"/>
                            <a:cs typeface="2  Zar"/>
                          </a:rPr>
                          <m:t>cm</m:t>
                        </m:r>
                      </m:e>
                      <m:sup>
                        <m:r>
                          <a:rPr lang="en-US">
                            <a:effectLst/>
                            <a:latin typeface="Cambria Math"/>
                            <a:ea typeface="Calibri"/>
                            <a:cs typeface="2  Zar"/>
                          </a:rPr>
                          <m:t>2</m:t>
                        </m:r>
                      </m:sup>
                    </m:sSup>
                  </m:oMath>
                </a14:m>
                <a:endParaRPr lang="en-US" sz="2000" dirty="0">
                  <a:ea typeface="Calibri"/>
                  <a:cs typeface="Arial"/>
                </a:endParaRPr>
              </a:p>
              <a:p>
                <a:pPr algn="justLow">
                  <a:lnSpc>
                    <a:spcPct val="150000"/>
                  </a:lnSpc>
                  <a:spcAft>
                    <a:spcPts val="1000"/>
                  </a:spcAft>
                </a:pPr>
                <a:r>
                  <a:rPr lang="en-US" dirty="0">
                    <a:ea typeface="Calibri"/>
                    <a:cs typeface="2  Zar"/>
                  </a:rPr>
                  <a:t>An</a:t>
                </a:r>
                <a:r>
                  <a:rPr lang="en-US" baseline="-25000" dirty="0">
                    <a:ea typeface="Calibri"/>
                    <a:cs typeface="2  Zar"/>
                  </a:rPr>
                  <a:t>2</a:t>
                </a:r>
                <a:r>
                  <a:rPr lang="en-US" dirty="0">
                    <a:ea typeface="Calibri"/>
                    <a:cs typeface="2  Zar"/>
                  </a:rPr>
                  <a:t> </a:t>
                </a:r>
                <a14:m>
                  <m:oMath xmlns:m="http://schemas.openxmlformats.org/officeDocument/2006/math">
                    <m:r>
                      <a:rPr lang="fa-IR">
                        <a:effectLst/>
                        <a:latin typeface="Cambria Math"/>
                        <a:ea typeface="Calibri"/>
                        <a:cs typeface="Cambria Math"/>
                      </a:rPr>
                      <m:t>⇒</m:t>
                    </m:r>
                  </m:oMath>
                </a14:m>
                <a:r>
                  <a:rPr lang="en-US" dirty="0">
                    <a:ea typeface="Times New Roman"/>
                    <a:cs typeface="2  Zar"/>
                  </a:rPr>
                  <a:t>(50-2/5) ×1/2 = 57 cm</a:t>
                </a:r>
                <a:r>
                  <a:rPr lang="en-US" baseline="30000" dirty="0">
                    <a:ea typeface="Times New Roman"/>
                    <a:cs typeface="2  Zar"/>
                  </a:rPr>
                  <a:t>2</a:t>
                </a:r>
                <a:endParaRPr lang="en-US" sz="2000" dirty="0">
                  <a:ea typeface="Calibri"/>
                  <a:cs typeface="Arial"/>
                </a:endParaRPr>
              </a:p>
              <a:p>
                <a:pPr algn="justLow">
                  <a:lnSpc>
                    <a:spcPct val="150000"/>
                  </a:lnSpc>
                  <a:spcAft>
                    <a:spcPts val="1000"/>
                  </a:spcAft>
                </a:pPr>
                <a:r>
                  <a:rPr lang="en-US" dirty="0">
                    <a:ea typeface="Calibri"/>
                    <a:cs typeface="2  Zar"/>
                  </a:rPr>
                  <a:t>An</a:t>
                </a:r>
                <a:r>
                  <a:rPr lang="en-US" baseline="-25000" dirty="0">
                    <a:ea typeface="Calibri"/>
                    <a:cs typeface="2  Zar"/>
                  </a:rPr>
                  <a:t>3</a:t>
                </a:r>
                <a:r>
                  <a:rPr lang="en-US" dirty="0">
                    <a:ea typeface="Calibri"/>
                    <a:cs typeface="2  Zar"/>
                  </a:rPr>
                  <a:t> </a:t>
                </a:r>
                <a14:m>
                  <m:oMath xmlns:m="http://schemas.openxmlformats.org/officeDocument/2006/math">
                    <m:r>
                      <a:rPr lang="fa-IR">
                        <a:effectLst/>
                        <a:latin typeface="Cambria Math"/>
                        <a:ea typeface="Calibri"/>
                        <a:cs typeface="Cambria Math"/>
                      </a:rPr>
                      <m:t>⇒</m:t>
                    </m:r>
                  </m:oMath>
                </a14:m>
                <a:r>
                  <a:rPr lang="en-US" dirty="0">
                    <a:ea typeface="Times New Roman"/>
                    <a:cs typeface="2  Zar"/>
                  </a:rPr>
                  <a:t>(50- 3-2) ×1/2 = 54 cm</a:t>
                </a:r>
                <a:r>
                  <a:rPr lang="en-US" baseline="30000" dirty="0">
                    <a:ea typeface="Times New Roman"/>
                    <a:cs typeface="2  Zar"/>
                  </a:rPr>
                  <a:t>2</a:t>
                </a:r>
                <a:endParaRPr lang="en-US" sz="2000" dirty="0">
                  <a:ea typeface="Calibri"/>
                  <a:cs typeface="Arial"/>
                </a:endParaRPr>
              </a:p>
              <a:p>
                <a:pPr algn="justLow">
                  <a:lnSpc>
                    <a:spcPct val="150000"/>
                  </a:lnSpc>
                  <a:spcAft>
                    <a:spcPts val="1000"/>
                  </a:spcAft>
                </a:pPr>
                <a:r>
                  <a:rPr lang="en-US" dirty="0">
                    <a:ea typeface="Calibri"/>
                    <a:cs typeface="2  Zar"/>
                  </a:rPr>
                  <a:t>An</a:t>
                </a:r>
                <a:r>
                  <a:rPr lang="en-US" baseline="-25000" dirty="0">
                    <a:ea typeface="Calibri"/>
                    <a:cs typeface="2  Zar"/>
                  </a:rPr>
                  <a:t>4</a:t>
                </a:r>
                <a:r>
                  <a:rPr lang="en-US" dirty="0">
                    <a:ea typeface="Calibri"/>
                    <a:cs typeface="2  Zar"/>
                  </a:rPr>
                  <a:t> </a:t>
                </a:r>
                <a14:m>
                  <m:oMath xmlns:m="http://schemas.openxmlformats.org/officeDocument/2006/math">
                    <m:r>
                      <a:rPr lang="fa-IR">
                        <a:effectLst/>
                        <a:latin typeface="Cambria Math"/>
                        <a:ea typeface="Calibri"/>
                        <a:cs typeface="Cambria Math"/>
                      </a:rPr>
                      <m:t>⇒</m:t>
                    </m:r>
                  </m:oMath>
                </a14:m>
                <a:r>
                  <a:rPr lang="en-US" dirty="0">
                    <a:ea typeface="Times New Roman"/>
                    <a:cs typeface="2  Zar"/>
                  </a:rPr>
                  <a:t>(50×1/2)-(2×1/2+2/5×1/2) + </a:t>
                </a:r>
                <a14:m>
                  <m:oMath xmlns:m="http://schemas.openxmlformats.org/officeDocument/2006/math">
                    <m:f>
                      <m:fPr>
                        <m:ctrlPr>
                          <a:rPr lang="en-US" i="1">
                            <a:effectLst/>
                            <a:latin typeface="Cambria Math"/>
                            <a:ea typeface="Times New Roman"/>
                            <a:cs typeface="2  Zar"/>
                          </a:rPr>
                        </m:ctrlPr>
                      </m:fPr>
                      <m:num>
                        <m:sSup>
                          <m:sSupPr>
                            <m:ctrlPr>
                              <a:rPr lang="en-US" i="1">
                                <a:effectLst/>
                                <a:latin typeface="Cambria Math"/>
                                <a:ea typeface="Times New Roman"/>
                                <a:cs typeface="2  Zar"/>
                              </a:rPr>
                            </m:ctrlPr>
                          </m:sSupPr>
                          <m:e>
                            <m:r>
                              <a:rPr lang="en-US">
                                <a:effectLst/>
                                <a:latin typeface="Cambria Math"/>
                                <a:ea typeface="Times New Roman"/>
                                <a:cs typeface="2  Zar"/>
                              </a:rPr>
                              <m:t>20</m:t>
                            </m:r>
                          </m:e>
                          <m:sup>
                            <m:r>
                              <a:rPr lang="en-US">
                                <a:effectLst/>
                                <a:latin typeface="Cambria Math"/>
                                <a:ea typeface="Times New Roman"/>
                                <a:cs typeface="2  Zar"/>
                              </a:rPr>
                              <m:t>2</m:t>
                            </m:r>
                          </m:sup>
                        </m:sSup>
                      </m:num>
                      <m:den>
                        <m:r>
                          <a:rPr lang="en-US">
                            <a:effectLst/>
                            <a:latin typeface="Cambria Math"/>
                            <a:ea typeface="Times New Roman"/>
                            <a:cs typeface="2  Zar"/>
                          </a:rPr>
                          <m:t>4</m:t>
                        </m:r>
                        <m:r>
                          <a:rPr lang="en-US">
                            <a:effectLst/>
                            <a:latin typeface="Cambria Math"/>
                            <a:ea typeface="Times New Roman"/>
                            <a:cs typeface="2  Zar"/>
                          </a:rPr>
                          <m:t>×</m:t>
                        </m:r>
                        <m:r>
                          <a:rPr lang="en-US">
                            <a:effectLst/>
                            <a:latin typeface="Cambria Math"/>
                            <a:ea typeface="Times New Roman"/>
                            <a:cs typeface="2  Zar"/>
                          </a:rPr>
                          <m:t>15</m:t>
                        </m:r>
                      </m:den>
                    </m:f>
                    <m:r>
                      <a:rPr lang="en-US">
                        <a:effectLst/>
                        <a:latin typeface="Cambria Math"/>
                        <a:ea typeface="Times New Roman"/>
                        <a:cs typeface="2  Zar"/>
                      </a:rPr>
                      <m:t>×</m:t>
                    </m:r>
                    <m:r>
                      <a:rPr lang="en-US">
                        <a:effectLst/>
                        <a:latin typeface="Cambria Math"/>
                        <a:ea typeface="Times New Roman"/>
                        <a:cs typeface="2  Zar"/>
                      </a:rPr>
                      <m:t>1</m:t>
                    </m:r>
                    <m:r>
                      <a:rPr lang="en-US">
                        <a:effectLst/>
                        <a:latin typeface="Cambria Math"/>
                        <a:ea typeface="Times New Roman"/>
                        <a:cs typeface="2  Zar"/>
                      </a:rPr>
                      <m:t>/</m:t>
                    </m:r>
                    <m:r>
                      <a:rPr lang="en-US">
                        <a:effectLst/>
                        <a:latin typeface="Cambria Math"/>
                        <a:ea typeface="Times New Roman"/>
                        <a:cs typeface="2  Zar"/>
                      </a:rPr>
                      <m:t>2</m:t>
                    </m:r>
                    <m:r>
                      <a:rPr lang="en-US">
                        <a:effectLst/>
                        <a:latin typeface="Cambria Math"/>
                        <a:ea typeface="Times New Roman"/>
                        <a:cs typeface="2  Zar"/>
                      </a:rPr>
                      <m:t> </m:t>
                    </m:r>
                  </m:oMath>
                </a14:m>
                <a:r>
                  <a:rPr lang="en-US" dirty="0">
                    <a:ea typeface="Times New Roman"/>
                    <a:cs typeface="2  Zar"/>
                  </a:rPr>
                  <a:t> = 62/6 cm</a:t>
                </a:r>
                <a:r>
                  <a:rPr lang="en-US" baseline="30000" dirty="0">
                    <a:ea typeface="Times New Roman"/>
                    <a:cs typeface="2  Zar"/>
                  </a:rPr>
                  <a:t>2</a:t>
                </a:r>
                <a:endParaRPr lang="en-US" sz="2000" dirty="0">
                  <a:ea typeface="Calibri"/>
                  <a:cs typeface="Arial"/>
                </a:endParaRPr>
              </a:p>
              <a:p>
                <a:pPr algn="just"/>
                <a:r>
                  <a:rPr lang="en-US" dirty="0" err="1" smtClean="0">
                    <a:solidFill>
                      <a:srgbClr val="000000"/>
                    </a:solidFill>
                    <a:latin typeface="Times New Roman"/>
                    <a:ea typeface="Calibri"/>
                    <a:cs typeface="B Nazanin"/>
                  </a:rPr>
                  <a:t>Struct</a:t>
                </a:r>
                <a:r>
                  <a:rPr lang="en-US" dirty="0" smtClean="0">
                    <a:solidFill>
                      <a:srgbClr val="000000"/>
                    </a:solidFill>
                    <a:latin typeface="Times New Roman"/>
                    <a:ea typeface="Calibri"/>
                    <a:cs typeface="B Nazanin"/>
                  </a:rPr>
                  <a:t> </a:t>
                </a:r>
                <a:r>
                  <a:rPr lang="en-US" dirty="0">
                    <a:solidFill>
                      <a:srgbClr val="000000"/>
                    </a:solidFill>
                    <a:latin typeface="Times New Roman"/>
                    <a:ea typeface="Calibri"/>
                    <a:cs typeface="B Nazanin"/>
                  </a:rPr>
                  <a:t>2015;91:197–209.</a:t>
                </a:r>
              </a:p>
              <a:p>
                <a:pPr marL="0" indent="0" algn="l" rtl="0">
                  <a:buNone/>
                </a:pPr>
                <a:endParaRPr lang="en-US" dirty="0"/>
              </a:p>
              <a:p>
                <a:pPr lvl="0" algn="justLow">
                  <a:lnSpc>
                    <a:spcPct val="150000"/>
                  </a:lnSpc>
                  <a:spcAft>
                    <a:spcPts val="1000"/>
                  </a:spcAft>
                </a:pPr>
                <a:r>
                  <a:rPr lang="en-US" sz="2500" dirty="0">
                    <a:solidFill>
                      <a:prstClr val="black"/>
                    </a:solidFill>
                    <a:ea typeface="Calibri"/>
                    <a:cs typeface="2  Zar"/>
                  </a:rPr>
                  <a:t>An</a:t>
                </a:r>
                <a:r>
                  <a:rPr lang="en-US" sz="2500" baseline="-25000" dirty="0">
                    <a:solidFill>
                      <a:prstClr val="black"/>
                    </a:solidFill>
                    <a:ea typeface="Calibri"/>
                    <a:cs typeface="2  Zar"/>
                  </a:rPr>
                  <a:t>5</a:t>
                </a:r>
                <a:r>
                  <a:rPr lang="en-US" sz="2500" dirty="0">
                    <a:solidFill>
                      <a:prstClr val="black"/>
                    </a:solidFill>
                    <a:ea typeface="Calibri"/>
                    <a:cs typeface="2  Zar"/>
                  </a:rPr>
                  <a:t> </a:t>
                </a:r>
                <a14:m>
                  <m:oMath xmlns:m="http://schemas.openxmlformats.org/officeDocument/2006/math">
                    <m:r>
                      <a:rPr lang="fa-IR" sz="2500">
                        <a:solidFill>
                          <a:prstClr val="black"/>
                        </a:solidFill>
                        <a:latin typeface="Cambria Math"/>
                        <a:ea typeface="Calibri"/>
                        <a:cs typeface="Cambria Math"/>
                      </a:rPr>
                      <m:t>⇒</m:t>
                    </m:r>
                  </m:oMath>
                </a14:m>
                <a:r>
                  <a:rPr lang="en-US" sz="2500" dirty="0">
                    <a:solidFill>
                      <a:prstClr val="black"/>
                    </a:solidFill>
                    <a:ea typeface="Times New Roman"/>
                    <a:cs typeface="2  Zar"/>
                  </a:rPr>
                  <a:t> 50×1/2 -(2×1/2+2/5×1/2+3×1/2) + </a:t>
                </a:r>
                <a14:m>
                  <m:oMath xmlns:m="http://schemas.openxmlformats.org/officeDocument/2006/math">
                    <m:f>
                      <m:fPr>
                        <m:ctrlPr>
                          <a:rPr lang="en-US" sz="2500" i="1">
                            <a:solidFill>
                              <a:prstClr val="black"/>
                            </a:solidFill>
                            <a:latin typeface="Cambria Math"/>
                            <a:ea typeface="Times New Roman"/>
                            <a:cs typeface="2  Zar"/>
                          </a:rPr>
                        </m:ctrlPr>
                      </m:fPr>
                      <m:num>
                        <m:sSup>
                          <m:sSupPr>
                            <m:ctrlPr>
                              <a:rPr lang="en-US" sz="2500" i="1">
                                <a:solidFill>
                                  <a:prstClr val="black"/>
                                </a:solidFill>
                                <a:latin typeface="Cambria Math"/>
                                <a:ea typeface="Times New Roman"/>
                                <a:cs typeface="2  Zar"/>
                              </a:rPr>
                            </m:ctrlPr>
                          </m:sSupPr>
                          <m:e>
                            <m:r>
                              <a:rPr lang="en-US" sz="2500">
                                <a:solidFill>
                                  <a:prstClr val="black"/>
                                </a:solidFill>
                                <a:latin typeface="Cambria Math"/>
                                <a:ea typeface="Times New Roman"/>
                                <a:cs typeface="2  Zar"/>
                              </a:rPr>
                              <m:t>20</m:t>
                            </m:r>
                          </m:e>
                          <m:sup>
                            <m:r>
                              <a:rPr lang="en-US" sz="2500">
                                <a:solidFill>
                                  <a:prstClr val="black"/>
                                </a:solidFill>
                                <a:latin typeface="Cambria Math"/>
                                <a:ea typeface="Times New Roman"/>
                                <a:cs typeface="2  Zar"/>
                              </a:rPr>
                              <m:t>2</m:t>
                            </m:r>
                          </m:sup>
                        </m:sSup>
                      </m:num>
                      <m:den>
                        <m:r>
                          <a:rPr lang="en-US" sz="2500">
                            <a:solidFill>
                              <a:prstClr val="black"/>
                            </a:solidFill>
                            <a:latin typeface="Cambria Math"/>
                            <a:ea typeface="Times New Roman"/>
                            <a:cs typeface="2  Zar"/>
                          </a:rPr>
                          <m:t>4</m:t>
                        </m:r>
                        <m:r>
                          <a:rPr lang="en-US" sz="2500">
                            <a:solidFill>
                              <a:prstClr val="black"/>
                            </a:solidFill>
                            <a:latin typeface="Cambria Math"/>
                            <a:ea typeface="Times New Roman"/>
                            <a:cs typeface="2  Zar"/>
                          </a:rPr>
                          <m:t>×</m:t>
                        </m:r>
                        <m:r>
                          <a:rPr lang="en-US" sz="2500">
                            <a:solidFill>
                              <a:prstClr val="black"/>
                            </a:solidFill>
                            <a:latin typeface="Cambria Math"/>
                            <a:ea typeface="Times New Roman"/>
                            <a:cs typeface="2  Zar"/>
                          </a:rPr>
                          <m:t>15</m:t>
                        </m:r>
                      </m:den>
                    </m:f>
                    <m:r>
                      <a:rPr lang="en-US" sz="2500">
                        <a:solidFill>
                          <a:prstClr val="black"/>
                        </a:solidFill>
                        <a:latin typeface="Cambria Math"/>
                        <a:ea typeface="Times New Roman"/>
                        <a:cs typeface="2  Zar"/>
                      </a:rPr>
                      <m:t>×</m:t>
                    </m:r>
                    <m:r>
                      <a:rPr lang="en-US" sz="2500">
                        <a:solidFill>
                          <a:prstClr val="black"/>
                        </a:solidFill>
                        <a:latin typeface="Cambria Math"/>
                        <a:ea typeface="Times New Roman"/>
                        <a:cs typeface="2  Zar"/>
                      </a:rPr>
                      <m:t>1</m:t>
                    </m:r>
                    <m:r>
                      <a:rPr lang="en-US" sz="2500">
                        <a:solidFill>
                          <a:prstClr val="black"/>
                        </a:solidFill>
                        <a:latin typeface="Cambria Math"/>
                        <a:ea typeface="Times New Roman"/>
                        <a:cs typeface="2  Zar"/>
                      </a:rPr>
                      <m:t>/</m:t>
                    </m:r>
                    <m:r>
                      <a:rPr lang="en-US" sz="2500">
                        <a:solidFill>
                          <a:prstClr val="black"/>
                        </a:solidFill>
                        <a:latin typeface="Cambria Math"/>
                        <a:ea typeface="Times New Roman"/>
                        <a:cs typeface="2  Zar"/>
                      </a:rPr>
                      <m:t>2</m:t>
                    </m:r>
                    <m:r>
                      <a:rPr lang="en-US" sz="2500">
                        <a:solidFill>
                          <a:prstClr val="black"/>
                        </a:solidFill>
                        <a:latin typeface="Cambria Math"/>
                        <a:ea typeface="Times New Roman"/>
                        <a:cs typeface="2  Zar"/>
                      </a:rPr>
                      <m:t> </m:t>
                    </m:r>
                  </m:oMath>
                </a14:m>
                <a:r>
                  <a:rPr lang="en-US" sz="2500" dirty="0">
                    <a:solidFill>
                      <a:prstClr val="black"/>
                    </a:solidFill>
                    <a:ea typeface="Times New Roman"/>
                    <a:cs typeface="2  Zar"/>
                  </a:rPr>
                  <a:t>+  </a:t>
                </a:r>
                <a14:m>
                  <m:oMath xmlns:m="http://schemas.openxmlformats.org/officeDocument/2006/math">
                    <m:f>
                      <m:fPr>
                        <m:ctrlPr>
                          <a:rPr lang="en-US" sz="2500" i="1">
                            <a:solidFill>
                              <a:prstClr val="black"/>
                            </a:solidFill>
                            <a:latin typeface="Cambria Math"/>
                            <a:ea typeface="Times New Roman"/>
                            <a:cs typeface="2  Zar"/>
                          </a:rPr>
                        </m:ctrlPr>
                      </m:fPr>
                      <m:num>
                        <m:sSup>
                          <m:sSupPr>
                            <m:ctrlPr>
                              <a:rPr lang="en-US" sz="2500" i="1">
                                <a:solidFill>
                                  <a:prstClr val="black"/>
                                </a:solidFill>
                                <a:latin typeface="Cambria Math"/>
                                <a:ea typeface="Times New Roman"/>
                                <a:cs typeface="2  Zar"/>
                              </a:rPr>
                            </m:ctrlPr>
                          </m:sSupPr>
                          <m:e>
                            <m:r>
                              <a:rPr lang="en-US" sz="2500">
                                <a:solidFill>
                                  <a:prstClr val="black"/>
                                </a:solidFill>
                                <a:latin typeface="Cambria Math"/>
                                <a:ea typeface="Times New Roman"/>
                                <a:cs typeface="2  Zar"/>
                              </a:rPr>
                              <m:t>20</m:t>
                            </m:r>
                          </m:e>
                          <m:sup>
                            <m:r>
                              <a:rPr lang="en-US" sz="2500">
                                <a:solidFill>
                                  <a:prstClr val="black"/>
                                </a:solidFill>
                                <a:latin typeface="Cambria Math"/>
                                <a:ea typeface="Times New Roman"/>
                                <a:cs typeface="2  Zar"/>
                              </a:rPr>
                              <m:t>2</m:t>
                            </m:r>
                          </m:sup>
                        </m:sSup>
                      </m:num>
                      <m:den>
                        <m:r>
                          <a:rPr lang="en-US" sz="2500">
                            <a:solidFill>
                              <a:prstClr val="black"/>
                            </a:solidFill>
                            <a:latin typeface="Cambria Math"/>
                            <a:ea typeface="Times New Roman"/>
                            <a:cs typeface="2  Zar"/>
                          </a:rPr>
                          <m:t>4</m:t>
                        </m:r>
                        <m:r>
                          <a:rPr lang="en-US" sz="2500">
                            <a:solidFill>
                              <a:prstClr val="black"/>
                            </a:solidFill>
                            <a:latin typeface="Cambria Math"/>
                            <a:ea typeface="Times New Roman"/>
                            <a:cs typeface="2  Zar"/>
                          </a:rPr>
                          <m:t>×</m:t>
                        </m:r>
                        <m:r>
                          <a:rPr lang="en-US" sz="2500">
                            <a:solidFill>
                              <a:prstClr val="black"/>
                            </a:solidFill>
                            <a:latin typeface="Cambria Math"/>
                            <a:ea typeface="Times New Roman"/>
                            <a:cs typeface="2  Zar"/>
                          </a:rPr>
                          <m:t>18</m:t>
                        </m:r>
                      </m:den>
                    </m:f>
                  </m:oMath>
                </a14:m>
                <a:r>
                  <a:rPr lang="en-US" sz="2500" dirty="0">
                    <a:solidFill>
                      <a:prstClr val="black"/>
                    </a:solidFill>
                    <a:ea typeface="Times New Roman"/>
                    <a:cs typeface="2  Zar"/>
                  </a:rPr>
                  <a:t> ×1/2  = 65/7 cm</a:t>
                </a:r>
                <a:r>
                  <a:rPr lang="en-US" sz="2500" baseline="30000" dirty="0">
                    <a:solidFill>
                      <a:prstClr val="black"/>
                    </a:solidFill>
                    <a:ea typeface="Times New Roman"/>
                    <a:cs typeface="2  Zar"/>
                  </a:rPr>
                  <a:t>2</a:t>
                </a:r>
                <a:endParaRPr lang="en-US" sz="1800" dirty="0">
                  <a:solidFill>
                    <a:prstClr val="black"/>
                  </a:solidFill>
                  <a:ea typeface="Calibri"/>
                  <a:cs typeface="Arial"/>
                </a:endParaRPr>
              </a:p>
              <a:p>
                <a:pPr lvl="0" algn="justLow">
                  <a:lnSpc>
                    <a:spcPct val="150000"/>
                  </a:lnSpc>
                  <a:spcAft>
                    <a:spcPts val="1000"/>
                  </a:spcAft>
                </a:pPr>
                <a:r>
                  <a:rPr lang="en-US" sz="2500" dirty="0">
                    <a:solidFill>
                      <a:prstClr val="black"/>
                    </a:solidFill>
                    <a:ea typeface="Calibri"/>
                    <a:cs typeface="2  Zar"/>
                  </a:rPr>
                  <a:t>A</a:t>
                </a:r>
                <a:r>
                  <a:rPr lang="en-US" sz="2500" baseline="-25000" dirty="0">
                    <a:solidFill>
                      <a:prstClr val="black"/>
                    </a:solidFill>
                    <a:ea typeface="Calibri"/>
                    <a:cs typeface="2  Zar"/>
                  </a:rPr>
                  <a:t>n</a:t>
                </a:r>
                <a:r>
                  <a:rPr lang="en-US" sz="2500" dirty="0">
                    <a:solidFill>
                      <a:prstClr val="black"/>
                    </a:solidFill>
                    <a:ea typeface="Calibri"/>
                    <a:cs typeface="2  Zar"/>
                  </a:rPr>
                  <a:t> </a:t>
                </a:r>
                <a:r>
                  <a:rPr lang="en-US" sz="2500" baseline="-25000" dirty="0">
                    <a:solidFill>
                      <a:prstClr val="black"/>
                    </a:solidFill>
                    <a:ea typeface="Calibri"/>
                    <a:cs typeface="2  Zar"/>
                  </a:rPr>
                  <a:t>min</a:t>
                </a:r>
                <a:r>
                  <a:rPr lang="en-US" sz="2500" dirty="0">
                    <a:solidFill>
                      <a:prstClr val="black"/>
                    </a:solidFill>
                    <a:ea typeface="Calibri"/>
                    <a:cs typeface="2  Zar"/>
                  </a:rPr>
                  <a:t> = An</a:t>
                </a:r>
                <a:r>
                  <a:rPr lang="en-US" sz="2500" baseline="-25000" dirty="0">
                    <a:solidFill>
                      <a:prstClr val="black"/>
                    </a:solidFill>
                    <a:ea typeface="Calibri"/>
                    <a:cs typeface="2  Zar"/>
                  </a:rPr>
                  <a:t>3</a:t>
                </a:r>
                <a:r>
                  <a:rPr lang="en-US" sz="2500" dirty="0">
                    <a:solidFill>
                      <a:prstClr val="black"/>
                    </a:solidFill>
                    <a:ea typeface="Calibri"/>
                    <a:cs typeface="2  Zar"/>
                  </a:rPr>
                  <a:t> = 54 cm</a:t>
                </a:r>
                <a:r>
                  <a:rPr lang="en-US" sz="2500" baseline="30000" dirty="0">
                    <a:solidFill>
                      <a:prstClr val="black"/>
                    </a:solidFill>
                    <a:ea typeface="Calibri"/>
                    <a:cs typeface="2  Zar"/>
                  </a:rPr>
                  <a:t>2</a:t>
                </a:r>
                <a:endParaRPr lang="en-US" sz="1800" dirty="0">
                  <a:solidFill>
                    <a:prstClr val="black"/>
                  </a:solidFill>
                  <a:ea typeface="Calibri"/>
                  <a:cs typeface="Arial"/>
                </a:endParaRPr>
              </a:p>
              <a:p>
                <a:pPr algn="l"/>
                <a:endParaRPr lang="fa-IR" dirty="0"/>
              </a:p>
            </p:txBody>
          </p:sp>
        </mc:Choice>
        <mc:Fallback xmlns="">
          <p:sp>
            <p:nvSpPr>
              <p:cNvPr id="15" name="Content Placeholder 14"/>
              <p:cNvSpPr>
                <a:spLocks noGrp="1" noRot="1" noChangeAspect="1" noMove="1" noResize="1" noEditPoints="1" noAdjustHandles="1" noChangeArrowheads="1" noChangeShapeType="1" noTextEdit="1"/>
              </p:cNvSpPr>
              <p:nvPr>
                <p:ph idx="1"/>
              </p:nvPr>
            </p:nvSpPr>
            <p:spPr>
              <a:xfrm>
                <a:off x="214282" y="1196752"/>
                <a:ext cx="8678198" cy="4896544"/>
              </a:xfrm>
              <a:blipFill rotWithShape="1">
                <a:blip r:embed="rId2"/>
                <a:stretch>
                  <a:fillRect/>
                </a:stretch>
              </a:blipFill>
            </p:spPr>
            <p:txBody>
              <a:bodyPr/>
              <a:lstStyle/>
              <a:p>
                <a:r>
                  <a:rPr lang="fa-IR">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1000"/>
                                        <p:tgtEl>
                                          <p:spTgt spid="15">
                                            <p:txEl>
                                              <p:pRg st="5" end="5"/>
                                            </p:txEl>
                                          </p:spTgt>
                                        </p:tgtEl>
                                      </p:cBhvr>
                                    </p:animEffect>
                                    <p:anim calcmode="lin" valueType="num">
                                      <p:cBhvr>
                                        <p:cTn id="4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xEl>
                                              <p:pRg st="6" end="6"/>
                                            </p:txEl>
                                          </p:spTgt>
                                        </p:tgtEl>
                                        <p:attrNameLst>
                                          <p:attrName>style.visibility</p:attrName>
                                        </p:attrNameLst>
                                      </p:cBhvr>
                                      <p:to>
                                        <p:strVal val="visible"/>
                                      </p:to>
                                    </p:set>
                                    <p:animEffect transition="in" filter="fade">
                                      <p:cBhvr>
                                        <p:cTn id="49" dur="1000"/>
                                        <p:tgtEl>
                                          <p:spTgt spid="15">
                                            <p:txEl>
                                              <p:pRg st="6" end="6"/>
                                            </p:txEl>
                                          </p:spTgt>
                                        </p:tgtEl>
                                      </p:cBhvr>
                                    </p:animEffect>
                                    <p:anim calcmode="lin" valueType="num">
                                      <p:cBhvr>
                                        <p:cTn id="50"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xEl>
                                              <p:pRg st="7" end="7"/>
                                            </p:txEl>
                                          </p:spTgt>
                                        </p:tgtEl>
                                        <p:attrNameLst>
                                          <p:attrName>style.visibility</p:attrName>
                                        </p:attrNameLst>
                                      </p:cBhvr>
                                      <p:to>
                                        <p:strVal val="visible"/>
                                      </p:to>
                                    </p:set>
                                    <p:animEffect transition="in" filter="fade">
                                      <p:cBhvr>
                                        <p:cTn id="56" dur="1000"/>
                                        <p:tgtEl>
                                          <p:spTgt spid="15">
                                            <p:txEl>
                                              <p:pRg st="7" end="7"/>
                                            </p:txEl>
                                          </p:spTgt>
                                        </p:tgtEl>
                                      </p:cBhvr>
                                    </p:animEffect>
                                    <p:anim calcmode="lin" valueType="num">
                                      <p:cBhvr>
                                        <p:cTn id="57"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xEl>
                                              <p:pRg st="8" end="8"/>
                                            </p:txEl>
                                          </p:spTgt>
                                        </p:tgtEl>
                                        <p:attrNameLst>
                                          <p:attrName>style.visibility</p:attrName>
                                        </p:attrNameLst>
                                      </p:cBhvr>
                                      <p:to>
                                        <p:strVal val="visible"/>
                                      </p:to>
                                    </p:set>
                                    <p:animEffect transition="in" filter="fade">
                                      <p:cBhvr>
                                        <p:cTn id="63" dur="1000"/>
                                        <p:tgtEl>
                                          <p:spTgt spid="15">
                                            <p:txEl>
                                              <p:pRg st="8" end="8"/>
                                            </p:txEl>
                                          </p:spTgt>
                                        </p:tgtEl>
                                      </p:cBhvr>
                                    </p:animEffect>
                                    <p:anim calcmode="lin" valueType="num">
                                      <p:cBhvr>
                                        <p:cTn id="64"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5">
                                            <p:txEl>
                                              <p:pRg st="9" end="9"/>
                                            </p:txEl>
                                          </p:spTgt>
                                        </p:tgtEl>
                                        <p:attrNameLst>
                                          <p:attrName>style.visibility</p:attrName>
                                        </p:attrNameLst>
                                      </p:cBhvr>
                                      <p:to>
                                        <p:strVal val="visible"/>
                                      </p:to>
                                    </p:set>
                                    <p:animEffect transition="in" filter="fade">
                                      <p:cBhvr>
                                        <p:cTn id="70" dur="1000"/>
                                        <p:tgtEl>
                                          <p:spTgt spid="15">
                                            <p:txEl>
                                              <p:pRg st="9" end="9"/>
                                            </p:txEl>
                                          </p:spTgt>
                                        </p:tgtEl>
                                      </p:cBhvr>
                                    </p:animEffect>
                                    <p:anim calcmode="lin" valueType="num">
                                      <p:cBhvr>
                                        <p:cTn id="71" dur="10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xEl>
                                              <p:pRg st="10" end="10"/>
                                            </p:txEl>
                                          </p:spTgt>
                                        </p:tgtEl>
                                        <p:attrNameLst>
                                          <p:attrName>style.visibility</p:attrName>
                                        </p:attrNameLst>
                                      </p:cBhvr>
                                      <p:to>
                                        <p:strVal val="visible"/>
                                      </p:to>
                                    </p:set>
                                    <p:animEffect transition="in" filter="fade">
                                      <p:cBhvr>
                                        <p:cTn id="77" dur="1000"/>
                                        <p:tgtEl>
                                          <p:spTgt spid="15">
                                            <p:txEl>
                                              <p:pRg st="10" end="10"/>
                                            </p:txEl>
                                          </p:spTgt>
                                        </p:tgtEl>
                                      </p:cBhvr>
                                    </p:animEffect>
                                    <p:anim calcmode="lin" valueType="num">
                                      <p:cBhvr>
                                        <p:cTn id="78" dur="10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xEl>
                                              <p:pRg st="12" end="12"/>
                                            </p:txEl>
                                          </p:spTgt>
                                        </p:tgtEl>
                                        <p:attrNameLst>
                                          <p:attrName>style.visibility</p:attrName>
                                        </p:attrNameLst>
                                      </p:cBhvr>
                                      <p:to>
                                        <p:strVal val="visible"/>
                                      </p:to>
                                    </p:set>
                                    <p:animEffect transition="in" filter="fade">
                                      <p:cBhvr>
                                        <p:cTn id="84" dur="1000"/>
                                        <p:tgtEl>
                                          <p:spTgt spid="15">
                                            <p:txEl>
                                              <p:pRg st="12" end="12"/>
                                            </p:txEl>
                                          </p:spTgt>
                                        </p:tgtEl>
                                      </p:cBhvr>
                                    </p:animEffect>
                                    <p:anim calcmode="lin" valueType="num">
                                      <p:cBhvr>
                                        <p:cTn id="85" dur="10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5">
                                            <p:txEl>
                                              <p:pRg st="13" end="13"/>
                                            </p:txEl>
                                          </p:spTgt>
                                        </p:tgtEl>
                                        <p:attrNameLst>
                                          <p:attrName>style.visibility</p:attrName>
                                        </p:attrNameLst>
                                      </p:cBhvr>
                                      <p:to>
                                        <p:strVal val="visible"/>
                                      </p:to>
                                    </p:set>
                                    <p:animEffect transition="in" filter="fade">
                                      <p:cBhvr>
                                        <p:cTn id="91" dur="1000"/>
                                        <p:tgtEl>
                                          <p:spTgt spid="15">
                                            <p:txEl>
                                              <p:pRg st="13" end="13"/>
                                            </p:txEl>
                                          </p:spTgt>
                                        </p:tgtEl>
                                      </p:cBhvr>
                                    </p:animEffect>
                                    <p:anim calcmode="lin" valueType="num">
                                      <p:cBhvr>
                                        <p:cTn id="92" dur="1000" fill="hold"/>
                                        <p:tgtEl>
                                          <p:spTgt spid="15">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1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fa-IR" dirty="0" smtClean="0"/>
              <a:t>جدول اشتال</a:t>
            </a:r>
            <a:endParaRPr lang="fa-IR" dirty="0"/>
          </a:p>
        </p:txBody>
      </p:sp>
      <p:sp>
        <p:nvSpPr>
          <p:cNvPr id="12" name="Slide Number Placeholder 11"/>
          <p:cNvSpPr>
            <a:spLocks noGrp="1"/>
          </p:cNvSpPr>
          <p:nvPr>
            <p:ph type="sldNum" sz="quarter" idx="4"/>
          </p:nvPr>
        </p:nvSpPr>
        <p:spPr/>
        <p:txBody>
          <a:bodyPr/>
          <a:lstStyle/>
          <a:p>
            <a:fld id="{AE3A5789-49FC-49F2-8487-A9CA7F43CEF4}" type="slidenum">
              <a:rPr lang="fa-IR" smtClean="0"/>
              <a:pPr/>
              <a:t>30</a:t>
            </a:fld>
            <a:endParaRPr lang="fa-IR" dirty="0"/>
          </a:p>
        </p:txBody>
      </p:sp>
      <p:pic>
        <p:nvPicPr>
          <p:cNvPr id="13" name="Content Placeholder 12" descr="C:\Users\sadegh\Desktop\f 22\0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836712"/>
            <a:ext cx="6840760" cy="5184575"/>
          </a:xfrm>
          <a:prstGeom prst="rect">
            <a:avLst/>
          </a:prstGeom>
          <a:noFill/>
          <a:ln>
            <a:noFill/>
          </a:ln>
        </p:spPr>
      </p:pic>
    </p:spTree>
    <p:extLst>
      <p:ext uri="{BB962C8B-B14F-4D97-AF65-F5344CB8AC3E}">
        <p14:creationId xmlns:p14="http://schemas.microsoft.com/office/powerpoint/2010/main" val="19302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572000" y="285728"/>
            <a:ext cx="1428728" cy="500066"/>
          </a:xfrm>
        </p:spPr>
        <p:txBody>
          <a:bodyPr/>
          <a:lstStyle/>
          <a:p>
            <a:r>
              <a:rPr lang="fa-IR" sz="1100" b="1" dirty="0">
                <a:ln>
                  <a:noFill/>
                </a:ln>
                <a:solidFill>
                  <a:prstClr val="black"/>
                </a:solidFill>
                <a:ea typeface="Calibri"/>
                <a:cs typeface="2  Zar"/>
              </a:rPr>
              <a:t>رابطه ی کشش به صورت مایل</a:t>
            </a:r>
            <a:endParaRPr b="1" dirty="0"/>
          </a:p>
        </p:txBody>
      </p:sp>
      <p:sp>
        <p:nvSpPr>
          <p:cNvPr id="29" name="Slide Number Placeholder 28"/>
          <p:cNvSpPr>
            <a:spLocks noGrp="1"/>
          </p:cNvSpPr>
          <p:nvPr>
            <p:ph type="sldNum" sz="quarter" idx="4"/>
          </p:nvPr>
        </p:nvSpPr>
        <p:spPr>
          <a:xfrm>
            <a:off x="4357686" y="6000768"/>
            <a:ext cx="428628" cy="428628"/>
          </a:xfrm>
        </p:spPr>
        <p:txBody>
          <a:bodyPr/>
          <a:lstStyle/>
          <a:p>
            <a:fld id="{AE3A5789-49FC-49F2-8487-A9CA7F43CEF4}" type="slidenum">
              <a:rPr lang="fa-IR" smtClean="0"/>
              <a:pPr/>
              <a:t>4</a:t>
            </a:fld>
            <a:endParaRPr lang="fa-IR" dirty="0"/>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a:xfrm>
                <a:off x="179512" y="1124744"/>
                <a:ext cx="8678198" cy="4968552"/>
              </a:xfrm>
            </p:spPr>
            <p:txBody>
              <a:bodyPr>
                <a:normAutofit fontScale="77500" lnSpcReduction="20000"/>
              </a:bodyPr>
              <a:lstStyle/>
              <a:p>
                <a:pPr algn="justLow">
                  <a:lnSpc>
                    <a:spcPct val="150000"/>
                  </a:lnSpc>
                  <a:spcAft>
                    <a:spcPts val="1000"/>
                  </a:spcAft>
                </a:pPr>
                <a:r>
                  <a:rPr lang="fa-IR" sz="2000" b="1" dirty="0" smtClean="0">
                    <a:ea typeface="Calibri"/>
                    <a:cs typeface="2  Zar"/>
                  </a:rPr>
                  <a:t>* </a:t>
                </a:r>
                <a:r>
                  <a:rPr lang="fa-IR" sz="2000" b="1" dirty="0">
                    <a:ea typeface="Calibri"/>
                    <a:cs typeface="2  Zar"/>
                  </a:rPr>
                  <a:t>رابطه ی کشش به صورت مایل : </a:t>
                </a:r>
                <a:endParaRPr lang="en-US" sz="1400" dirty="0" smtClean="0">
                  <a:ea typeface="Calibri"/>
                  <a:cs typeface="Arial"/>
                </a:endParaRPr>
              </a:p>
              <a:p>
                <a:pPr algn="justLow">
                  <a:lnSpc>
                    <a:spcPct val="150000"/>
                  </a:lnSpc>
                  <a:spcAft>
                    <a:spcPts val="1000"/>
                  </a:spcAft>
                </a:pPr>
                <a:r>
                  <a:rPr lang="en-US" sz="2000" dirty="0" smtClean="0">
                    <a:ea typeface="Calibri"/>
                    <a:cs typeface="2  Zar"/>
                  </a:rPr>
                  <a:t>An </a:t>
                </a:r>
                <a:r>
                  <a:rPr lang="en-US" sz="2000" dirty="0">
                    <a:ea typeface="Calibri"/>
                    <a:cs typeface="2  Zar"/>
                  </a:rPr>
                  <a:t>= Ag –</a:t>
                </a:r>
                <a14:m>
                  <m:oMath xmlns:m="http://schemas.openxmlformats.org/officeDocument/2006/math">
                    <m:r>
                      <a:rPr lang="fa-IR" sz="2000">
                        <a:effectLst/>
                        <a:latin typeface="Cambria Math"/>
                        <a:ea typeface="Calibri"/>
                        <a:cs typeface="Times New Roman"/>
                      </a:rPr>
                      <m:t>∑</m:t>
                    </m:r>
                  </m:oMath>
                </a14:m>
                <a:r>
                  <a:rPr lang="en-US" sz="2000" dirty="0">
                    <a:ea typeface="Calibri"/>
                    <a:cs typeface="2  Zar"/>
                  </a:rPr>
                  <a:t>d × t + </a:t>
                </a:r>
                <a14:m>
                  <m:oMath xmlns:m="http://schemas.openxmlformats.org/officeDocument/2006/math">
                    <m:r>
                      <a:rPr lang="fa-IR" sz="2000">
                        <a:effectLst/>
                        <a:latin typeface="Cambria Math"/>
                        <a:ea typeface="Calibri"/>
                        <a:cs typeface="Times New Roman"/>
                      </a:rPr>
                      <m:t>∑</m:t>
                    </m:r>
                    <m:f>
                      <m:fPr>
                        <m:ctrlPr>
                          <a:rPr lang="en-US" sz="2000" i="1">
                            <a:effectLst/>
                            <a:latin typeface="Cambria Math"/>
                            <a:ea typeface="Calibri"/>
                            <a:cs typeface="2  Zar"/>
                          </a:rPr>
                        </m:ctrlPr>
                      </m:fPr>
                      <m:num>
                        <m:sSup>
                          <m:sSupPr>
                            <m:ctrlPr>
                              <a:rPr lang="en-US" sz="2000" i="1">
                                <a:effectLst/>
                                <a:latin typeface="Cambria Math"/>
                                <a:ea typeface="Calibri"/>
                                <a:cs typeface="2  Zar"/>
                              </a:rPr>
                            </m:ctrlPr>
                          </m:sSupPr>
                          <m:e>
                            <m:r>
                              <m:rPr>
                                <m:sty m:val="p"/>
                              </m:rPr>
                              <a:rPr lang="en-US" sz="2000">
                                <a:effectLst/>
                                <a:latin typeface="Cambria Math"/>
                                <a:ea typeface="Calibri"/>
                                <a:cs typeface="2  Zar"/>
                              </a:rPr>
                              <m:t>s</m:t>
                            </m:r>
                          </m:e>
                          <m:sup>
                            <m:r>
                              <a:rPr lang="en-US" sz="2000">
                                <a:effectLst/>
                                <a:latin typeface="Cambria Math"/>
                                <a:ea typeface="Calibri"/>
                                <a:cs typeface="2  Zar"/>
                              </a:rPr>
                              <m:t>2</m:t>
                            </m:r>
                          </m:sup>
                        </m:sSup>
                      </m:num>
                      <m:den>
                        <m:r>
                          <a:rPr lang="en-US" sz="2000">
                            <a:effectLst/>
                            <a:latin typeface="Cambria Math"/>
                            <a:ea typeface="Calibri"/>
                            <a:cs typeface="2  Zar"/>
                          </a:rPr>
                          <m:t>4</m:t>
                        </m:r>
                        <m:r>
                          <m:rPr>
                            <m:sty m:val="p"/>
                          </m:rPr>
                          <a:rPr lang="en-US" sz="2000">
                            <a:effectLst/>
                            <a:latin typeface="Cambria Math"/>
                            <a:ea typeface="Calibri"/>
                            <a:cs typeface="2  Zar"/>
                          </a:rPr>
                          <m:t>g</m:t>
                        </m:r>
                      </m:den>
                    </m:f>
                    <m:r>
                      <a:rPr lang="en-US" sz="2000">
                        <a:effectLst/>
                        <a:latin typeface="Cambria Math"/>
                        <a:ea typeface="Calibri"/>
                        <a:cs typeface="2  Zar"/>
                      </a:rPr>
                      <m:t>×</m:t>
                    </m:r>
                    <m:r>
                      <m:rPr>
                        <m:sty m:val="p"/>
                      </m:rPr>
                      <a:rPr lang="en-US" sz="2000">
                        <a:effectLst/>
                        <a:latin typeface="Cambria Math"/>
                        <a:ea typeface="Calibri"/>
                        <a:cs typeface="2  Zar"/>
                      </a:rPr>
                      <m:t>t</m:t>
                    </m:r>
                  </m:oMath>
                </a14:m>
                <a:r>
                  <a:rPr lang="en-US" sz="2000" dirty="0">
                    <a:effectLst/>
                    <a:latin typeface="2  Zar"/>
                    <a:ea typeface="Calibri"/>
                    <a:cs typeface="Arial"/>
                  </a:rPr>
                  <a:t> </a:t>
                </a:r>
                <a:endParaRPr lang="en-US" sz="1400" dirty="0">
                  <a:ea typeface="Calibri"/>
                  <a:cs typeface="Arial"/>
                </a:endParaRPr>
              </a:p>
              <a:p>
                <a:pPr algn="justLow">
                  <a:lnSpc>
                    <a:spcPct val="150000"/>
                  </a:lnSpc>
                  <a:spcAft>
                    <a:spcPts val="1000"/>
                  </a:spcAft>
                </a:pPr>
                <a:r>
                  <a:rPr lang="fa-IR" sz="2000" dirty="0">
                    <a:ea typeface="Calibri"/>
                    <a:cs typeface="2  Zar"/>
                  </a:rPr>
                  <a:t>* اگر تعداد سوراخ ها 3 در هر ردیف باشد </a:t>
                </a:r>
                <a:r>
                  <a:rPr lang="en-US" sz="2000" dirty="0">
                    <a:ea typeface="Calibri"/>
                    <a:cs typeface="2  Zar"/>
                  </a:rPr>
                  <a:t>u</a:t>
                </a:r>
                <a:r>
                  <a:rPr lang="fa-IR" sz="2000" dirty="0">
                    <a:ea typeface="Calibri"/>
                    <a:cs typeface="2  Zar"/>
                  </a:rPr>
                  <a:t> را 85/0 در نظر می گیریم. </a:t>
                </a:r>
                <a:endParaRPr lang="en-US" sz="1400" dirty="0">
                  <a:ea typeface="Calibri"/>
                  <a:cs typeface="Arial"/>
                </a:endParaRPr>
              </a:p>
              <a:p>
                <a:pPr algn="justLow">
                  <a:lnSpc>
                    <a:spcPct val="150000"/>
                  </a:lnSpc>
                  <a:spcAft>
                    <a:spcPts val="1000"/>
                  </a:spcAft>
                </a:pPr>
                <a:r>
                  <a:rPr lang="fa-IR" sz="2000" dirty="0">
                    <a:ea typeface="Calibri"/>
                    <a:cs typeface="2  Zar"/>
                  </a:rPr>
                  <a:t>* اگر تعداد سوراخ ها 2 در هر ردیف باشد </a:t>
                </a:r>
                <a:r>
                  <a:rPr lang="en-US" sz="2000" dirty="0">
                    <a:ea typeface="Calibri"/>
                    <a:cs typeface="2  Zar"/>
                  </a:rPr>
                  <a:t>u</a:t>
                </a:r>
                <a:r>
                  <a:rPr lang="fa-IR" sz="2000" dirty="0">
                    <a:ea typeface="Calibri"/>
                    <a:cs typeface="2  Zar"/>
                  </a:rPr>
                  <a:t> را 75/0 در نظر می گیریم. </a:t>
                </a:r>
                <a:endParaRPr lang="en-US" sz="1400" dirty="0">
                  <a:ea typeface="Calibri"/>
                  <a:cs typeface="Arial"/>
                </a:endParaRPr>
              </a:p>
              <a:p>
                <a:pPr algn="justLow">
                  <a:lnSpc>
                    <a:spcPct val="150000"/>
                  </a:lnSpc>
                  <a:spcAft>
                    <a:spcPts val="1000"/>
                  </a:spcAft>
                </a:pPr>
                <a:r>
                  <a:rPr lang="fa-IR" sz="2000" dirty="0">
                    <a:ea typeface="Calibri"/>
                    <a:cs typeface="2  Zar"/>
                  </a:rPr>
                  <a:t>* برای بدست آوردن نیروی محوری </a:t>
                </a:r>
                <a:r>
                  <a:rPr lang="en-US" sz="2000" dirty="0">
                    <a:ea typeface="Calibri"/>
                    <a:cs typeface="2  Zar"/>
                  </a:rPr>
                  <a:t>T</a:t>
                </a:r>
                <a:r>
                  <a:rPr lang="en-US" sz="2000" dirty="0">
                    <a:effectLst/>
                    <a:latin typeface="2  Zar"/>
                    <a:ea typeface="Calibri"/>
                    <a:cs typeface="Arial"/>
                  </a:rPr>
                  <a:t> </a:t>
                </a:r>
                <a14:m>
                  <m:oMath xmlns:m="http://schemas.openxmlformats.org/officeDocument/2006/math">
                    <m:m>
                      <m:mPr>
                        <m:mcs>
                          <m:mc>
                            <m:mcPr>
                              <m:count m:val="1"/>
                              <m:mcJc m:val="center"/>
                            </m:mcPr>
                          </m:mc>
                        </m:mcs>
                        <m:ctrlPr>
                          <a:rPr lang="en-US" sz="2000" i="1">
                            <a:effectLst/>
                            <a:latin typeface="Cambria Math"/>
                            <a:ea typeface="Calibri"/>
                            <a:cs typeface="2  Zar"/>
                          </a:rPr>
                        </m:ctrlPr>
                      </m:mPr>
                      <m:mr>
                        <m:e>
                          <m:r>
                            <m:rPr>
                              <m:sty m:val="p"/>
                            </m:rPr>
                            <a:rPr lang="en-US" sz="2000">
                              <a:effectLst/>
                              <a:latin typeface="Cambria Math"/>
                              <a:ea typeface="Calibri"/>
                              <a:cs typeface="2  Zar"/>
                            </a:rPr>
                            <m:t>T</m:t>
                          </m:r>
                          <m:r>
                            <a:rPr lang="en-US" sz="2000">
                              <a:effectLst/>
                              <a:latin typeface="Cambria Math"/>
                              <a:ea typeface="Calibri"/>
                              <a:cs typeface="2  Zar"/>
                            </a:rPr>
                            <m:t>≤</m:t>
                          </m:r>
                          <m:r>
                            <a:rPr lang="en-US" sz="2000">
                              <a:effectLst/>
                              <a:latin typeface="Cambria Math"/>
                              <a:ea typeface="Calibri"/>
                              <a:cs typeface="2  Zar"/>
                            </a:rPr>
                            <m:t>0</m:t>
                          </m:r>
                          <m:r>
                            <a:rPr lang="en-US" sz="2000">
                              <a:effectLst/>
                              <a:latin typeface="Cambria Math"/>
                              <a:ea typeface="Calibri"/>
                              <a:cs typeface="2  Zar"/>
                            </a:rPr>
                            <m:t>/</m:t>
                          </m:r>
                          <m:r>
                            <a:rPr lang="en-US" sz="2000">
                              <a:effectLst/>
                              <a:latin typeface="Cambria Math"/>
                              <a:ea typeface="Calibri"/>
                              <a:cs typeface="2  Zar"/>
                            </a:rPr>
                            <m:t>6</m:t>
                          </m:r>
                          <m:r>
                            <a:rPr lang="en-US" sz="2000">
                              <a:effectLst/>
                              <a:latin typeface="Cambria Math"/>
                              <a:ea typeface="Calibri"/>
                              <a:cs typeface="2  Zar"/>
                            </a:rPr>
                            <m:t> </m:t>
                          </m:r>
                          <m:r>
                            <m:rPr>
                              <m:sty m:val="p"/>
                            </m:rPr>
                            <a:rPr lang="en-US" sz="2000">
                              <a:effectLst/>
                              <a:latin typeface="Cambria Math"/>
                              <a:ea typeface="Calibri"/>
                              <a:cs typeface="2  Zar"/>
                            </a:rPr>
                            <m:t>Fy</m:t>
                          </m:r>
                          <m:r>
                            <a:rPr lang="en-US" sz="2000">
                              <a:effectLst/>
                              <a:latin typeface="Cambria Math"/>
                              <a:ea typeface="Calibri"/>
                              <a:cs typeface="2  Zar"/>
                            </a:rPr>
                            <m:t> </m:t>
                          </m:r>
                          <m:r>
                            <m:rPr>
                              <m:sty m:val="p"/>
                            </m:rPr>
                            <a:rPr lang="en-US" sz="2000">
                              <a:effectLst/>
                              <a:latin typeface="Cambria Math"/>
                              <a:ea typeface="Calibri"/>
                              <a:cs typeface="2  Zar"/>
                            </a:rPr>
                            <m:t>Ag</m:t>
                          </m:r>
                        </m:e>
                      </m:mr>
                      <m:mr>
                        <m:e>
                          <m:r>
                            <m:rPr>
                              <m:sty m:val="p"/>
                            </m:rPr>
                            <a:rPr lang="en-US" sz="2000">
                              <a:effectLst/>
                              <a:latin typeface="Cambria Math"/>
                              <a:ea typeface="Calibri"/>
                              <a:cs typeface="2  Zar"/>
                            </a:rPr>
                            <m:t>T</m:t>
                          </m:r>
                          <m:r>
                            <a:rPr lang="en-US" sz="2000">
                              <a:effectLst/>
                              <a:latin typeface="Cambria Math"/>
                              <a:ea typeface="Calibri"/>
                              <a:cs typeface="2  Zar"/>
                            </a:rPr>
                            <m:t>≤</m:t>
                          </m:r>
                          <m:r>
                            <a:rPr lang="en-US" sz="2000">
                              <a:effectLst/>
                              <a:latin typeface="Cambria Math"/>
                              <a:ea typeface="Calibri"/>
                              <a:cs typeface="2  Zar"/>
                            </a:rPr>
                            <m:t>0</m:t>
                          </m:r>
                          <m:r>
                            <a:rPr lang="en-US" sz="2000">
                              <a:effectLst/>
                              <a:latin typeface="Cambria Math"/>
                              <a:ea typeface="Calibri"/>
                              <a:cs typeface="2  Zar"/>
                            </a:rPr>
                            <m:t>/</m:t>
                          </m:r>
                          <m:r>
                            <a:rPr lang="en-US" sz="2000">
                              <a:effectLst/>
                              <a:latin typeface="Cambria Math"/>
                              <a:ea typeface="Calibri"/>
                              <a:cs typeface="2  Zar"/>
                            </a:rPr>
                            <m:t>5</m:t>
                          </m:r>
                          <m:r>
                            <a:rPr lang="en-US" sz="2000">
                              <a:effectLst/>
                              <a:latin typeface="Cambria Math"/>
                              <a:ea typeface="Calibri"/>
                              <a:cs typeface="2  Zar"/>
                            </a:rPr>
                            <m:t> </m:t>
                          </m:r>
                          <m:r>
                            <m:rPr>
                              <m:sty m:val="p"/>
                            </m:rPr>
                            <a:rPr lang="en-US" sz="2000">
                              <a:effectLst/>
                              <a:latin typeface="Cambria Math"/>
                              <a:ea typeface="Calibri"/>
                              <a:cs typeface="2  Zar"/>
                            </a:rPr>
                            <m:t>Fu</m:t>
                          </m:r>
                          <m:r>
                            <a:rPr lang="en-US" sz="2000">
                              <a:effectLst/>
                              <a:latin typeface="Cambria Math"/>
                              <a:ea typeface="Calibri"/>
                              <a:cs typeface="2  Zar"/>
                            </a:rPr>
                            <m:t> </m:t>
                          </m:r>
                          <m:r>
                            <m:rPr>
                              <m:sty m:val="p"/>
                            </m:rPr>
                            <a:rPr lang="en-US" sz="2000">
                              <a:effectLst/>
                              <a:latin typeface="Cambria Math"/>
                              <a:ea typeface="Calibri"/>
                              <a:cs typeface="2  Zar"/>
                            </a:rPr>
                            <m:t>Ae</m:t>
                          </m:r>
                        </m:e>
                      </m:mr>
                    </m:m>
                    <m:r>
                      <a:rPr lang="fa-IR" sz="2000">
                        <a:effectLst/>
                        <a:latin typeface="Cambria Math"/>
                        <a:ea typeface="Calibri"/>
                        <a:cs typeface="Cambria Math"/>
                      </a:rPr>
                      <m:t>⇒</m:t>
                    </m:r>
                  </m:oMath>
                </a14:m>
                <a:endParaRPr lang="en-US" sz="1400" dirty="0">
                  <a:ea typeface="Calibri"/>
                  <a:cs typeface="Arial"/>
                </a:endParaRPr>
              </a:p>
              <a:p>
                <a:pPr algn="justLow">
                  <a:lnSpc>
                    <a:spcPct val="150000"/>
                  </a:lnSpc>
                  <a:spcAft>
                    <a:spcPts val="1000"/>
                  </a:spcAft>
                </a:pPr>
                <a:r>
                  <a:rPr lang="fa-IR" sz="2000" dirty="0">
                    <a:ea typeface="Calibri"/>
                    <a:cs typeface="2  Zar"/>
                  </a:rPr>
                  <a:t>* از بین این دو رابطه باید </a:t>
                </a:r>
                <a:r>
                  <a:rPr lang="en-US" sz="2000" dirty="0" err="1">
                    <a:ea typeface="Calibri"/>
                    <a:cs typeface="2  Zar"/>
                  </a:rPr>
                  <a:t>Tmin</a:t>
                </a:r>
                <a:r>
                  <a:rPr lang="fa-IR" sz="2000" dirty="0">
                    <a:ea typeface="Calibri"/>
                    <a:cs typeface="2  Zar"/>
                  </a:rPr>
                  <a:t> را بدست بیاوریم. </a:t>
                </a:r>
                <a:endParaRPr lang="en-US" sz="1400" dirty="0">
                  <a:ea typeface="Calibri"/>
                  <a:cs typeface="Arial"/>
                </a:endParaRPr>
              </a:p>
              <a:p>
                <a:pPr algn="justLow">
                  <a:lnSpc>
                    <a:spcPct val="150000"/>
                  </a:lnSpc>
                  <a:spcAft>
                    <a:spcPts val="1000"/>
                  </a:spcAft>
                </a:pPr>
                <a:r>
                  <a:rPr lang="fa-IR" sz="2000" dirty="0">
                    <a:ea typeface="Calibri"/>
                    <a:cs typeface="2  Zar"/>
                  </a:rPr>
                  <a:t>مثال : </a:t>
                </a:r>
                <a14:m>
                  <m:oMath xmlns:m="http://schemas.openxmlformats.org/officeDocument/2006/math">
                    <m:sSub>
                      <m:sSubPr>
                        <m:ctrlPr>
                          <a:rPr lang="en-US" sz="2000" i="1">
                            <a:effectLst/>
                            <a:latin typeface="Cambria Math"/>
                            <a:ea typeface="Calibri"/>
                            <a:cs typeface="2  Zar"/>
                          </a:rPr>
                        </m:ctrlPr>
                      </m:sSubPr>
                      <m:e>
                        <m:r>
                          <m:rPr>
                            <m:sty m:val="p"/>
                          </m:rPr>
                          <a:rPr lang="en-US" sz="2000">
                            <a:effectLst/>
                            <a:latin typeface="Cambria Math"/>
                            <a:ea typeface="Calibri"/>
                            <a:cs typeface="2  Zar"/>
                          </a:rPr>
                          <m:t>St</m:t>
                        </m:r>
                      </m:e>
                      <m:sub>
                        <m:r>
                          <a:rPr lang="en-US" sz="2000">
                            <a:effectLst/>
                            <a:latin typeface="Cambria Math"/>
                            <a:ea typeface="Calibri"/>
                            <a:cs typeface="2  Zar"/>
                          </a:rPr>
                          <m:t>37</m:t>
                        </m:r>
                      </m:sub>
                    </m:sSub>
                    <m:d>
                      <m:dPr>
                        <m:begChr m:val="{"/>
                        <m:endChr m:val=""/>
                        <m:ctrlPr>
                          <a:rPr lang="en-US" sz="2000" i="1">
                            <a:effectLst/>
                            <a:latin typeface="Cambria Math"/>
                            <a:ea typeface="Calibri"/>
                            <a:cs typeface="2  Zar"/>
                          </a:rPr>
                        </m:ctrlPr>
                      </m:dPr>
                      <m:e>
                        <m:m>
                          <m:mPr>
                            <m:mcs>
                              <m:mc>
                                <m:mcPr>
                                  <m:count m:val="1"/>
                                  <m:mcJc m:val="center"/>
                                </m:mcPr>
                              </m:mc>
                            </m:mcs>
                            <m:ctrlPr>
                              <a:rPr lang="en-US" sz="2000" i="1">
                                <a:effectLst/>
                                <a:latin typeface="Cambria Math"/>
                                <a:ea typeface="Calibri"/>
                                <a:cs typeface="2  Zar"/>
                              </a:rPr>
                            </m:ctrlPr>
                          </m:mPr>
                          <m:mr>
                            <m:e>
                              <m:r>
                                <m:rPr>
                                  <m:sty m:val="p"/>
                                </m:rPr>
                                <a:rPr lang="en-US" sz="2000">
                                  <a:effectLst/>
                                  <a:latin typeface="Cambria Math"/>
                                  <a:ea typeface="Calibri"/>
                                  <a:cs typeface="2  Zar"/>
                                </a:rPr>
                                <m:t>Fy</m:t>
                              </m:r>
                              <m:r>
                                <a:rPr lang="en-US" sz="2000">
                                  <a:effectLst/>
                                  <a:latin typeface="Cambria Math"/>
                                  <a:ea typeface="Calibri"/>
                                  <a:cs typeface="2  Zar"/>
                                </a:rPr>
                                <m:t>=</m:t>
                              </m:r>
                              <m:r>
                                <a:rPr lang="en-US" sz="2000">
                                  <a:effectLst/>
                                  <a:latin typeface="Cambria Math"/>
                                  <a:ea typeface="Calibri"/>
                                  <a:cs typeface="2  Zar"/>
                                </a:rPr>
                                <m:t>2400</m:t>
                              </m:r>
                              <m:r>
                                <a:rPr lang="en-US" sz="2000">
                                  <a:effectLst/>
                                  <a:latin typeface="Cambria Math"/>
                                  <a:ea typeface="Calibri"/>
                                  <a:cs typeface="2  Zar"/>
                                </a:rPr>
                                <m:t> </m:t>
                              </m:r>
                              <m:r>
                                <m:rPr>
                                  <m:sty m:val="p"/>
                                </m:rPr>
                                <a:rPr lang="en-US" sz="2000">
                                  <a:effectLst/>
                                  <a:latin typeface="Cambria Math"/>
                                  <a:ea typeface="Calibri"/>
                                  <a:cs typeface="2  Zar"/>
                                </a:rPr>
                                <m:t>kg</m:t>
                              </m:r>
                              <m:r>
                                <a:rPr lang="en-US" sz="2000">
                                  <a:effectLst/>
                                  <a:latin typeface="Cambria Math"/>
                                  <a:ea typeface="Calibri"/>
                                  <a:cs typeface="2  Zar"/>
                                </a:rPr>
                                <m:t>/</m:t>
                              </m:r>
                              <m:sSup>
                                <m:sSupPr>
                                  <m:ctrlPr>
                                    <a:rPr lang="en-US" sz="2000" i="1">
                                      <a:effectLst/>
                                      <a:latin typeface="Cambria Math"/>
                                      <a:ea typeface="Calibri"/>
                                      <a:cs typeface="2  Zar"/>
                                    </a:rPr>
                                  </m:ctrlPr>
                                </m:sSupPr>
                                <m:e>
                                  <m:r>
                                    <m:rPr>
                                      <m:sty m:val="p"/>
                                    </m:rPr>
                                    <a:rPr lang="en-US" sz="2000">
                                      <a:effectLst/>
                                      <a:latin typeface="Cambria Math"/>
                                      <a:ea typeface="Calibri"/>
                                      <a:cs typeface="2  Zar"/>
                                    </a:rPr>
                                    <m:t>Cm</m:t>
                                  </m:r>
                                </m:e>
                                <m:sup>
                                  <m:r>
                                    <a:rPr lang="en-US" sz="2000">
                                      <a:effectLst/>
                                      <a:latin typeface="Cambria Math"/>
                                      <a:ea typeface="Calibri"/>
                                      <a:cs typeface="2  Zar"/>
                                    </a:rPr>
                                    <m:t>2</m:t>
                                  </m:r>
                                </m:sup>
                              </m:sSup>
                            </m:e>
                          </m:mr>
                          <m:mr>
                            <m:e>
                              <m:r>
                                <m:rPr>
                                  <m:sty m:val="p"/>
                                </m:rPr>
                                <a:rPr lang="en-US" sz="2000">
                                  <a:effectLst/>
                                  <a:latin typeface="Cambria Math"/>
                                  <a:ea typeface="Calibri"/>
                                  <a:cs typeface="2  Zar"/>
                                </a:rPr>
                                <m:t>Fu</m:t>
                              </m:r>
                              <m:r>
                                <a:rPr lang="en-US" sz="2000">
                                  <a:effectLst/>
                                  <a:latin typeface="Cambria Math"/>
                                  <a:ea typeface="Calibri"/>
                                  <a:cs typeface="2  Zar"/>
                                </a:rPr>
                                <m:t>=</m:t>
                              </m:r>
                              <m:r>
                                <a:rPr lang="en-US" sz="2000">
                                  <a:effectLst/>
                                  <a:latin typeface="Cambria Math"/>
                                  <a:ea typeface="Calibri"/>
                                  <a:cs typeface="2  Zar"/>
                                </a:rPr>
                                <m:t>3600</m:t>
                              </m:r>
                              <m:r>
                                <a:rPr lang="en-US" sz="2000">
                                  <a:effectLst/>
                                  <a:latin typeface="Cambria Math"/>
                                  <a:ea typeface="Calibri"/>
                                  <a:cs typeface="2  Zar"/>
                                </a:rPr>
                                <m:t> </m:t>
                              </m:r>
                              <m:r>
                                <m:rPr>
                                  <m:sty m:val="p"/>
                                </m:rPr>
                                <a:rPr lang="en-US" sz="2000">
                                  <a:effectLst/>
                                  <a:latin typeface="Cambria Math"/>
                                  <a:ea typeface="Calibri"/>
                                  <a:cs typeface="2  Zar"/>
                                </a:rPr>
                                <m:t>kg</m:t>
                              </m:r>
                              <m:r>
                                <a:rPr lang="en-US" sz="2000">
                                  <a:effectLst/>
                                  <a:latin typeface="Cambria Math"/>
                                  <a:ea typeface="Calibri"/>
                                  <a:cs typeface="2  Zar"/>
                                </a:rPr>
                                <m:t>/</m:t>
                              </m:r>
                              <m:sSup>
                                <m:sSupPr>
                                  <m:ctrlPr>
                                    <a:rPr lang="en-US" sz="2000" i="1">
                                      <a:effectLst/>
                                      <a:latin typeface="Cambria Math"/>
                                      <a:ea typeface="Calibri"/>
                                      <a:cs typeface="2  Zar"/>
                                    </a:rPr>
                                  </m:ctrlPr>
                                </m:sSupPr>
                                <m:e>
                                  <m:r>
                                    <m:rPr>
                                      <m:sty m:val="p"/>
                                    </m:rPr>
                                    <a:rPr lang="en-US" sz="2000">
                                      <a:effectLst/>
                                      <a:latin typeface="Cambria Math"/>
                                      <a:ea typeface="Calibri"/>
                                      <a:cs typeface="2  Zar"/>
                                    </a:rPr>
                                    <m:t>Cm</m:t>
                                  </m:r>
                                </m:e>
                                <m:sup>
                                  <m:r>
                                    <a:rPr lang="en-US" sz="2000">
                                      <a:effectLst/>
                                      <a:latin typeface="Cambria Math"/>
                                      <a:ea typeface="Calibri"/>
                                      <a:cs typeface="2  Zar"/>
                                    </a:rPr>
                                    <m:t>2</m:t>
                                  </m:r>
                                </m:sup>
                              </m:sSup>
                            </m:e>
                          </m:mr>
                        </m:m>
                      </m:e>
                    </m:d>
                  </m:oMath>
                </a14:m>
                <a:endParaRPr lang="en-US" sz="1400" dirty="0">
                  <a:ea typeface="Calibri"/>
                  <a:cs typeface="Arial"/>
                </a:endParaRPr>
              </a:p>
              <a:p>
                <a:r>
                  <a:rPr lang="en-US" sz="2000" dirty="0">
                    <a:ea typeface="Calibri"/>
                    <a:cs typeface="2  Zar"/>
                  </a:rPr>
                  <a:t>A</a:t>
                </a:r>
                <a:r>
                  <a:rPr lang="en-US" sz="2000" baseline="-25000" dirty="0">
                    <a:ea typeface="Calibri"/>
                    <a:cs typeface="2  Zar"/>
                  </a:rPr>
                  <a:t>e</a:t>
                </a:r>
                <a:r>
                  <a:rPr lang="en-US" sz="2000" dirty="0">
                    <a:ea typeface="Calibri"/>
                    <a:cs typeface="2  Zar"/>
                  </a:rPr>
                  <a:t>=54×1=54</a:t>
                </a:r>
                <a:r>
                  <a:rPr lang="en-US" sz="2000" dirty="0">
                    <a:effectLst/>
                    <a:latin typeface="2  Zar"/>
                    <a:ea typeface="Calibri"/>
                  </a:rPr>
                  <a:t> </a:t>
                </a:r>
                <a:endParaRPr lang="en-US" sz="2000" dirty="0">
                  <a:solidFill>
                    <a:schemeClr val="tx2">
                      <a:lumMod val="60000"/>
                      <a:lumOff val="40000"/>
                    </a:schemeClr>
                  </a:solidFill>
                  <a:latin typeface="B Nazanin+ Black" panose="02000700000000000000" pitchFamily="2" charset="-78"/>
                  <a:cs typeface="B Nazanin+ Black" panose="02000700000000000000" pitchFamily="2" charset="-78"/>
                </a:endParaRPr>
              </a:p>
              <a:p>
                <a:pPr marL="0" indent="0">
                  <a:lnSpc>
                    <a:spcPct val="150000"/>
                  </a:lnSpc>
                  <a:buNone/>
                </a:pPr>
                <a:endParaRPr lang="fa-IR" sz="2000" dirty="0">
                  <a:solidFill>
                    <a:schemeClr val="tx2">
                      <a:lumMod val="60000"/>
                      <a:lumOff val="40000"/>
                    </a:schemeClr>
                  </a:solidFill>
                  <a:latin typeface="B Nazanin+ Black" panose="02000700000000000000" pitchFamily="2" charset="-78"/>
                  <a:cs typeface="B Nazanin+ Black" panose="02000700000000000000" pitchFamily="2" charset="-78"/>
                </a:endParaRPr>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xfrm>
                <a:off x="179512" y="1124744"/>
                <a:ext cx="8678198" cy="4968552"/>
              </a:xfrm>
              <a:blipFill rotWithShape="1">
                <a:blip r:embed="rId2"/>
                <a:stretch>
                  <a:fillRect/>
                </a:stretch>
              </a:blipFill>
            </p:spPr>
            <p:txBody>
              <a:bodyPr/>
              <a:lstStyle/>
              <a:p>
                <a:r>
                  <a:rPr lang="fa-IR">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fa-IR" dirty="0" smtClean="0"/>
              <a:t>اعضای فشاری</a:t>
            </a:r>
            <a:endParaRPr lang="fa-IR" dirty="0"/>
          </a:p>
          <a:p>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908720"/>
                <a:ext cx="8678198" cy="5256584"/>
              </a:xfrm>
            </p:spPr>
            <p:txBody>
              <a:bodyPr>
                <a:normAutofit fontScale="62500" lnSpcReduction="20000"/>
              </a:bodyPr>
              <a:lstStyle/>
              <a:p>
                <a:pPr algn="justLow">
                  <a:lnSpc>
                    <a:spcPct val="150000"/>
                  </a:lnSpc>
                  <a:spcAft>
                    <a:spcPts val="1000"/>
                  </a:spcAft>
                </a:pPr>
                <a:r>
                  <a:rPr lang="fa-IR" sz="2000" b="1" dirty="0">
                    <a:ea typeface="Calibri"/>
                    <a:cs typeface="2  Zar"/>
                  </a:rPr>
                  <a:t>* اعضای فشاری (ستون ها) : </a:t>
                </a:r>
                <a:endParaRPr lang="en-US" sz="1400" dirty="0">
                  <a:ea typeface="Calibri"/>
                  <a:cs typeface="Arial"/>
                </a:endParaRPr>
              </a:p>
              <a:p>
                <a:pPr algn="justLow">
                  <a:lnSpc>
                    <a:spcPct val="150000"/>
                  </a:lnSpc>
                  <a:spcAft>
                    <a:spcPts val="1000"/>
                  </a:spcAft>
                </a:pPr>
                <a:r>
                  <a:rPr lang="fa-IR" sz="2000" dirty="0">
                    <a:ea typeface="Calibri"/>
                    <a:cs typeface="2  Zar"/>
                  </a:rPr>
                  <a:t>* در مورد اعضای فشاری فقط نیروهای محوری مورد استفاده قرار می گیرد. </a:t>
                </a:r>
                <a:endParaRPr lang="en-US" sz="1400" dirty="0">
                  <a:ea typeface="Calibri"/>
                  <a:cs typeface="Arial"/>
                </a:endParaRPr>
              </a:p>
              <a:p>
                <a:pPr algn="justLow">
                  <a:lnSpc>
                    <a:spcPct val="150000"/>
                  </a:lnSpc>
                  <a:spcAft>
                    <a:spcPts val="1000"/>
                  </a:spcAft>
                </a:pPr>
                <a:r>
                  <a:rPr lang="fa-IR" sz="2000" dirty="0">
                    <a:ea typeface="Calibri"/>
                    <a:cs typeface="2  Zar"/>
                  </a:rPr>
                  <a:t>* تیر آهنی که سطح مقطع آن کمتر باشد زودتر دچار خمش می شود (</a:t>
                </a:r>
                <a:r>
                  <a:rPr lang="en-US" sz="2000" dirty="0">
                    <a:ea typeface="Calibri"/>
                    <a:cs typeface="2  Zar"/>
                  </a:rPr>
                  <a:t>A</a:t>
                </a:r>
                <a:r>
                  <a:rPr lang="fa-IR" sz="2000" dirty="0">
                    <a:ea typeface="Calibri"/>
                    <a:cs typeface="2  Zar"/>
                  </a:rPr>
                  <a:t>)</a:t>
                </a:r>
                <a:endParaRPr lang="en-US" sz="1400" dirty="0">
                  <a:ea typeface="Calibri"/>
                  <a:cs typeface="Arial"/>
                </a:endParaRPr>
              </a:p>
              <a:p>
                <a:pPr algn="justLow">
                  <a:lnSpc>
                    <a:spcPct val="150000"/>
                  </a:lnSpc>
                  <a:spcAft>
                    <a:spcPts val="1000"/>
                  </a:spcAft>
                </a:pPr>
                <a:r>
                  <a:rPr lang="fa-IR" sz="2000" dirty="0">
                    <a:ea typeface="Calibri"/>
                    <a:cs typeface="2  Zar"/>
                  </a:rPr>
                  <a:t>* هرچه طول تیر آهن بیشتر باشد نیرو بیشتر وارد می شود (</a:t>
                </a:r>
                <a:r>
                  <a:rPr lang="en-US" sz="2000" dirty="0">
                    <a:ea typeface="Calibri"/>
                    <a:cs typeface="2  Zar"/>
                  </a:rPr>
                  <a:t>L</a:t>
                </a:r>
                <a:r>
                  <a:rPr lang="fa-IR" sz="2000" dirty="0">
                    <a:ea typeface="Calibri"/>
                    <a:cs typeface="2  Zar"/>
                  </a:rPr>
                  <a:t>) </a:t>
                </a:r>
                <a:endParaRPr lang="en-US" sz="1400" dirty="0">
                  <a:ea typeface="Calibri"/>
                  <a:cs typeface="Arial"/>
                </a:endParaRPr>
              </a:p>
              <a:p>
                <a:pPr algn="justLow">
                  <a:lnSpc>
                    <a:spcPct val="150000"/>
                  </a:lnSpc>
                  <a:spcAft>
                    <a:spcPts val="1000"/>
                  </a:spcAft>
                </a:pPr>
                <a:r>
                  <a:rPr lang="fa-IR" sz="2000" dirty="0" smtClean="0">
                    <a:ea typeface="Calibri"/>
                    <a:cs typeface="2  Zar"/>
                  </a:rPr>
                  <a:t>* </a:t>
                </a:r>
                <a:r>
                  <a:rPr lang="fa-IR" sz="2000" dirty="0">
                    <a:ea typeface="Calibri"/>
                    <a:cs typeface="2  Zar"/>
                  </a:rPr>
                  <a:t>هرچه جرم به اطراف پخش شود شعاع </a:t>
                </a:r>
                <a:r>
                  <a:rPr lang="fa-IR" sz="2000" u="sng" dirty="0">
                    <a:ea typeface="Calibri"/>
                    <a:cs typeface="2  Zar"/>
                  </a:rPr>
                  <a:t>ژیراسیون</a:t>
                </a:r>
                <a:r>
                  <a:rPr lang="fa-IR" sz="2000" dirty="0">
                    <a:ea typeface="Calibri"/>
                    <a:cs typeface="2  Zar"/>
                  </a:rPr>
                  <a:t> بیشتر می شود. </a:t>
                </a:r>
                <a:endParaRPr lang="en-US" sz="1400" dirty="0">
                  <a:ea typeface="Calibri"/>
                  <a:cs typeface="Arial"/>
                </a:endParaRPr>
              </a:p>
              <a:p>
                <a:pPr algn="justLow">
                  <a:lnSpc>
                    <a:spcPct val="150000"/>
                  </a:lnSpc>
                  <a:spcAft>
                    <a:spcPts val="1000"/>
                  </a:spcAft>
                </a:pPr>
                <a:r>
                  <a:rPr lang="fa-IR" sz="2000" dirty="0">
                    <a:ea typeface="Calibri"/>
                    <a:cs typeface="2  Zar"/>
                  </a:rPr>
                  <a:t>شعاع ژیراسیون یا شعاع پراکندگی </a:t>
                </a:r>
                <a:r>
                  <a:rPr lang="fa-IR" sz="2000" dirty="0">
                    <a:ea typeface="Calibri"/>
                    <a:cs typeface="Times New Roman"/>
                  </a:rPr>
                  <a:t>→</a:t>
                </a:r>
                <a:r>
                  <a:rPr lang="fa-IR" sz="2000" dirty="0">
                    <a:ea typeface="Calibri"/>
                    <a:cs typeface="2  Zar"/>
                  </a:rPr>
                  <a:t> </a:t>
                </a:r>
                <a:r>
                  <a:rPr lang="en-US" sz="2000" dirty="0">
                    <a:ea typeface="Calibri"/>
                    <a:cs typeface="2  Zar"/>
                  </a:rPr>
                  <a:t>Y=</a:t>
                </a:r>
                <a14:m>
                  <m:oMath xmlns:m="http://schemas.openxmlformats.org/officeDocument/2006/math">
                    <m:rad>
                      <m:radPr>
                        <m:degHide m:val="on"/>
                        <m:ctrlPr>
                          <a:rPr lang="en-US" sz="2000" i="1">
                            <a:effectLst/>
                            <a:latin typeface="Cambria Math"/>
                            <a:ea typeface="Calibri"/>
                            <a:cs typeface="2  Zar"/>
                          </a:rPr>
                        </m:ctrlPr>
                      </m:radPr>
                      <m:deg/>
                      <m:e>
                        <m:f>
                          <m:fPr>
                            <m:ctrlPr>
                              <a:rPr lang="en-US" sz="2000" i="1">
                                <a:effectLst/>
                                <a:latin typeface="Cambria Math"/>
                                <a:ea typeface="Calibri"/>
                                <a:cs typeface="2  Zar"/>
                              </a:rPr>
                            </m:ctrlPr>
                          </m:fPr>
                          <m:num>
                            <m:r>
                              <m:rPr>
                                <m:sty m:val="p"/>
                              </m:rPr>
                              <a:rPr lang="en-US" sz="2000">
                                <a:effectLst/>
                                <a:latin typeface="Cambria Math"/>
                                <a:ea typeface="Calibri"/>
                                <a:cs typeface="2  Zar"/>
                              </a:rPr>
                              <m:t>I</m:t>
                            </m:r>
                          </m:num>
                          <m:den>
                            <m:r>
                              <m:rPr>
                                <m:sty m:val="p"/>
                              </m:rPr>
                              <a:rPr lang="en-US" sz="2000">
                                <a:effectLst/>
                                <a:latin typeface="Cambria Math"/>
                                <a:ea typeface="Calibri"/>
                                <a:cs typeface="2  Zar"/>
                              </a:rPr>
                              <m:t>A</m:t>
                            </m:r>
                          </m:den>
                        </m:f>
                      </m:e>
                    </m:rad>
                  </m:oMath>
                </a14:m>
                <a:r>
                  <a:rPr lang="en-US" sz="2000" dirty="0">
                    <a:effectLst/>
                    <a:latin typeface="2  Zar"/>
                    <a:ea typeface="Calibri"/>
                    <a:cs typeface="Arial"/>
                  </a:rPr>
                  <a:t> </a:t>
                </a:r>
                <a:endParaRPr lang="en-US" sz="1400" dirty="0">
                  <a:ea typeface="Calibri"/>
                  <a:cs typeface="Arial"/>
                </a:endParaRPr>
              </a:p>
              <a:p>
                <a:pPr algn="justLow">
                  <a:lnSpc>
                    <a:spcPct val="150000"/>
                  </a:lnSpc>
                  <a:spcAft>
                    <a:spcPts val="1000"/>
                  </a:spcAft>
                </a:pPr>
                <a:r>
                  <a:rPr lang="fa-IR" sz="2000" dirty="0" smtClean="0">
                    <a:ea typeface="Calibri"/>
                    <a:cs typeface="2  Zar"/>
                  </a:rPr>
                  <a:t>* </a:t>
                </a:r>
                <a:r>
                  <a:rPr lang="fa-IR" sz="2000" dirty="0">
                    <a:ea typeface="Calibri"/>
                    <a:cs typeface="2  Zar"/>
                  </a:rPr>
                  <a:t>هرچه جرم به مرکز نزدیک تر باشد ممان اینرسی آن بیشتر است. </a:t>
                </a:r>
                <a:endParaRPr lang="en-US" sz="1400" dirty="0">
                  <a:ea typeface="Calibri"/>
                  <a:cs typeface="Arial"/>
                </a:endParaRPr>
              </a:p>
              <a:p>
                <a:pPr algn="justLow">
                  <a:lnSpc>
                    <a:spcPct val="150000"/>
                  </a:lnSpc>
                  <a:spcAft>
                    <a:spcPts val="1000"/>
                  </a:spcAft>
                </a:pPr>
                <a:r>
                  <a:rPr lang="fa-IR" sz="2000" dirty="0">
                    <a:ea typeface="Calibri"/>
                    <a:cs typeface="2  Zar"/>
                  </a:rPr>
                  <a:t>* دلیل استفاده از لوله به جای میلگرد به خاطر کمانش کمتر است. </a:t>
                </a:r>
                <a:endParaRPr lang="en-US" sz="1400" dirty="0">
                  <a:ea typeface="Calibri"/>
                  <a:cs typeface="Arial"/>
                </a:endParaRPr>
              </a:p>
              <a:p>
                <a:pPr algn="justLow">
                  <a:lnSpc>
                    <a:spcPct val="150000"/>
                  </a:lnSpc>
                  <a:spcAft>
                    <a:spcPts val="1000"/>
                  </a:spcAft>
                </a:pPr>
                <a:r>
                  <a:rPr lang="fa-IR" sz="2000" dirty="0">
                    <a:ea typeface="Calibri"/>
                    <a:cs typeface="2  Zar"/>
                  </a:rPr>
                  <a:t>* حداکثر نیرویی که تیر می تواند تحمل کند نیروی محوری بحرانی گویند. که بیشتر از آن سازه در نزدیکی تخریب است. که از فرمول زیر استفاده می شود : </a:t>
                </a:r>
                <a:endParaRPr lang="en-US" sz="1400" dirty="0">
                  <a:ea typeface="Calibri"/>
                  <a:cs typeface="Arial"/>
                </a:endParaRPr>
              </a:p>
              <a:p>
                <a:pPr algn="justLow">
                  <a:lnSpc>
                    <a:spcPct val="150000"/>
                  </a:lnSpc>
                  <a:spcAft>
                    <a:spcPts val="1000"/>
                  </a:spcAft>
                </a:pPr>
                <a14:m>
                  <m:oMath xmlns:m="http://schemas.openxmlformats.org/officeDocument/2006/math">
                    <m:sSub>
                      <m:sSubPr>
                        <m:ctrlPr>
                          <a:rPr lang="en-US" sz="2000" i="1">
                            <a:effectLst/>
                            <a:latin typeface="Cambria Math"/>
                            <a:ea typeface="Calibri"/>
                            <a:cs typeface="2  Zar"/>
                          </a:rPr>
                        </m:ctrlPr>
                      </m:sSubPr>
                      <m:e>
                        <m:r>
                          <m:rPr>
                            <m:sty m:val="p"/>
                          </m:rPr>
                          <a:rPr lang="en-US" sz="2000">
                            <a:effectLst/>
                            <a:latin typeface="Cambria Math"/>
                            <a:ea typeface="Calibri"/>
                            <a:cs typeface="2  Zar"/>
                          </a:rPr>
                          <m:t>P</m:t>
                        </m:r>
                      </m:e>
                      <m:sub>
                        <m:r>
                          <m:rPr>
                            <m:sty m:val="p"/>
                          </m:rPr>
                          <a:rPr lang="en-US" sz="2000">
                            <a:effectLst/>
                            <a:latin typeface="Cambria Math"/>
                            <a:ea typeface="Calibri"/>
                            <a:cs typeface="2  Zar"/>
                          </a:rPr>
                          <m:t>cr</m:t>
                        </m:r>
                      </m:sub>
                    </m:sSub>
                    <m:r>
                      <a:rPr lang="en-US" sz="2000">
                        <a:effectLst/>
                        <a:latin typeface="Cambria Math"/>
                        <a:ea typeface="Calibri"/>
                        <a:cs typeface="2  Zar"/>
                      </a:rPr>
                      <m:t>=</m:t>
                    </m:r>
                    <m:f>
                      <m:fPr>
                        <m:ctrlPr>
                          <a:rPr lang="en-US" sz="2000" i="1">
                            <a:effectLst/>
                            <a:latin typeface="Cambria Math"/>
                            <a:ea typeface="Calibri"/>
                            <a:cs typeface="2  Zar"/>
                          </a:rPr>
                        </m:ctrlPr>
                      </m:fPr>
                      <m:num>
                        <m:sSup>
                          <m:sSupPr>
                            <m:ctrlPr>
                              <a:rPr lang="en-US" sz="2000" i="1">
                                <a:effectLst/>
                                <a:latin typeface="Cambria Math"/>
                                <a:ea typeface="Calibri"/>
                                <a:cs typeface="2  Zar"/>
                              </a:rPr>
                            </m:ctrlPr>
                          </m:sSupPr>
                          <m:e>
                            <m:r>
                              <m:rPr>
                                <m:sty m:val="p"/>
                              </m:rPr>
                              <a:rPr lang="en-US" sz="2000">
                                <a:effectLst/>
                                <a:latin typeface="Cambria Math"/>
                                <a:ea typeface="Calibri"/>
                                <a:cs typeface="2  Zar"/>
                              </a:rPr>
                              <m:t>π</m:t>
                            </m:r>
                          </m:e>
                          <m:sup>
                            <m:r>
                              <a:rPr lang="en-US" sz="2000">
                                <a:effectLst/>
                                <a:latin typeface="Cambria Math"/>
                                <a:ea typeface="Calibri"/>
                                <a:cs typeface="2  Zar"/>
                              </a:rPr>
                              <m:t>2</m:t>
                            </m:r>
                          </m:sup>
                        </m:sSup>
                        <m:r>
                          <a:rPr lang="en-US" sz="2000">
                            <a:effectLst/>
                            <a:latin typeface="Cambria Math"/>
                            <a:ea typeface="Calibri"/>
                            <a:cs typeface="2  Zar"/>
                          </a:rPr>
                          <m:t>.</m:t>
                        </m:r>
                        <m:r>
                          <m:rPr>
                            <m:sty m:val="p"/>
                          </m:rPr>
                          <a:rPr lang="en-US" sz="2000">
                            <a:effectLst/>
                            <a:latin typeface="Cambria Math"/>
                            <a:ea typeface="Calibri"/>
                            <a:cs typeface="2  Zar"/>
                          </a:rPr>
                          <m:t>E</m:t>
                        </m:r>
                        <m:r>
                          <a:rPr lang="en-US" sz="2000">
                            <a:effectLst/>
                            <a:latin typeface="Cambria Math"/>
                            <a:ea typeface="Calibri"/>
                            <a:cs typeface="2  Zar"/>
                          </a:rPr>
                          <m:t>.</m:t>
                        </m:r>
                        <m:r>
                          <m:rPr>
                            <m:sty m:val="p"/>
                          </m:rPr>
                          <a:rPr lang="en-US" sz="2000">
                            <a:effectLst/>
                            <a:latin typeface="Cambria Math"/>
                            <a:ea typeface="Calibri"/>
                            <a:cs typeface="2  Zar"/>
                          </a:rPr>
                          <m:t>I</m:t>
                        </m:r>
                      </m:num>
                      <m:den>
                        <m:sSup>
                          <m:sSupPr>
                            <m:ctrlPr>
                              <a:rPr lang="en-US" sz="2000" i="1">
                                <a:effectLst/>
                                <a:latin typeface="Cambria Math"/>
                                <a:ea typeface="Calibri"/>
                                <a:cs typeface="2  Zar"/>
                              </a:rPr>
                            </m:ctrlPr>
                          </m:sSupPr>
                          <m:e>
                            <m:r>
                              <m:rPr>
                                <m:sty m:val="p"/>
                              </m:rPr>
                              <a:rPr lang="en-US" sz="2000">
                                <a:effectLst/>
                                <a:latin typeface="Cambria Math"/>
                                <a:ea typeface="Calibri"/>
                                <a:cs typeface="2  Zar"/>
                              </a:rPr>
                              <m:t>K</m:t>
                            </m:r>
                          </m:e>
                          <m:sup>
                            <m:r>
                              <a:rPr lang="en-US" sz="2000">
                                <a:effectLst/>
                                <a:latin typeface="Cambria Math"/>
                                <a:ea typeface="Calibri"/>
                                <a:cs typeface="2  Zar"/>
                              </a:rPr>
                              <m:t>2</m:t>
                            </m:r>
                          </m:sup>
                        </m:sSup>
                        <m:r>
                          <a:rPr lang="en-US" sz="2000">
                            <a:effectLst/>
                            <a:latin typeface="Cambria Math"/>
                            <a:ea typeface="Calibri"/>
                            <a:cs typeface="2  Zar"/>
                          </a:rPr>
                          <m:t>.</m:t>
                        </m:r>
                        <m:sSup>
                          <m:sSupPr>
                            <m:ctrlPr>
                              <a:rPr lang="en-US" sz="2000" i="1">
                                <a:effectLst/>
                                <a:latin typeface="Cambria Math"/>
                                <a:ea typeface="Calibri"/>
                                <a:cs typeface="2  Zar"/>
                              </a:rPr>
                            </m:ctrlPr>
                          </m:sSupPr>
                          <m:e>
                            <m:r>
                              <m:rPr>
                                <m:sty m:val="p"/>
                              </m:rPr>
                              <a:rPr lang="en-US" sz="2000">
                                <a:effectLst/>
                                <a:latin typeface="Cambria Math"/>
                                <a:ea typeface="Calibri"/>
                                <a:cs typeface="2  Zar"/>
                              </a:rPr>
                              <m:t>L</m:t>
                            </m:r>
                          </m:e>
                          <m:sup>
                            <m:r>
                              <a:rPr lang="en-US" sz="2000">
                                <a:effectLst/>
                                <a:latin typeface="Cambria Math"/>
                                <a:ea typeface="Calibri"/>
                                <a:cs typeface="2  Zar"/>
                              </a:rPr>
                              <m:t>2</m:t>
                            </m:r>
                          </m:sup>
                        </m:sSup>
                      </m:den>
                    </m:f>
                  </m:oMath>
                </a14:m>
                <a:endParaRPr lang="en-US" sz="1400" dirty="0">
                  <a:ea typeface="Calibri"/>
                  <a:cs typeface="Arial"/>
                </a:endParaRPr>
              </a:p>
              <a:p>
                <a:endParaRPr lang="en-US" sz="2000" dirty="0">
                  <a:solidFill>
                    <a:schemeClr val="tx2">
                      <a:lumMod val="60000"/>
                      <a:lumOff val="40000"/>
                    </a:schemeClr>
                  </a:solidFill>
                  <a:latin typeface="B Nazanin+ Black" panose="02000700000000000000" pitchFamily="2" charset="-78"/>
                  <a:cs typeface="B Nazanin+ Black" panose="02000700000000000000" pitchFamily="2"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908720"/>
                <a:ext cx="8678198" cy="5256584"/>
              </a:xfrm>
              <a:blipFill rotWithShape="1">
                <a:blip r:embed="rId2"/>
                <a:stretch>
                  <a:fillRect l="-632"/>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5</a:t>
            </a:fld>
            <a:endParaRPr lang="fa-IR"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1556792"/>
            <a:ext cx="182873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7255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xEl>
                                              <p:pRg st="0" end="0"/>
                                            </p:txEl>
                                          </p:spTgt>
                                        </p:tgtEl>
                                        <p:attrNameLst>
                                          <p:attrName>ppt_x</p:attrName>
                                          <p:attrName>ppt_y</p:attrName>
                                        </p:attrNameLst>
                                      </p:cBhvr>
                                    </p:animMotion>
                                    <p:animRot by="1500000">
                                      <p:cBhvr>
                                        <p:cTn id="7" dur="125" fill="hold">
                                          <p:stCondLst>
                                            <p:cond delay="0"/>
                                          </p:stCondLst>
                                        </p:cTn>
                                        <p:tgtEl>
                                          <p:spTgt spid="11">
                                            <p:txEl>
                                              <p:pRg st="0" end="0"/>
                                            </p:txEl>
                                          </p:spTgt>
                                        </p:tgtEl>
                                        <p:attrNameLst>
                                          <p:attrName>r</p:attrName>
                                        </p:attrNameLst>
                                      </p:cBhvr>
                                    </p:animRot>
                                    <p:animRot by="-1500000">
                                      <p:cBhvr>
                                        <p:cTn id="8" dur="125" fill="hold">
                                          <p:stCondLst>
                                            <p:cond delay="125"/>
                                          </p:stCondLst>
                                        </p:cTn>
                                        <p:tgtEl>
                                          <p:spTgt spid="11">
                                            <p:txEl>
                                              <p:pRg st="0" end="0"/>
                                            </p:txEl>
                                          </p:spTgt>
                                        </p:tgtEl>
                                        <p:attrNameLst>
                                          <p:attrName>r</p:attrName>
                                        </p:attrNameLst>
                                      </p:cBhvr>
                                    </p:animRot>
                                    <p:animRot by="-1500000">
                                      <p:cBhvr>
                                        <p:cTn id="9" dur="125" fill="hold">
                                          <p:stCondLst>
                                            <p:cond delay="250"/>
                                          </p:stCondLst>
                                        </p:cTn>
                                        <p:tgtEl>
                                          <p:spTgt spid="11">
                                            <p:txEl>
                                              <p:pRg st="0" end="0"/>
                                            </p:txEl>
                                          </p:spTgt>
                                        </p:tgtEl>
                                        <p:attrNameLst>
                                          <p:attrName>r</p:attrName>
                                        </p:attrNameLst>
                                      </p:cBhvr>
                                    </p:animRot>
                                    <p:animRot by="1500000">
                                      <p:cBhvr>
                                        <p:cTn id="10" dur="125" fill="hold">
                                          <p:stCondLst>
                                            <p:cond delay="375"/>
                                          </p:stCondLst>
                                        </p:cTn>
                                        <p:tgtEl>
                                          <p:spTgt spid="11">
                                            <p:txEl>
                                              <p:pRg st="0" end="0"/>
                                            </p:txEl>
                                          </p:spTgt>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1">
                                            <p:txEl>
                                              <p:pRg st="1" end="1"/>
                                            </p:txEl>
                                          </p:spTgt>
                                        </p:tgtEl>
                                        <p:attrNameLst>
                                          <p:attrName>ppt_x</p:attrName>
                                          <p:attrName>ppt_y</p:attrName>
                                        </p:attrNameLst>
                                      </p:cBhvr>
                                    </p:animMotion>
                                    <p:animRot by="1500000">
                                      <p:cBhvr>
                                        <p:cTn id="13" dur="125" fill="hold">
                                          <p:stCondLst>
                                            <p:cond delay="0"/>
                                          </p:stCondLst>
                                        </p:cTn>
                                        <p:tgtEl>
                                          <p:spTgt spid="11">
                                            <p:txEl>
                                              <p:pRg st="1" end="1"/>
                                            </p:txEl>
                                          </p:spTgt>
                                        </p:tgtEl>
                                        <p:attrNameLst>
                                          <p:attrName>r</p:attrName>
                                        </p:attrNameLst>
                                      </p:cBhvr>
                                    </p:animRot>
                                    <p:animRot by="-1500000">
                                      <p:cBhvr>
                                        <p:cTn id="14" dur="125" fill="hold">
                                          <p:stCondLst>
                                            <p:cond delay="125"/>
                                          </p:stCondLst>
                                        </p:cTn>
                                        <p:tgtEl>
                                          <p:spTgt spid="11">
                                            <p:txEl>
                                              <p:pRg st="1" end="1"/>
                                            </p:txEl>
                                          </p:spTgt>
                                        </p:tgtEl>
                                        <p:attrNameLst>
                                          <p:attrName>r</p:attrName>
                                        </p:attrNameLst>
                                      </p:cBhvr>
                                    </p:animRot>
                                    <p:animRot by="-1500000">
                                      <p:cBhvr>
                                        <p:cTn id="15" dur="125" fill="hold">
                                          <p:stCondLst>
                                            <p:cond delay="250"/>
                                          </p:stCondLst>
                                        </p:cTn>
                                        <p:tgtEl>
                                          <p:spTgt spid="11">
                                            <p:txEl>
                                              <p:pRg st="1" end="1"/>
                                            </p:txEl>
                                          </p:spTgt>
                                        </p:tgtEl>
                                        <p:attrNameLst>
                                          <p:attrName>r</p:attrName>
                                        </p:attrNameLst>
                                      </p:cBhvr>
                                    </p:animRot>
                                    <p:animRot by="1500000">
                                      <p:cBhvr>
                                        <p:cTn id="16" dur="125" fill="hold">
                                          <p:stCondLst>
                                            <p:cond delay="375"/>
                                          </p:stCondLst>
                                        </p:cTn>
                                        <p:tgtEl>
                                          <p:spTgt spid="11">
                                            <p:txEl>
                                              <p:pRg st="1" end="1"/>
                                            </p:txEl>
                                          </p:spTgt>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11">
                                            <p:txEl>
                                              <p:pRg st="2" end="2"/>
                                            </p:txEl>
                                          </p:spTgt>
                                        </p:tgtEl>
                                        <p:attrNameLst>
                                          <p:attrName>ppt_x</p:attrName>
                                          <p:attrName>ppt_y</p:attrName>
                                        </p:attrNameLst>
                                      </p:cBhvr>
                                    </p:animMotion>
                                    <p:animRot by="1500000">
                                      <p:cBhvr>
                                        <p:cTn id="19" dur="125" fill="hold">
                                          <p:stCondLst>
                                            <p:cond delay="0"/>
                                          </p:stCondLst>
                                        </p:cTn>
                                        <p:tgtEl>
                                          <p:spTgt spid="11">
                                            <p:txEl>
                                              <p:pRg st="2" end="2"/>
                                            </p:txEl>
                                          </p:spTgt>
                                        </p:tgtEl>
                                        <p:attrNameLst>
                                          <p:attrName>r</p:attrName>
                                        </p:attrNameLst>
                                      </p:cBhvr>
                                    </p:animRot>
                                    <p:animRot by="-1500000">
                                      <p:cBhvr>
                                        <p:cTn id="20" dur="125" fill="hold">
                                          <p:stCondLst>
                                            <p:cond delay="125"/>
                                          </p:stCondLst>
                                        </p:cTn>
                                        <p:tgtEl>
                                          <p:spTgt spid="11">
                                            <p:txEl>
                                              <p:pRg st="2" end="2"/>
                                            </p:txEl>
                                          </p:spTgt>
                                        </p:tgtEl>
                                        <p:attrNameLst>
                                          <p:attrName>r</p:attrName>
                                        </p:attrNameLst>
                                      </p:cBhvr>
                                    </p:animRot>
                                    <p:animRot by="-1500000">
                                      <p:cBhvr>
                                        <p:cTn id="21" dur="125" fill="hold">
                                          <p:stCondLst>
                                            <p:cond delay="250"/>
                                          </p:stCondLst>
                                        </p:cTn>
                                        <p:tgtEl>
                                          <p:spTgt spid="11">
                                            <p:txEl>
                                              <p:pRg st="2" end="2"/>
                                            </p:txEl>
                                          </p:spTgt>
                                        </p:tgtEl>
                                        <p:attrNameLst>
                                          <p:attrName>r</p:attrName>
                                        </p:attrNameLst>
                                      </p:cBhvr>
                                    </p:animRot>
                                    <p:animRot by="1500000">
                                      <p:cBhvr>
                                        <p:cTn id="22" dur="125" fill="hold">
                                          <p:stCondLst>
                                            <p:cond delay="375"/>
                                          </p:stCondLst>
                                        </p:cTn>
                                        <p:tgtEl>
                                          <p:spTgt spid="11">
                                            <p:txEl>
                                              <p:pRg st="2" end="2"/>
                                            </p:txEl>
                                          </p:spTgt>
                                        </p:tgtEl>
                                        <p:attrNameLst>
                                          <p:attrName>r</p:attrName>
                                        </p:attrNameLst>
                                      </p:cBhvr>
                                    </p:animRot>
                                  </p:childTnLst>
                                </p:cTn>
                              </p:par>
                              <p:par>
                                <p:cTn id="23" presetID="34" presetClass="emph" presetSubtype="0" fill="hold" grpId="0"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11">
                                            <p:txEl>
                                              <p:pRg st="3" end="3"/>
                                            </p:txEl>
                                          </p:spTgt>
                                        </p:tgtEl>
                                        <p:attrNameLst>
                                          <p:attrName>ppt_x</p:attrName>
                                          <p:attrName>ppt_y</p:attrName>
                                        </p:attrNameLst>
                                      </p:cBhvr>
                                    </p:animMotion>
                                    <p:animRot by="1500000">
                                      <p:cBhvr>
                                        <p:cTn id="25" dur="125" fill="hold">
                                          <p:stCondLst>
                                            <p:cond delay="0"/>
                                          </p:stCondLst>
                                        </p:cTn>
                                        <p:tgtEl>
                                          <p:spTgt spid="11">
                                            <p:txEl>
                                              <p:pRg st="3" end="3"/>
                                            </p:txEl>
                                          </p:spTgt>
                                        </p:tgtEl>
                                        <p:attrNameLst>
                                          <p:attrName>r</p:attrName>
                                        </p:attrNameLst>
                                      </p:cBhvr>
                                    </p:animRot>
                                    <p:animRot by="-1500000">
                                      <p:cBhvr>
                                        <p:cTn id="26" dur="125" fill="hold">
                                          <p:stCondLst>
                                            <p:cond delay="125"/>
                                          </p:stCondLst>
                                        </p:cTn>
                                        <p:tgtEl>
                                          <p:spTgt spid="11">
                                            <p:txEl>
                                              <p:pRg st="3" end="3"/>
                                            </p:txEl>
                                          </p:spTgt>
                                        </p:tgtEl>
                                        <p:attrNameLst>
                                          <p:attrName>r</p:attrName>
                                        </p:attrNameLst>
                                      </p:cBhvr>
                                    </p:animRot>
                                    <p:animRot by="-1500000">
                                      <p:cBhvr>
                                        <p:cTn id="27" dur="125" fill="hold">
                                          <p:stCondLst>
                                            <p:cond delay="250"/>
                                          </p:stCondLst>
                                        </p:cTn>
                                        <p:tgtEl>
                                          <p:spTgt spid="11">
                                            <p:txEl>
                                              <p:pRg st="3" end="3"/>
                                            </p:txEl>
                                          </p:spTgt>
                                        </p:tgtEl>
                                        <p:attrNameLst>
                                          <p:attrName>r</p:attrName>
                                        </p:attrNameLst>
                                      </p:cBhvr>
                                    </p:animRot>
                                    <p:animRot by="1500000">
                                      <p:cBhvr>
                                        <p:cTn id="28" dur="125" fill="hold">
                                          <p:stCondLst>
                                            <p:cond delay="375"/>
                                          </p:stCondLst>
                                        </p:cTn>
                                        <p:tgtEl>
                                          <p:spTgt spid="11">
                                            <p:txEl>
                                              <p:pRg st="3" end="3"/>
                                            </p:txEl>
                                          </p:spTgt>
                                        </p:tgtEl>
                                        <p:attrNameLst>
                                          <p:attrName>r</p:attrName>
                                        </p:attrNameLst>
                                      </p:cBhvr>
                                    </p:animRot>
                                  </p:childTnLst>
                                </p:cTn>
                              </p:par>
                              <p:par>
                                <p:cTn id="29" presetID="34" presetClass="emph" presetSubtype="0" fill="hold" grpId="0"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1">
                                            <p:txEl>
                                              <p:pRg st="4" end="4"/>
                                            </p:txEl>
                                          </p:spTgt>
                                        </p:tgtEl>
                                        <p:attrNameLst>
                                          <p:attrName>ppt_x</p:attrName>
                                          <p:attrName>ppt_y</p:attrName>
                                        </p:attrNameLst>
                                      </p:cBhvr>
                                    </p:animMotion>
                                    <p:animRot by="1500000">
                                      <p:cBhvr>
                                        <p:cTn id="31" dur="125" fill="hold">
                                          <p:stCondLst>
                                            <p:cond delay="0"/>
                                          </p:stCondLst>
                                        </p:cTn>
                                        <p:tgtEl>
                                          <p:spTgt spid="11">
                                            <p:txEl>
                                              <p:pRg st="4" end="4"/>
                                            </p:txEl>
                                          </p:spTgt>
                                        </p:tgtEl>
                                        <p:attrNameLst>
                                          <p:attrName>r</p:attrName>
                                        </p:attrNameLst>
                                      </p:cBhvr>
                                    </p:animRot>
                                    <p:animRot by="-1500000">
                                      <p:cBhvr>
                                        <p:cTn id="32" dur="125" fill="hold">
                                          <p:stCondLst>
                                            <p:cond delay="125"/>
                                          </p:stCondLst>
                                        </p:cTn>
                                        <p:tgtEl>
                                          <p:spTgt spid="11">
                                            <p:txEl>
                                              <p:pRg st="4" end="4"/>
                                            </p:txEl>
                                          </p:spTgt>
                                        </p:tgtEl>
                                        <p:attrNameLst>
                                          <p:attrName>r</p:attrName>
                                        </p:attrNameLst>
                                      </p:cBhvr>
                                    </p:animRot>
                                    <p:animRot by="-1500000">
                                      <p:cBhvr>
                                        <p:cTn id="33" dur="125" fill="hold">
                                          <p:stCondLst>
                                            <p:cond delay="250"/>
                                          </p:stCondLst>
                                        </p:cTn>
                                        <p:tgtEl>
                                          <p:spTgt spid="11">
                                            <p:txEl>
                                              <p:pRg st="4" end="4"/>
                                            </p:txEl>
                                          </p:spTgt>
                                        </p:tgtEl>
                                        <p:attrNameLst>
                                          <p:attrName>r</p:attrName>
                                        </p:attrNameLst>
                                      </p:cBhvr>
                                    </p:animRot>
                                    <p:animRot by="1500000">
                                      <p:cBhvr>
                                        <p:cTn id="34" dur="125" fill="hold">
                                          <p:stCondLst>
                                            <p:cond delay="375"/>
                                          </p:stCondLst>
                                        </p:cTn>
                                        <p:tgtEl>
                                          <p:spTgt spid="11">
                                            <p:txEl>
                                              <p:pRg st="4" end="4"/>
                                            </p:txEl>
                                          </p:spTgt>
                                        </p:tgtEl>
                                        <p:attrNameLst>
                                          <p:attrName>r</p:attrName>
                                        </p:attrNameLst>
                                      </p:cBhvr>
                                    </p:animRot>
                                  </p:childTnLst>
                                </p:cTn>
                              </p:par>
                              <p:par>
                                <p:cTn id="35" presetID="34" presetClass="emph" presetSubtype="0" fill="hold" grpId="0"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11">
                                            <p:txEl>
                                              <p:pRg st="5" end="5"/>
                                            </p:txEl>
                                          </p:spTgt>
                                        </p:tgtEl>
                                        <p:attrNameLst>
                                          <p:attrName>ppt_x</p:attrName>
                                          <p:attrName>ppt_y</p:attrName>
                                        </p:attrNameLst>
                                      </p:cBhvr>
                                    </p:animMotion>
                                    <p:animRot by="1500000">
                                      <p:cBhvr>
                                        <p:cTn id="37" dur="125" fill="hold">
                                          <p:stCondLst>
                                            <p:cond delay="0"/>
                                          </p:stCondLst>
                                        </p:cTn>
                                        <p:tgtEl>
                                          <p:spTgt spid="11">
                                            <p:txEl>
                                              <p:pRg st="5" end="5"/>
                                            </p:txEl>
                                          </p:spTgt>
                                        </p:tgtEl>
                                        <p:attrNameLst>
                                          <p:attrName>r</p:attrName>
                                        </p:attrNameLst>
                                      </p:cBhvr>
                                    </p:animRot>
                                    <p:animRot by="-1500000">
                                      <p:cBhvr>
                                        <p:cTn id="38" dur="125" fill="hold">
                                          <p:stCondLst>
                                            <p:cond delay="125"/>
                                          </p:stCondLst>
                                        </p:cTn>
                                        <p:tgtEl>
                                          <p:spTgt spid="11">
                                            <p:txEl>
                                              <p:pRg st="5" end="5"/>
                                            </p:txEl>
                                          </p:spTgt>
                                        </p:tgtEl>
                                        <p:attrNameLst>
                                          <p:attrName>r</p:attrName>
                                        </p:attrNameLst>
                                      </p:cBhvr>
                                    </p:animRot>
                                    <p:animRot by="-1500000">
                                      <p:cBhvr>
                                        <p:cTn id="39" dur="125" fill="hold">
                                          <p:stCondLst>
                                            <p:cond delay="250"/>
                                          </p:stCondLst>
                                        </p:cTn>
                                        <p:tgtEl>
                                          <p:spTgt spid="11">
                                            <p:txEl>
                                              <p:pRg st="5" end="5"/>
                                            </p:txEl>
                                          </p:spTgt>
                                        </p:tgtEl>
                                        <p:attrNameLst>
                                          <p:attrName>r</p:attrName>
                                        </p:attrNameLst>
                                      </p:cBhvr>
                                    </p:animRot>
                                    <p:animRot by="1500000">
                                      <p:cBhvr>
                                        <p:cTn id="40" dur="125" fill="hold">
                                          <p:stCondLst>
                                            <p:cond delay="375"/>
                                          </p:stCondLst>
                                        </p:cTn>
                                        <p:tgtEl>
                                          <p:spTgt spid="11">
                                            <p:txEl>
                                              <p:pRg st="5" end="5"/>
                                            </p:txEl>
                                          </p:spTgt>
                                        </p:tgtEl>
                                        <p:attrNameLst>
                                          <p:attrName>r</p:attrName>
                                        </p:attrNameLst>
                                      </p:cBhvr>
                                    </p:animRot>
                                  </p:childTnLst>
                                </p:cTn>
                              </p:par>
                              <p:par>
                                <p:cTn id="41" presetID="34" presetClass="emph" presetSubtype="0" fill="hold" grpId="0"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11">
                                            <p:txEl>
                                              <p:pRg st="6" end="6"/>
                                            </p:txEl>
                                          </p:spTgt>
                                        </p:tgtEl>
                                        <p:attrNameLst>
                                          <p:attrName>ppt_x</p:attrName>
                                          <p:attrName>ppt_y</p:attrName>
                                        </p:attrNameLst>
                                      </p:cBhvr>
                                    </p:animMotion>
                                    <p:animRot by="1500000">
                                      <p:cBhvr>
                                        <p:cTn id="43" dur="125" fill="hold">
                                          <p:stCondLst>
                                            <p:cond delay="0"/>
                                          </p:stCondLst>
                                        </p:cTn>
                                        <p:tgtEl>
                                          <p:spTgt spid="11">
                                            <p:txEl>
                                              <p:pRg st="6" end="6"/>
                                            </p:txEl>
                                          </p:spTgt>
                                        </p:tgtEl>
                                        <p:attrNameLst>
                                          <p:attrName>r</p:attrName>
                                        </p:attrNameLst>
                                      </p:cBhvr>
                                    </p:animRot>
                                    <p:animRot by="-1500000">
                                      <p:cBhvr>
                                        <p:cTn id="44" dur="125" fill="hold">
                                          <p:stCondLst>
                                            <p:cond delay="125"/>
                                          </p:stCondLst>
                                        </p:cTn>
                                        <p:tgtEl>
                                          <p:spTgt spid="11">
                                            <p:txEl>
                                              <p:pRg st="6" end="6"/>
                                            </p:txEl>
                                          </p:spTgt>
                                        </p:tgtEl>
                                        <p:attrNameLst>
                                          <p:attrName>r</p:attrName>
                                        </p:attrNameLst>
                                      </p:cBhvr>
                                    </p:animRot>
                                    <p:animRot by="-1500000">
                                      <p:cBhvr>
                                        <p:cTn id="45" dur="125" fill="hold">
                                          <p:stCondLst>
                                            <p:cond delay="250"/>
                                          </p:stCondLst>
                                        </p:cTn>
                                        <p:tgtEl>
                                          <p:spTgt spid="11">
                                            <p:txEl>
                                              <p:pRg st="6" end="6"/>
                                            </p:txEl>
                                          </p:spTgt>
                                        </p:tgtEl>
                                        <p:attrNameLst>
                                          <p:attrName>r</p:attrName>
                                        </p:attrNameLst>
                                      </p:cBhvr>
                                    </p:animRot>
                                    <p:animRot by="1500000">
                                      <p:cBhvr>
                                        <p:cTn id="46" dur="125" fill="hold">
                                          <p:stCondLst>
                                            <p:cond delay="375"/>
                                          </p:stCondLst>
                                        </p:cTn>
                                        <p:tgtEl>
                                          <p:spTgt spid="11">
                                            <p:txEl>
                                              <p:pRg st="6" end="6"/>
                                            </p:txEl>
                                          </p:spTgt>
                                        </p:tgtEl>
                                        <p:attrNameLst>
                                          <p:attrName>r</p:attrName>
                                        </p:attrNameLst>
                                      </p:cBhvr>
                                    </p:animRot>
                                  </p:childTnLst>
                                </p:cTn>
                              </p:par>
                              <p:par>
                                <p:cTn id="47" presetID="34" presetClass="emph" presetSubtype="0" fill="hold" grpId="0" nodeType="with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11">
                                            <p:txEl>
                                              <p:pRg st="7" end="7"/>
                                            </p:txEl>
                                          </p:spTgt>
                                        </p:tgtEl>
                                        <p:attrNameLst>
                                          <p:attrName>ppt_x</p:attrName>
                                          <p:attrName>ppt_y</p:attrName>
                                        </p:attrNameLst>
                                      </p:cBhvr>
                                    </p:animMotion>
                                    <p:animRot by="1500000">
                                      <p:cBhvr>
                                        <p:cTn id="49" dur="125" fill="hold">
                                          <p:stCondLst>
                                            <p:cond delay="0"/>
                                          </p:stCondLst>
                                        </p:cTn>
                                        <p:tgtEl>
                                          <p:spTgt spid="11">
                                            <p:txEl>
                                              <p:pRg st="7" end="7"/>
                                            </p:txEl>
                                          </p:spTgt>
                                        </p:tgtEl>
                                        <p:attrNameLst>
                                          <p:attrName>r</p:attrName>
                                        </p:attrNameLst>
                                      </p:cBhvr>
                                    </p:animRot>
                                    <p:animRot by="-1500000">
                                      <p:cBhvr>
                                        <p:cTn id="50" dur="125" fill="hold">
                                          <p:stCondLst>
                                            <p:cond delay="125"/>
                                          </p:stCondLst>
                                        </p:cTn>
                                        <p:tgtEl>
                                          <p:spTgt spid="11">
                                            <p:txEl>
                                              <p:pRg st="7" end="7"/>
                                            </p:txEl>
                                          </p:spTgt>
                                        </p:tgtEl>
                                        <p:attrNameLst>
                                          <p:attrName>r</p:attrName>
                                        </p:attrNameLst>
                                      </p:cBhvr>
                                    </p:animRot>
                                    <p:animRot by="-1500000">
                                      <p:cBhvr>
                                        <p:cTn id="51" dur="125" fill="hold">
                                          <p:stCondLst>
                                            <p:cond delay="250"/>
                                          </p:stCondLst>
                                        </p:cTn>
                                        <p:tgtEl>
                                          <p:spTgt spid="11">
                                            <p:txEl>
                                              <p:pRg st="7" end="7"/>
                                            </p:txEl>
                                          </p:spTgt>
                                        </p:tgtEl>
                                        <p:attrNameLst>
                                          <p:attrName>r</p:attrName>
                                        </p:attrNameLst>
                                      </p:cBhvr>
                                    </p:animRot>
                                    <p:animRot by="1500000">
                                      <p:cBhvr>
                                        <p:cTn id="52" dur="125" fill="hold">
                                          <p:stCondLst>
                                            <p:cond delay="375"/>
                                          </p:stCondLst>
                                        </p:cTn>
                                        <p:tgtEl>
                                          <p:spTgt spid="11">
                                            <p:txEl>
                                              <p:pRg st="7" end="7"/>
                                            </p:txEl>
                                          </p:spTgt>
                                        </p:tgtEl>
                                        <p:attrNameLst>
                                          <p:attrName>r</p:attrName>
                                        </p:attrNameLst>
                                      </p:cBhvr>
                                    </p:animRot>
                                  </p:childTnLst>
                                </p:cTn>
                              </p:par>
                              <p:par>
                                <p:cTn id="53" presetID="34" presetClass="emph" presetSubtype="0" fill="hold" grpId="0" nodeType="with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11">
                                            <p:txEl>
                                              <p:pRg st="8" end="8"/>
                                            </p:txEl>
                                          </p:spTgt>
                                        </p:tgtEl>
                                        <p:attrNameLst>
                                          <p:attrName>ppt_x</p:attrName>
                                          <p:attrName>ppt_y</p:attrName>
                                        </p:attrNameLst>
                                      </p:cBhvr>
                                    </p:animMotion>
                                    <p:animRot by="1500000">
                                      <p:cBhvr>
                                        <p:cTn id="55" dur="125" fill="hold">
                                          <p:stCondLst>
                                            <p:cond delay="0"/>
                                          </p:stCondLst>
                                        </p:cTn>
                                        <p:tgtEl>
                                          <p:spTgt spid="11">
                                            <p:txEl>
                                              <p:pRg st="8" end="8"/>
                                            </p:txEl>
                                          </p:spTgt>
                                        </p:tgtEl>
                                        <p:attrNameLst>
                                          <p:attrName>r</p:attrName>
                                        </p:attrNameLst>
                                      </p:cBhvr>
                                    </p:animRot>
                                    <p:animRot by="-1500000">
                                      <p:cBhvr>
                                        <p:cTn id="56" dur="125" fill="hold">
                                          <p:stCondLst>
                                            <p:cond delay="125"/>
                                          </p:stCondLst>
                                        </p:cTn>
                                        <p:tgtEl>
                                          <p:spTgt spid="11">
                                            <p:txEl>
                                              <p:pRg st="8" end="8"/>
                                            </p:txEl>
                                          </p:spTgt>
                                        </p:tgtEl>
                                        <p:attrNameLst>
                                          <p:attrName>r</p:attrName>
                                        </p:attrNameLst>
                                      </p:cBhvr>
                                    </p:animRot>
                                    <p:animRot by="-1500000">
                                      <p:cBhvr>
                                        <p:cTn id="57" dur="125" fill="hold">
                                          <p:stCondLst>
                                            <p:cond delay="250"/>
                                          </p:stCondLst>
                                        </p:cTn>
                                        <p:tgtEl>
                                          <p:spTgt spid="11">
                                            <p:txEl>
                                              <p:pRg st="8" end="8"/>
                                            </p:txEl>
                                          </p:spTgt>
                                        </p:tgtEl>
                                        <p:attrNameLst>
                                          <p:attrName>r</p:attrName>
                                        </p:attrNameLst>
                                      </p:cBhvr>
                                    </p:animRot>
                                    <p:animRot by="1500000">
                                      <p:cBhvr>
                                        <p:cTn id="58" dur="125" fill="hold">
                                          <p:stCondLst>
                                            <p:cond delay="375"/>
                                          </p:stCondLst>
                                        </p:cTn>
                                        <p:tgtEl>
                                          <p:spTgt spid="11">
                                            <p:txEl>
                                              <p:pRg st="8" end="8"/>
                                            </p:txEl>
                                          </p:spTgt>
                                        </p:tgtEl>
                                        <p:attrNameLst>
                                          <p:attrName>r</p:attrName>
                                        </p:attrNameLst>
                                      </p:cBhvr>
                                    </p:animRot>
                                  </p:childTnLst>
                                </p:cTn>
                              </p:par>
                              <p:par>
                                <p:cTn id="59" presetID="34" presetClass="emph" presetSubtype="0" fill="hold" grpId="0" nodeType="withEffect">
                                  <p:stCondLst>
                                    <p:cond delay="0"/>
                                  </p:stCondLst>
                                  <p:iterate type="lt">
                                    <p:tmPct val="10000"/>
                                  </p:iterate>
                                  <p:childTnLst>
                                    <p:animMotion origin="layout" path="M 0.0 0.0 L 0.0 -0.07213" pathEditMode="relative" ptsTypes="">
                                      <p:cBhvr>
                                        <p:cTn id="60" dur="250" accel="50000" decel="50000" autoRev="1" fill="hold">
                                          <p:stCondLst>
                                            <p:cond delay="0"/>
                                          </p:stCondLst>
                                        </p:cTn>
                                        <p:tgtEl>
                                          <p:spTgt spid="11">
                                            <p:txEl>
                                              <p:pRg st="9" end="9"/>
                                            </p:txEl>
                                          </p:spTgt>
                                        </p:tgtEl>
                                        <p:attrNameLst>
                                          <p:attrName>ppt_x</p:attrName>
                                          <p:attrName>ppt_y</p:attrName>
                                        </p:attrNameLst>
                                      </p:cBhvr>
                                    </p:animMotion>
                                    <p:animRot by="1500000">
                                      <p:cBhvr>
                                        <p:cTn id="61" dur="125" fill="hold">
                                          <p:stCondLst>
                                            <p:cond delay="0"/>
                                          </p:stCondLst>
                                        </p:cTn>
                                        <p:tgtEl>
                                          <p:spTgt spid="11">
                                            <p:txEl>
                                              <p:pRg st="9" end="9"/>
                                            </p:txEl>
                                          </p:spTgt>
                                        </p:tgtEl>
                                        <p:attrNameLst>
                                          <p:attrName>r</p:attrName>
                                        </p:attrNameLst>
                                      </p:cBhvr>
                                    </p:animRot>
                                    <p:animRot by="-1500000">
                                      <p:cBhvr>
                                        <p:cTn id="62" dur="125" fill="hold">
                                          <p:stCondLst>
                                            <p:cond delay="125"/>
                                          </p:stCondLst>
                                        </p:cTn>
                                        <p:tgtEl>
                                          <p:spTgt spid="11">
                                            <p:txEl>
                                              <p:pRg st="9" end="9"/>
                                            </p:txEl>
                                          </p:spTgt>
                                        </p:tgtEl>
                                        <p:attrNameLst>
                                          <p:attrName>r</p:attrName>
                                        </p:attrNameLst>
                                      </p:cBhvr>
                                    </p:animRot>
                                    <p:animRot by="-1500000">
                                      <p:cBhvr>
                                        <p:cTn id="63" dur="125" fill="hold">
                                          <p:stCondLst>
                                            <p:cond delay="250"/>
                                          </p:stCondLst>
                                        </p:cTn>
                                        <p:tgtEl>
                                          <p:spTgt spid="11">
                                            <p:txEl>
                                              <p:pRg st="9" end="9"/>
                                            </p:txEl>
                                          </p:spTgt>
                                        </p:tgtEl>
                                        <p:attrNameLst>
                                          <p:attrName>r</p:attrName>
                                        </p:attrNameLst>
                                      </p:cBhvr>
                                    </p:animRot>
                                    <p:animRot by="1500000">
                                      <p:cBhvr>
                                        <p:cTn id="64" dur="125" fill="hold">
                                          <p:stCondLst>
                                            <p:cond delay="375"/>
                                          </p:stCondLst>
                                        </p:cTn>
                                        <p:tgtEl>
                                          <p:spTgt spid="11">
                                            <p:txEl>
                                              <p:pRg st="9" end="9"/>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heel(1)">
                                      <p:cBhvr>
                                        <p:cTn id="6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endParaRPr lang="en-US" dirty="0"/>
          </a:p>
          <a:p>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764704"/>
                <a:ext cx="8750206" cy="5400600"/>
              </a:xfrm>
            </p:spPr>
            <p:txBody>
              <a:bodyPr>
                <a:normAutofit fontScale="70000" lnSpcReduction="20000"/>
              </a:bodyPr>
              <a:lstStyle/>
              <a:p>
                <a:pPr algn="justLow">
                  <a:lnSpc>
                    <a:spcPct val="150000"/>
                  </a:lnSpc>
                  <a:spcAft>
                    <a:spcPts val="1000"/>
                  </a:spcAft>
                </a:pPr>
                <a:r>
                  <a:rPr lang="en-US" sz="2000" dirty="0">
                    <a:ea typeface="Calibri"/>
                    <a:cs typeface="2  Zar"/>
                  </a:rPr>
                  <a:t>* </a:t>
                </a:r>
                <a14:m>
                  <m:oMath xmlns:m="http://schemas.openxmlformats.org/officeDocument/2006/math">
                    <m:r>
                      <m:rPr>
                        <m:sty m:val="p"/>
                      </m:rPr>
                      <a:rPr lang="fa-IR" sz="2000">
                        <a:effectLst/>
                        <a:latin typeface="Cambria Math"/>
                        <a:ea typeface="Calibri"/>
                        <a:cs typeface="Times New Roman"/>
                      </a:rPr>
                      <m:t>λ</m:t>
                    </m:r>
                    <m:r>
                      <a:rPr lang="en-US" sz="2000">
                        <a:effectLst/>
                        <a:latin typeface="Cambria Math"/>
                        <a:ea typeface="Calibri"/>
                        <a:cs typeface="2  Zar"/>
                      </a:rPr>
                      <m:t>=</m:t>
                    </m:r>
                    <m:f>
                      <m:fPr>
                        <m:ctrlPr>
                          <a:rPr lang="en-US" sz="2000" i="1">
                            <a:effectLst/>
                            <a:latin typeface="Cambria Math"/>
                            <a:ea typeface="Calibri"/>
                            <a:cs typeface="2  Zar"/>
                          </a:rPr>
                        </m:ctrlPr>
                      </m:fPr>
                      <m:num>
                        <m:r>
                          <m:rPr>
                            <m:sty m:val="p"/>
                          </m:rPr>
                          <a:rPr lang="en-US" sz="2000">
                            <a:effectLst/>
                            <a:latin typeface="Cambria Math"/>
                            <a:ea typeface="Calibri"/>
                            <a:cs typeface="2  Zar"/>
                          </a:rPr>
                          <m:t>K</m:t>
                        </m:r>
                        <m:r>
                          <a:rPr lang="en-US" sz="2000">
                            <a:effectLst/>
                            <a:latin typeface="Cambria Math"/>
                            <a:ea typeface="Calibri"/>
                            <a:cs typeface="2  Zar"/>
                          </a:rPr>
                          <m:t>.</m:t>
                        </m:r>
                        <m:r>
                          <m:rPr>
                            <m:sty m:val="p"/>
                          </m:rPr>
                          <a:rPr lang="en-US" sz="2000">
                            <a:effectLst/>
                            <a:latin typeface="Cambria Math"/>
                            <a:ea typeface="Calibri"/>
                            <a:cs typeface="2  Zar"/>
                          </a:rPr>
                          <m:t>L</m:t>
                        </m:r>
                      </m:num>
                      <m:den>
                        <m:sSub>
                          <m:sSubPr>
                            <m:ctrlPr>
                              <a:rPr lang="en-US" sz="2000" i="1">
                                <a:effectLst/>
                                <a:latin typeface="Cambria Math"/>
                                <a:ea typeface="Calibri"/>
                                <a:cs typeface="2  Zar"/>
                              </a:rPr>
                            </m:ctrlPr>
                          </m:sSubPr>
                          <m:e>
                            <m:r>
                              <m:rPr>
                                <m:sty m:val="p"/>
                              </m:rPr>
                              <a:rPr lang="en-US" sz="2000">
                                <a:effectLst/>
                                <a:latin typeface="Cambria Math"/>
                                <a:ea typeface="Calibri"/>
                                <a:cs typeface="2  Zar"/>
                              </a:rPr>
                              <m:t>R</m:t>
                            </m:r>
                            <m:r>
                              <a:rPr lang="en-US" sz="2000">
                                <a:effectLst/>
                                <a:latin typeface="Cambria Math"/>
                                <a:ea typeface="Calibri"/>
                                <a:cs typeface="2  Zar"/>
                              </a:rPr>
                              <m:t>⟶</m:t>
                            </m:r>
                          </m:e>
                          <m:sub>
                            <m:r>
                              <m:rPr>
                                <m:sty m:val="p"/>
                              </m:rPr>
                              <a:rPr lang="en-US" sz="2000">
                                <a:effectLst/>
                                <a:latin typeface="Cambria Math"/>
                                <a:ea typeface="Calibri"/>
                                <a:cs typeface="2  Zar"/>
                              </a:rPr>
                              <m:t>r</m:t>
                            </m:r>
                            <m:r>
                              <a:rPr lang="en-US" sz="2000">
                                <a:effectLst/>
                                <a:latin typeface="Cambria Math"/>
                                <a:ea typeface="Calibri"/>
                                <a:cs typeface="2  Zar"/>
                              </a:rPr>
                              <m:t>=</m:t>
                            </m:r>
                            <m:rad>
                              <m:radPr>
                                <m:degHide m:val="on"/>
                                <m:ctrlPr>
                                  <a:rPr lang="en-US" sz="2000" i="1">
                                    <a:effectLst/>
                                    <a:latin typeface="Cambria Math"/>
                                    <a:ea typeface="Calibri"/>
                                    <a:cs typeface="2  Zar"/>
                                  </a:rPr>
                                </m:ctrlPr>
                              </m:radPr>
                              <m:deg/>
                              <m:e>
                                <m:f>
                                  <m:fPr>
                                    <m:ctrlPr>
                                      <a:rPr lang="en-US" sz="2000" i="1">
                                        <a:effectLst/>
                                        <a:latin typeface="Cambria Math"/>
                                        <a:ea typeface="Calibri"/>
                                        <a:cs typeface="2  Zar"/>
                                      </a:rPr>
                                    </m:ctrlPr>
                                  </m:fPr>
                                  <m:num>
                                    <m:r>
                                      <m:rPr>
                                        <m:sty m:val="p"/>
                                      </m:rPr>
                                      <a:rPr lang="en-US" sz="2000">
                                        <a:effectLst/>
                                        <a:latin typeface="Cambria Math"/>
                                        <a:ea typeface="Calibri"/>
                                        <a:cs typeface="2  Zar"/>
                                      </a:rPr>
                                      <m:t>I</m:t>
                                    </m:r>
                                  </m:num>
                                  <m:den>
                                    <m:r>
                                      <m:rPr>
                                        <m:sty m:val="p"/>
                                      </m:rPr>
                                      <a:rPr lang="en-US" sz="2000">
                                        <a:effectLst/>
                                        <a:latin typeface="Cambria Math"/>
                                        <a:ea typeface="Calibri"/>
                                        <a:cs typeface="2  Zar"/>
                                      </a:rPr>
                                      <m:t>A</m:t>
                                    </m:r>
                                  </m:den>
                                </m:f>
                              </m:e>
                            </m:rad>
                          </m:sub>
                        </m:sSub>
                      </m:den>
                    </m:f>
                  </m:oMath>
                </a14:m>
                <a:endParaRPr lang="en-US" sz="1400" dirty="0">
                  <a:ea typeface="Calibri"/>
                  <a:cs typeface="Arial"/>
                </a:endParaRPr>
              </a:p>
              <a:p>
                <a:pPr algn="justLow">
                  <a:lnSpc>
                    <a:spcPct val="150000"/>
                  </a:lnSpc>
                  <a:spcAft>
                    <a:spcPts val="1000"/>
                  </a:spcAft>
                </a:pPr>
                <a:r>
                  <a:rPr lang="en-US" sz="2000" dirty="0">
                    <a:ea typeface="Calibri"/>
                    <a:cs typeface="2  Zar"/>
                  </a:rPr>
                  <a:t>L</a:t>
                </a:r>
                <a:r>
                  <a:rPr lang="en-US" sz="2000" dirty="0">
                    <a:effectLst/>
                    <a:latin typeface="2  Zar"/>
                    <a:ea typeface="Calibri"/>
                    <a:cs typeface="Arial"/>
                  </a:rPr>
                  <a:t> </a:t>
                </a:r>
                <a:r>
                  <a:rPr lang="fa-IR" sz="2000" dirty="0">
                    <a:ea typeface="Calibri"/>
                    <a:cs typeface="Times New Roman"/>
                  </a:rPr>
                  <a:t>←</a:t>
                </a:r>
                <a:r>
                  <a:rPr lang="fa-IR" sz="2000" dirty="0">
                    <a:ea typeface="Calibri"/>
                    <a:cs typeface="2  Zar"/>
                  </a:rPr>
                  <a:t> طول ازاد یا طول مهار نشده </a:t>
                </a:r>
                <a:endParaRPr lang="en-US" sz="1400" dirty="0">
                  <a:ea typeface="Calibri"/>
                  <a:cs typeface="Arial"/>
                </a:endParaRPr>
              </a:p>
              <a:p>
                <a:pPr algn="justLow">
                  <a:lnSpc>
                    <a:spcPct val="150000"/>
                  </a:lnSpc>
                  <a:spcAft>
                    <a:spcPts val="1000"/>
                  </a:spcAft>
                </a:pPr>
                <a:r>
                  <a:rPr lang="en-US" sz="2000" dirty="0">
                    <a:ea typeface="Calibri"/>
                    <a:cs typeface="2  Zar"/>
                  </a:rPr>
                  <a:t>KL</a:t>
                </a:r>
                <a:r>
                  <a:rPr lang="en-US" sz="2000" dirty="0">
                    <a:effectLst/>
                    <a:latin typeface="2  Zar"/>
                    <a:ea typeface="Calibri"/>
                    <a:cs typeface="Arial"/>
                  </a:rPr>
                  <a:t> </a:t>
                </a:r>
                <a:r>
                  <a:rPr lang="fa-IR" sz="2000" dirty="0">
                    <a:ea typeface="Calibri"/>
                    <a:cs typeface="Times New Roman"/>
                  </a:rPr>
                  <a:t>←</a:t>
                </a:r>
                <a:r>
                  <a:rPr lang="fa-IR" sz="2000" dirty="0">
                    <a:effectLst/>
                    <a:latin typeface="Times New Roman"/>
                    <a:ea typeface="Calibri"/>
                    <a:cs typeface="2  Zar"/>
                  </a:rPr>
                  <a:t> طول مؤثر </a:t>
                </a:r>
                <a:endParaRPr lang="en-US" sz="1400" dirty="0">
                  <a:ea typeface="Calibri"/>
                  <a:cs typeface="Arial"/>
                </a:endParaRPr>
              </a:p>
              <a:p>
                <a:pPr algn="justLow">
                  <a:lnSpc>
                    <a:spcPct val="150000"/>
                  </a:lnSpc>
                  <a:spcAft>
                    <a:spcPts val="1000"/>
                  </a:spcAft>
                </a:pPr>
                <a:r>
                  <a:rPr lang="en-US" sz="2000" dirty="0">
                    <a:effectLst/>
                    <a:latin typeface="Times New Roman"/>
                    <a:ea typeface="Calibri"/>
                    <a:cs typeface="2  Zar"/>
                  </a:rPr>
                  <a:t>R</a:t>
                </a:r>
                <a:r>
                  <a:rPr lang="en-US" sz="2000" dirty="0">
                    <a:effectLst/>
                    <a:latin typeface="2  Zar"/>
                    <a:ea typeface="Calibri"/>
                    <a:cs typeface="Arial"/>
                  </a:rPr>
                  <a:t> </a:t>
                </a:r>
                <a:r>
                  <a:rPr lang="fa-IR" sz="2000" dirty="0">
                    <a:ea typeface="Calibri"/>
                    <a:cs typeface="Times New Roman"/>
                  </a:rPr>
                  <a:t>←</a:t>
                </a:r>
                <a:r>
                  <a:rPr lang="fa-IR" sz="2000" dirty="0">
                    <a:effectLst/>
                    <a:latin typeface="Times New Roman"/>
                    <a:ea typeface="Calibri"/>
                    <a:cs typeface="2  Zar"/>
                  </a:rPr>
                  <a:t> شعاع ژیراسیون </a:t>
                </a:r>
                <a:endParaRPr lang="en-US" sz="1400" dirty="0">
                  <a:ea typeface="Calibri"/>
                  <a:cs typeface="Arial"/>
                </a:endParaRPr>
              </a:p>
              <a:p>
                <a:pPr algn="justLow">
                  <a:lnSpc>
                    <a:spcPct val="150000"/>
                  </a:lnSpc>
                  <a:spcAft>
                    <a:spcPts val="1000"/>
                  </a:spcAft>
                </a:pPr>
                <a:r>
                  <a:rPr lang="en-US" sz="2000" dirty="0">
                    <a:effectLst/>
                    <a:latin typeface="Times New Roman"/>
                    <a:ea typeface="Calibri"/>
                    <a:cs typeface="2  Zar"/>
                  </a:rPr>
                  <a:t>K</a:t>
                </a:r>
                <a:r>
                  <a:rPr lang="en-US" sz="2000" baseline="30000" dirty="0">
                    <a:effectLst/>
                    <a:latin typeface="Times New Roman"/>
                    <a:ea typeface="Calibri"/>
                    <a:cs typeface="2  Zar"/>
                  </a:rPr>
                  <a:t>2</a:t>
                </a:r>
                <a:r>
                  <a:rPr lang="en-US" sz="2000" dirty="0">
                    <a:effectLst/>
                    <a:latin typeface="2  Zar"/>
                    <a:ea typeface="Calibri"/>
                    <a:cs typeface="Arial"/>
                  </a:rPr>
                  <a:t> </a:t>
                </a:r>
                <a:r>
                  <a:rPr lang="fa-IR" sz="2000" dirty="0">
                    <a:ea typeface="Calibri"/>
                    <a:cs typeface="Times New Roman"/>
                  </a:rPr>
                  <a:t>←</a:t>
                </a:r>
                <a:r>
                  <a:rPr lang="fa-IR" sz="2000" dirty="0">
                    <a:effectLst/>
                    <a:latin typeface="Times New Roman"/>
                    <a:ea typeface="Calibri"/>
                    <a:cs typeface="2  Zar"/>
                  </a:rPr>
                  <a:t> ضریب طول مؤثر </a:t>
                </a:r>
                <a:endParaRPr lang="en-US" sz="1400" dirty="0">
                  <a:ea typeface="Calibri"/>
                  <a:cs typeface="Arial"/>
                </a:endParaRPr>
              </a:p>
              <a:p>
                <a:pPr algn="justLow">
                  <a:lnSpc>
                    <a:spcPct val="150000"/>
                  </a:lnSpc>
                  <a:spcAft>
                    <a:spcPts val="1000"/>
                  </a:spcAft>
                </a:pPr>
                <a:r>
                  <a:rPr lang="en-US" sz="2000" dirty="0" err="1">
                    <a:effectLst/>
                    <a:latin typeface="Times New Roman"/>
                    <a:ea typeface="Calibri"/>
                    <a:cs typeface="2  Zar"/>
                  </a:rPr>
                  <a:t>P</a:t>
                </a:r>
                <a:r>
                  <a:rPr lang="en-US" sz="2000" baseline="-25000" dirty="0" err="1">
                    <a:effectLst/>
                    <a:latin typeface="Times New Roman"/>
                    <a:ea typeface="Calibri"/>
                    <a:cs typeface="2  Zar"/>
                  </a:rPr>
                  <a:t>Cr</a:t>
                </a:r>
                <a:r>
                  <a:rPr lang="en-US" sz="2000" baseline="-25000" dirty="0">
                    <a:effectLst/>
                    <a:latin typeface="2  Zar"/>
                    <a:ea typeface="Calibri"/>
                    <a:cs typeface="Arial"/>
                  </a:rPr>
                  <a:t> </a:t>
                </a:r>
                <a:r>
                  <a:rPr lang="fa-IR" sz="2000" dirty="0">
                    <a:ea typeface="Calibri"/>
                    <a:cs typeface="Times New Roman"/>
                  </a:rPr>
                  <a:t>←</a:t>
                </a:r>
                <a:r>
                  <a:rPr lang="fa-IR" sz="2000" dirty="0">
                    <a:effectLst/>
                    <a:latin typeface="Times New Roman"/>
                    <a:ea typeface="Calibri"/>
                    <a:cs typeface="2  Zar"/>
                  </a:rPr>
                  <a:t> نیروی فشاری بحرانی </a:t>
                </a:r>
                <a:endParaRPr lang="en-US" sz="1400" dirty="0">
                  <a:ea typeface="Calibri"/>
                  <a:cs typeface="Arial"/>
                </a:endParaRPr>
              </a:p>
              <a:p>
                <a:pPr algn="justLow">
                  <a:lnSpc>
                    <a:spcPct val="150000"/>
                  </a:lnSpc>
                  <a:spcAft>
                    <a:spcPts val="1000"/>
                  </a:spcAft>
                </a:pPr>
                <a:r>
                  <a:rPr lang="en-US" sz="2000" dirty="0">
                    <a:effectLst/>
                    <a:latin typeface="Times New Roman"/>
                    <a:ea typeface="Calibri"/>
                    <a:cs typeface="2  Zar"/>
                  </a:rPr>
                  <a:t>E</a:t>
                </a:r>
                <a:r>
                  <a:rPr lang="en-US" sz="2000" dirty="0">
                    <a:effectLst/>
                    <a:latin typeface="2  Zar"/>
                    <a:ea typeface="Calibri"/>
                    <a:cs typeface="Arial"/>
                  </a:rPr>
                  <a:t> </a:t>
                </a:r>
                <a:r>
                  <a:rPr lang="fa-IR" sz="2000" dirty="0">
                    <a:ea typeface="Calibri"/>
                    <a:cs typeface="Times New Roman"/>
                  </a:rPr>
                  <a:t>←</a:t>
                </a:r>
                <a:r>
                  <a:rPr lang="fa-IR" sz="2000" dirty="0">
                    <a:effectLst/>
                    <a:latin typeface="Times New Roman"/>
                    <a:ea typeface="Calibri"/>
                    <a:cs typeface="2  Zar"/>
                  </a:rPr>
                  <a:t> ضریب ارتجاعی الا ستیسیته </a:t>
                </a:r>
                <a:endParaRPr lang="en-US" sz="1400" dirty="0">
                  <a:ea typeface="Calibri"/>
                  <a:cs typeface="Arial"/>
                </a:endParaRPr>
              </a:p>
              <a:p>
                <a:pPr algn="justLow">
                  <a:lnSpc>
                    <a:spcPct val="150000"/>
                  </a:lnSpc>
                  <a:spcAft>
                    <a:spcPts val="1000"/>
                  </a:spcAft>
                </a:pPr>
                <a:r>
                  <a:rPr lang="en-US" sz="2000" dirty="0">
                    <a:effectLst/>
                    <a:latin typeface="Times New Roman"/>
                    <a:ea typeface="Calibri"/>
                    <a:cs typeface="2  Zar"/>
                  </a:rPr>
                  <a:t>I</a:t>
                </a:r>
                <a:r>
                  <a:rPr lang="en-US" sz="2000" dirty="0">
                    <a:effectLst/>
                    <a:latin typeface="2  Zar"/>
                    <a:ea typeface="Calibri"/>
                    <a:cs typeface="Arial"/>
                  </a:rPr>
                  <a:t> </a:t>
                </a:r>
                <a:r>
                  <a:rPr lang="fa-IR" sz="2000" dirty="0">
                    <a:ea typeface="Calibri"/>
                    <a:cs typeface="Times New Roman"/>
                  </a:rPr>
                  <a:t>←</a:t>
                </a:r>
                <a:r>
                  <a:rPr lang="fa-IR" sz="2000" dirty="0">
                    <a:effectLst/>
                    <a:latin typeface="Times New Roman"/>
                    <a:ea typeface="Calibri"/>
                    <a:cs typeface="2  Zar"/>
                  </a:rPr>
                  <a:t> همان اینرسی </a:t>
                </a:r>
                <a:endParaRPr lang="en-US" sz="1400" dirty="0">
                  <a:ea typeface="Calibri"/>
                  <a:cs typeface="Arial"/>
                </a:endParaRPr>
              </a:p>
              <a:p>
                <a:pPr algn="justLow">
                  <a:lnSpc>
                    <a:spcPct val="150000"/>
                  </a:lnSpc>
                  <a:spcAft>
                    <a:spcPts val="1000"/>
                  </a:spcAft>
                </a:pPr>
                <a:r>
                  <a:rPr lang="fa-IR" sz="2000" dirty="0" smtClean="0">
                    <a:ea typeface="Calibri"/>
                    <a:cs typeface="2  Zar"/>
                  </a:rPr>
                  <a:t>روی </a:t>
                </a:r>
                <a:r>
                  <a:rPr lang="fa-IR" sz="2000" dirty="0">
                    <a:ea typeface="Calibri"/>
                    <a:cs typeface="2  Zar"/>
                  </a:rPr>
                  <a:t>فشاری بحرانی </a:t>
                </a:r>
                <a:r>
                  <a:rPr lang="fa-IR" sz="2000" dirty="0">
                    <a:ea typeface="Calibri"/>
                    <a:cs typeface="Times New Roman"/>
                  </a:rPr>
                  <a:t>→</a:t>
                </a:r>
                <a:r>
                  <a:rPr lang="fa-IR" sz="2000" dirty="0">
                    <a:ea typeface="Calibri"/>
                    <a:cs typeface="2  Zar"/>
                  </a:rPr>
                  <a:t>   </a:t>
                </a:r>
                <a:r>
                  <a:rPr lang="en-US" sz="2000" dirty="0">
                    <a:ea typeface="Calibri"/>
                    <a:cs typeface="2  Zar"/>
                  </a:rPr>
                  <a:t>*</a:t>
                </a:r>
                <a:r>
                  <a:rPr lang="en-US" sz="2000" dirty="0" err="1">
                    <a:ea typeface="Calibri"/>
                    <a:cs typeface="2  Zar"/>
                  </a:rPr>
                  <a:t>P</a:t>
                </a:r>
                <a:r>
                  <a:rPr lang="en-US" sz="2000" baseline="-25000" dirty="0" err="1">
                    <a:ea typeface="Calibri"/>
                    <a:cs typeface="2  Zar"/>
                  </a:rPr>
                  <a:t>cr</a:t>
                </a:r>
                <a:r>
                  <a:rPr lang="en-US" sz="2000" dirty="0" err="1">
                    <a:ea typeface="Calibri"/>
                    <a:cs typeface="2  Zar"/>
                  </a:rPr>
                  <a:t>x</a:t>
                </a:r>
                <a:r>
                  <a:rPr lang="en-US" sz="2000" dirty="0">
                    <a:ea typeface="Calibri"/>
                    <a:cs typeface="2  Zar"/>
                  </a:rPr>
                  <a:t>=</a:t>
                </a:r>
                <a14:m>
                  <m:oMath xmlns:m="http://schemas.openxmlformats.org/officeDocument/2006/math">
                    <m:f>
                      <m:fPr>
                        <m:ctrlPr>
                          <a:rPr lang="en-US" sz="2000" i="1">
                            <a:effectLst/>
                            <a:latin typeface="Cambria Math"/>
                            <a:ea typeface="Calibri"/>
                            <a:cs typeface="2  Zar"/>
                          </a:rPr>
                        </m:ctrlPr>
                      </m:fPr>
                      <m:num>
                        <m:sSup>
                          <m:sSupPr>
                            <m:ctrlPr>
                              <a:rPr lang="en-US" sz="2000" i="1">
                                <a:effectLst/>
                                <a:latin typeface="Cambria Math"/>
                                <a:ea typeface="Calibri"/>
                                <a:cs typeface="2  Zar"/>
                              </a:rPr>
                            </m:ctrlPr>
                          </m:sSupPr>
                          <m:e>
                            <m:r>
                              <a:rPr lang="en-US" sz="2000">
                                <a:effectLst/>
                                <a:latin typeface="Cambria Math"/>
                                <a:ea typeface="Calibri"/>
                                <a:cs typeface="2  Zar"/>
                              </a:rPr>
                              <m:t>⋏</m:t>
                            </m:r>
                          </m:e>
                          <m:sup>
                            <m:r>
                              <a:rPr lang="en-US" sz="2000">
                                <a:effectLst/>
                                <a:latin typeface="Cambria Math"/>
                                <a:ea typeface="Calibri"/>
                                <a:cs typeface="2  Zar"/>
                              </a:rPr>
                              <m:t>2</m:t>
                            </m:r>
                          </m:sup>
                        </m:sSup>
                        <m:r>
                          <a:rPr lang="en-US" sz="2000">
                            <a:effectLst/>
                            <a:latin typeface="Cambria Math"/>
                            <a:ea typeface="Calibri"/>
                            <a:cs typeface="2  Zar"/>
                          </a:rPr>
                          <m:t>.</m:t>
                        </m:r>
                        <m:r>
                          <m:rPr>
                            <m:sty m:val="p"/>
                          </m:rPr>
                          <a:rPr lang="en-US" sz="2000">
                            <a:effectLst/>
                            <a:latin typeface="Cambria Math"/>
                            <a:ea typeface="Calibri"/>
                            <a:cs typeface="2  Zar"/>
                          </a:rPr>
                          <m:t>E</m:t>
                        </m:r>
                        <m:r>
                          <a:rPr lang="en-US" sz="2000">
                            <a:effectLst/>
                            <a:latin typeface="Cambria Math"/>
                            <a:ea typeface="Calibri"/>
                            <a:cs typeface="2  Zar"/>
                          </a:rPr>
                          <m:t>.</m:t>
                        </m:r>
                        <m:r>
                          <m:rPr>
                            <m:sty m:val="p"/>
                          </m:rPr>
                          <a:rPr lang="en-US" sz="2000">
                            <a:effectLst/>
                            <a:latin typeface="Cambria Math"/>
                            <a:ea typeface="Calibri"/>
                            <a:cs typeface="2  Zar"/>
                          </a:rPr>
                          <m:t>IX</m:t>
                        </m:r>
                      </m:num>
                      <m:den>
                        <m:sSubSup>
                          <m:sSubSupPr>
                            <m:ctrlPr>
                              <a:rPr lang="en-US" sz="2000" i="1">
                                <a:effectLst/>
                                <a:latin typeface="Cambria Math"/>
                                <a:ea typeface="Calibri"/>
                                <a:cs typeface="2  Zar"/>
                              </a:rPr>
                            </m:ctrlPr>
                          </m:sSubSupPr>
                          <m:e>
                            <m:r>
                              <m:rPr>
                                <m:sty m:val="p"/>
                              </m:rPr>
                              <a:rPr lang="en-US" sz="2000">
                                <a:effectLst/>
                                <a:latin typeface="Cambria Math"/>
                                <a:ea typeface="Calibri"/>
                                <a:cs typeface="2  Zar"/>
                              </a:rPr>
                              <m:t>K</m:t>
                            </m:r>
                          </m:e>
                          <m:sub>
                            <m:r>
                              <m:rPr>
                                <m:sty m:val="p"/>
                              </m:rPr>
                              <a:rPr lang="en-US" sz="2000">
                                <a:effectLst/>
                                <a:latin typeface="Cambria Math"/>
                                <a:ea typeface="Calibri"/>
                                <a:cs typeface="2  Zar"/>
                              </a:rPr>
                              <m:t>x</m:t>
                            </m:r>
                          </m:sub>
                          <m:sup>
                            <m:r>
                              <a:rPr lang="en-US" sz="2000">
                                <a:effectLst/>
                                <a:latin typeface="Cambria Math"/>
                                <a:ea typeface="Calibri"/>
                                <a:cs typeface="2  Zar"/>
                              </a:rPr>
                              <m:t>2</m:t>
                            </m:r>
                          </m:sup>
                        </m:sSubSup>
                        <m:r>
                          <a:rPr lang="en-US" sz="2000">
                            <a:effectLst/>
                            <a:latin typeface="Cambria Math"/>
                            <a:ea typeface="Calibri"/>
                            <a:cs typeface="2  Zar"/>
                          </a:rPr>
                          <m:t>.</m:t>
                        </m:r>
                        <m:sSubSup>
                          <m:sSubSupPr>
                            <m:ctrlPr>
                              <a:rPr lang="en-US" sz="2000" i="1">
                                <a:effectLst/>
                                <a:latin typeface="Cambria Math"/>
                                <a:ea typeface="Calibri"/>
                                <a:cs typeface="2  Zar"/>
                              </a:rPr>
                            </m:ctrlPr>
                          </m:sSubSupPr>
                          <m:e>
                            <m:r>
                              <m:rPr>
                                <m:sty m:val="p"/>
                              </m:rPr>
                              <a:rPr lang="en-US" sz="2000">
                                <a:effectLst/>
                                <a:latin typeface="Cambria Math"/>
                                <a:ea typeface="Calibri"/>
                                <a:cs typeface="2  Zar"/>
                              </a:rPr>
                              <m:t>L</m:t>
                            </m:r>
                          </m:e>
                          <m:sub>
                            <m:r>
                              <m:rPr>
                                <m:sty m:val="p"/>
                              </m:rPr>
                              <a:rPr lang="en-US" sz="2000">
                                <a:effectLst/>
                                <a:latin typeface="Cambria Math"/>
                                <a:ea typeface="Calibri"/>
                                <a:cs typeface="2  Zar"/>
                              </a:rPr>
                              <m:t>x</m:t>
                            </m:r>
                          </m:sub>
                          <m:sup>
                            <m:r>
                              <a:rPr lang="en-US" sz="2000">
                                <a:effectLst/>
                                <a:latin typeface="Cambria Math"/>
                                <a:ea typeface="Calibri"/>
                                <a:cs typeface="2  Zar"/>
                              </a:rPr>
                              <m:t>2</m:t>
                            </m:r>
                          </m:sup>
                        </m:sSubSup>
                      </m:den>
                    </m:f>
                  </m:oMath>
                </a14:m>
                <a:endParaRPr lang="en-US" sz="1400" dirty="0">
                  <a:ea typeface="Calibri"/>
                  <a:cs typeface="Arial"/>
                </a:endParaRPr>
              </a:p>
              <a:p>
                <a:pPr algn="justLow">
                  <a:lnSpc>
                    <a:spcPct val="150000"/>
                  </a:lnSpc>
                  <a:spcAft>
                    <a:spcPts val="1000"/>
                  </a:spcAft>
                </a:pPr>
                <a:r>
                  <a:rPr lang="fa-IR" sz="2000" dirty="0">
                    <a:ea typeface="Calibri"/>
                    <a:cs typeface="2  Zar"/>
                  </a:rPr>
                  <a:t>روی فشاری بحرانی  </a:t>
                </a:r>
                <a:r>
                  <a:rPr lang="fa-IR" sz="2000" dirty="0">
                    <a:ea typeface="Calibri"/>
                    <a:cs typeface="Times New Roman"/>
                  </a:rPr>
                  <a:t>→</a:t>
                </a:r>
                <a:r>
                  <a:rPr lang="fa-IR" sz="2000" dirty="0">
                    <a:ea typeface="Calibri"/>
                    <a:cs typeface="2  Zar"/>
                  </a:rPr>
                  <a:t>  </a:t>
                </a:r>
                <a:r>
                  <a:rPr lang="en-US" sz="2000" dirty="0">
                    <a:ea typeface="Calibri"/>
                    <a:cs typeface="2  Zar"/>
                  </a:rPr>
                  <a:t>*</a:t>
                </a:r>
                <a:r>
                  <a:rPr lang="en-US" sz="2000" dirty="0" err="1">
                    <a:ea typeface="Calibri"/>
                    <a:cs typeface="2  Zar"/>
                  </a:rPr>
                  <a:t>P</a:t>
                </a:r>
                <a:r>
                  <a:rPr lang="en-US" sz="2000" baseline="-25000" dirty="0" err="1">
                    <a:ea typeface="Calibri"/>
                    <a:cs typeface="2  Zar"/>
                  </a:rPr>
                  <a:t>cr</a:t>
                </a:r>
                <a:r>
                  <a:rPr lang="en-US" sz="2000" dirty="0" err="1">
                    <a:ea typeface="Calibri"/>
                    <a:cs typeface="2  Zar"/>
                  </a:rPr>
                  <a:t>y</a:t>
                </a:r>
                <a:r>
                  <a:rPr lang="en-US" sz="2000" dirty="0">
                    <a:ea typeface="Calibri"/>
                    <a:cs typeface="2  Zar"/>
                  </a:rPr>
                  <a:t>=</a:t>
                </a:r>
                <a14:m>
                  <m:oMath xmlns:m="http://schemas.openxmlformats.org/officeDocument/2006/math">
                    <m:f>
                      <m:fPr>
                        <m:ctrlPr>
                          <a:rPr lang="en-US" sz="2000" i="1">
                            <a:effectLst/>
                            <a:latin typeface="Cambria Math"/>
                            <a:ea typeface="Calibri"/>
                            <a:cs typeface="2  Zar"/>
                          </a:rPr>
                        </m:ctrlPr>
                      </m:fPr>
                      <m:num>
                        <m:sSup>
                          <m:sSupPr>
                            <m:ctrlPr>
                              <a:rPr lang="en-US" sz="2000" i="1">
                                <a:effectLst/>
                                <a:latin typeface="Cambria Math"/>
                                <a:ea typeface="Calibri"/>
                                <a:cs typeface="2  Zar"/>
                              </a:rPr>
                            </m:ctrlPr>
                          </m:sSupPr>
                          <m:e>
                            <m:r>
                              <a:rPr lang="en-US" sz="2000">
                                <a:effectLst/>
                                <a:latin typeface="Cambria Math"/>
                                <a:ea typeface="Calibri"/>
                                <a:cs typeface="2  Zar"/>
                              </a:rPr>
                              <m:t>⋏</m:t>
                            </m:r>
                          </m:e>
                          <m:sup>
                            <m:r>
                              <a:rPr lang="en-US" sz="2000">
                                <a:effectLst/>
                                <a:latin typeface="Cambria Math"/>
                                <a:ea typeface="Calibri"/>
                                <a:cs typeface="2  Zar"/>
                              </a:rPr>
                              <m:t>2</m:t>
                            </m:r>
                          </m:sup>
                        </m:sSup>
                        <m:r>
                          <a:rPr lang="en-US" sz="2000">
                            <a:effectLst/>
                            <a:latin typeface="Cambria Math"/>
                            <a:ea typeface="Calibri"/>
                            <a:cs typeface="2  Zar"/>
                          </a:rPr>
                          <m:t>.</m:t>
                        </m:r>
                        <m:r>
                          <m:rPr>
                            <m:sty m:val="p"/>
                          </m:rPr>
                          <a:rPr lang="en-US" sz="2000">
                            <a:effectLst/>
                            <a:latin typeface="Cambria Math"/>
                            <a:ea typeface="Calibri"/>
                            <a:cs typeface="2  Zar"/>
                          </a:rPr>
                          <m:t>E</m:t>
                        </m:r>
                        <m:r>
                          <a:rPr lang="en-US" sz="2000">
                            <a:effectLst/>
                            <a:latin typeface="Cambria Math"/>
                            <a:ea typeface="Calibri"/>
                            <a:cs typeface="2  Zar"/>
                          </a:rPr>
                          <m:t>.</m:t>
                        </m:r>
                        <m:r>
                          <m:rPr>
                            <m:sty m:val="p"/>
                          </m:rPr>
                          <a:rPr lang="en-US" sz="2000">
                            <a:effectLst/>
                            <a:latin typeface="Cambria Math"/>
                            <a:ea typeface="Calibri"/>
                            <a:cs typeface="2  Zar"/>
                          </a:rPr>
                          <m:t>IX</m:t>
                        </m:r>
                      </m:num>
                      <m:den>
                        <m:sSubSup>
                          <m:sSubSupPr>
                            <m:ctrlPr>
                              <a:rPr lang="en-US" sz="2000" i="1">
                                <a:effectLst/>
                                <a:latin typeface="Cambria Math"/>
                                <a:ea typeface="Calibri"/>
                                <a:cs typeface="2  Zar"/>
                              </a:rPr>
                            </m:ctrlPr>
                          </m:sSubSupPr>
                          <m:e>
                            <m:r>
                              <m:rPr>
                                <m:sty m:val="p"/>
                              </m:rPr>
                              <a:rPr lang="en-US" sz="2000">
                                <a:effectLst/>
                                <a:latin typeface="Cambria Math"/>
                                <a:ea typeface="Calibri"/>
                                <a:cs typeface="2  Zar"/>
                              </a:rPr>
                              <m:t>K</m:t>
                            </m:r>
                          </m:e>
                          <m:sub>
                            <m:r>
                              <m:rPr>
                                <m:sty m:val="p"/>
                              </m:rPr>
                              <a:rPr lang="en-US" sz="2000">
                                <a:effectLst/>
                                <a:latin typeface="Cambria Math"/>
                                <a:ea typeface="Calibri"/>
                                <a:cs typeface="2  Zar"/>
                              </a:rPr>
                              <m:t>y</m:t>
                            </m:r>
                          </m:sub>
                          <m:sup>
                            <m:r>
                              <a:rPr lang="en-US" sz="2000">
                                <a:effectLst/>
                                <a:latin typeface="Cambria Math"/>
                                <a:ea typeface="Calibri"/>
                                <a:cs typeface="2  Zar"/>
                              </a:rPr>
                              <m:t>2</m:t>
                            </m:r>
                          </m:sup>
                        </m:sSubSup>
                        <m:r>
                          <a:rPr lang="en-US" sz="2000">
                            <a:effectLst/>
                            <a:latin typeface="Cambria Math"/>
                            <a:ea typeface="Calibri"/>
                            <a:cs typeface="2  Zar"/>
                          </a:rPr>
                          <m:t>.</m:t>
                        </m:r>
                        <m:sSubSup>
                          <m:sSubSupPr>
                            <m:ctrlPr>
                              <a:rPr lang="en-US" sz="2000" i="1">
                                <a:effectLst/>
                                <a:latin typeface="Cambria Math"/>
                                <a:ea typeface="Calibri"/>
                                <a:cs typeface="2  Zar"/>
                              </a:rPr>
                            </m:ctrlPr>
                          </m:sSubSupPr>
                          <m:e>
                            <m:r>
                              <m:rPr>
                                <m:sty m:val="p"/>
                              </m:rPr>
                              <a:rPr lang="en-US" sz="2000">
                                <a:effectLst/>
                                <a:latin typeface="Cambria Math"/>
                                <a:ea typeface="Calibri"/>
                                <a:cs typeface="2  Zar"/>
                              </a:rPr>
                              <m:t>L</m:t>
                            </m:r>
                          </m:e>
                          <m:sub>
                            <m:r>
                              <m:rPr>
                                <m:sty m:val="p"/>
                              </m:rPr>
                              <a:rPr lang="en-US" sz="2000">
                                <a:effectLst/>
                                <a:latin typeface="Cambria Math"/>
                                <a:ea typeface="Calibri"/>
                                <a:cs typeface="2  Zar"/>
                              </a:rPr>
                              <m:t>y</m:t>
                            </m:r>
                          </m:sub>
                          <m:sup>
                            <m:r>
                              <a:rPr lang="en-US" sz="2000">
                                <a:effectLst/>
                                <a:latin typeface="Cambria Math"/>
                                <a:ea typeface="Calibri"/>
                                <a:cs typeface="2  Zar"/>
                              </a:rPr>
                              <m:t>2</m:t>
                            </m:r>
                          </m:sup>
                        </m:sSubSup>
                      </m:den>
                    </m:f>
                  </m:oMath>
                </a14:m>
                <a:endParaRPr lang="en-US" sz="1400" dirty="0">
                  <a:ea typeface="Calibri"/>
                  <a:cs typeface="Arial"/>
                </a:endParaRPr>
              </a:p>
              <a:p>
                <a:endParaRPr lang="en-US" sz="2000" dirty="0">
                  <a:solidFill>
                    <a:schemeClr val="tx2">
                      <a:lumMod val="60000"/>
                      <a:lumOff val="40000"/>
                    </a:schemeClr>
                  </a:solidFill>
                  <a:latin typeface="B Nazanin+ Black" panose="02000700000000000000" pitchFamily="2" charset="-78"/>
                  <a:cs typeface="B Nazanin+ Black" panose="02000700000000000000" pitchFamily="2"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764704"/>
                <a:ext cx="8750206" cy="5400600"/>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6</a:t>
            </a:fld>
            <a:endParaRPr lang="fa-IR" dirty="0"/>
          </a:p>
        </p:txBody>
      </p:sp>
      <p:sp>
        <p:nvSpPr>
          <p:cNvPr id="13" name="Rectangle 4"/>
          <p:cNvSpPr>
            <a:spLocks noChangeArrowheads="1"/>
          </p:cNvSpPr>
          <p:nvPr/>
        </p:nvSpPr>
        <p:spPr bwMode="auto">
          <a:xfrm>
            <a:off x="9564065" y="363600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tx2">
                  <a:lumMod val="60000"/>
                  <a:lumOff val="40000"/>
                </a:schemeClr>
              </a:solidFill>
            </a:endParaRPr>
          </a:p>
        </p:txBody>
      </p:sp>
      <p:sp>
        <p:nvSpPr>
          <p:cNvPr id="15" name="Rectangle 5"/>
          <p:cNvSpPr>
            <a:spLocks noChangeArrowheads="1"/>
          </p:cNvSpPr>
          <p:nvPr/>
        </p:nvSpPr>
        <p:spPr bwMode="auto">
          <a:xfrm>
            <a:off x="9564065" y="40646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tx2">
                  <a:lumMod val="60000"/>
                  <a:lumOff val="40000"/>
                </a:schemeClr>
              </a:solidFill>
            </a:endParaRPr>
          </a:p>
        </p:txBody>
      </p:sp>
      <p:sp>
        <p:nvSpPr>
          <p:cNvPr id="16" name="Rectangle 8"/>
          <p:cNvSpPr>
            <a:spLocks noChangeArrowheads="1"/>
          </p:cNvSpPr>
          <p:nvPr/>
        </p:nvSpPr>
        <p:spPr bwMode="auto">
          <a:xfrm>
            <a:off x="604796" y="45778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6"/>
          <p:cNvSpPr>
            <a:spLocks noChangeArrowheads="1"/>
          </p:cNvSpPr>
          <p:nvPr/>
        </p:nvSpPr>
        <p:spPr bwMode="auto">
          <a:xfrm>
            <a:off x="420065" y="548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p:cNvSpPr>
            <a:spLocks noChangeArrowheads="1"/>
          </p:cNvSpPr>
          <p:nvPr/>
        </p:nvSpPr>
        <p:spPr bwMode="auto">
          <a:xfrm>
            <a:off x="448094" y="5119906"/>
            <a:ext cx="97077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6" name="Picture 25" descr="C:\Users\sadegh\Desktop\f 22\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29002"/>
            <a:ext cx="4680520" cy="2576334"/>
          </a:xfrm>
          <a:prstGeom prst="rect">
            <a:avLst/>
          </a:prstGeom>
          <a:noFill/>
          <a:ln>
            <a:noFill/>
          </a:ln>
        </p:spPr>
      </p:pic>
      <p:sp>
        <p:nvSpPr>
          <p:cNvPr id="24" name="Rectangle 23"/>
          <p:cNvSpPr/>
          <p:nvPr/>
        </p:nvSpPr>
        <p:spPr>
          <a:xfrm>
            <a:off x="4642176" y="332656"/>
            <a:ext cx="1319592" cy="369332"/>
          </a:xfrm>
          <a:prstGeom prst="rect">
            <a:avLst/>
          </a:prstGeom>
        </p:spPr>
        <p:txBody>
          <a:bodyPr wrap="none">
            <a:spAutoFit/>
          </a:bodyPr>
          <a:lstStyle/>
          <a:p>
            <a:pPr lvl="0" algn="ctr">
              <a:spcBef>
                <a:spcPct val="20000"/>
              </a:spcBef>
            </a:pPr>
            <a:r>
              <a:rPr lang="fa-IR" dirty="0">
                <a:ln w="18415" cmpd="sng">
                  <a:noFill/>
                  <a:prstDash val="solid"/>
                </a:ln>
                <a:solidFill>
                  <a:srgbClr val="8064A2">
                    <a:lumMod val="75000"/>
                  </a:srgbClr>
                </a:solidFill>
                <a:cs typeface="2  Titr" pitchFamily="2" charset="-78"/>
              </a:rPr>
              <a:t>اعضای فشاری</a:t>
            </a:r>
          </a:p>
        </p:txBody>
      </p:sp>
    </p:spTree>
    <p:extLst>
      <p:ext uri="{BB962C8B-B14F-4D97-AF65-F5344CB8AC3E}">
        <p14:creationId xmlns:p14="http://schemas.microsoft.com/office/powerpoint/2010/main" val="16997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down)">
                                      <p:cBhvr>
                                        <p:cTn id="23" dur="580">
                                          <p:stCondLst>
                                            <p:cond delay="0"/>
                                          </p:stCondLst>
                                        </p:cTn>
                                        <p:tgtEl>
                                          <p:spTgt spid="11">
                                            <p:txEl>
                                              <p:pRg st="1" end="1"/>
                                            </p:txEl>
                                          </p:spTgt>
                                        </p:tgtEl>
                                      </p:cBhvr>
                                    </p:animEffect>
                                    <p:anim calcmode="lin" valueType="num">
                                      <p:cBhvr>
                                        <p:cTn id="24" dur="1822"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xEl>
                                              <p:pRg st="1" end="1"/>
                                            </p:txEl>
                                          </p:spTgt>
                                        </p:tgtEl>
                                      </p:cBhvr>
                                      <p:to x="100000" y="60000"/>
                                    </p:animScale>
                                    <p:animScale>
                                      <p:cBhvr>
                                        <p:cTn id="30" dur="166" decel="50000">
                                          <p:stCondLst>
                                            <p:cond delay="676"/>
                                          </p:stCondLst>
                                        </p:cTn>
                                        <p:tgtEl>
                                          <p:spTgt spid="11">
                                            <p:txEl>
                                              <p:pRg st="1" end="1"/>
                                            </p:txEl>
                                          </p:spTgt>
                                        </p:tgtEl>
                                      </p:cBhvr>
                                      <p:to x="100000" y="100000"/>
                                    </p:animScale>
                                    <p:animScale>
                                      <p:cBhvr>
                                        <p:cTn id="31" dur="26">
                                          <p:stCondLst>
                                            <p:cond delay="1312"/>
                                          </p:stCondLst>
                                        </p:cTn>
                                        <p:tgtEl>
                                          <p:spTgt spid="11">
                                            <p:txEl>
                                              <p:pRg st="1" end="1"/>
                                            </p:txEl>
                                          </p:spTgt>
                                        </p:tgtEl>
                                      </p:cBhvr>
                                      <p:to x="100000" y="80000"/>
                                    </p:animScale>
                                    <p:animScale>
                                      <p:cBhvr>
                                        <p:cTn id="32" dur="166" decel="50000">
                                          <p:stCondLst>
                                            <p:cond delay="1338"/>
                                          </p:stCondLst>
                                        </p:cTn>
                                        <p:tgtEl>
                                          <p:spTgt spid="11">
                                            <p:txEl>
                                              <p:pRg st="1" end="1"/>
                                            </p:txEl>
                                          </p:spTgt>
                                        </p:tgtEl>
                                      </p:cBhvr>
                                      <p:to x="100000" y="100000"/>
                                    </p:animScale>
                                    <p:animScale>
                                      <p:cBhvr>
                                        <p:cTn id="33" dur="26">
                                          <p:stCondLst>
                                            <p:cond delay="1642"/>
                                          </p:stCondLst>
                                        </p:cTn>
                                        <p:tgtEl>
                                          <p:spTgt spid="11">
                                            <p:txEl>
                                              <p:pRg st="1" end="1"/>
                                            </p:txEl>
                                          </p:spTgt>
                                        </p:tgtEl>
                                      </p:cBhvr>
                                      <p:to x="100000" y="90000"/>
                                    </p:animScale>
                                    <p:animScale>
                                      <p:cBhvr>
                                        <p:cTn id="34" dur="166" decel="50000">
                                          <p:stCondLst>
                                            <p:cond delay="1668"/>
                                          </p:stCondLst>
                                        </p:cTn>
                                        <p:tgtEl>
                                          <p:spTgt spid="11">
                                            <p:txEl>
                                              <p:pRg st="1" end="1"/>
                                            </p:txEl>
                                          </p:spTgt>
                                        </p:tgtEl>
                                      </p:cBhvr>
                                      <p:to x="100000" y="100000"/>
                                    </p:animScale>
                                    <p:animScale>
                                      <p:cBhvr>
                                        <p:cTn id="35" dur="26">
                                          <p:stCondLst>
                                            <p:cond delay="1808"/>
                                          </p:stCondLst>
                                        </p:cTn>
                                        <p:tgtEl>
                                          <p:spTgt spid="11">
                                            <p:txEl>
                                              <p:pRg st="1" end="1"/>
                                            </p:txEl>
                                          </p:spTgt>
                                        </p:tgtEl>
                                      </p:cBhvr>
                                      <p:to x="100000" y="95000"/>
                                    </p:animScale>
                                    <p:animScale>
                                      <p:cBhvr>
                                        <p:cTn id="36" dur="166" decel="50000">
                                          <p:stCondLst>
                                            <p:cond delay="1834"/>
                                          </p:stCondLst>
                                        </p:cTn>
                                        <p:tgtEl>
                                          <p:spTgt spid="11">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ipe(down)">
                                      <p:cBhvr>
                                        <p:cTn id="39" dur="580">
                                          <p:stCondLst>
                                            <p:cond delay="0"/>
                                          </p:stCondLst>
                                        </p:cTn>
                                        <p:tgtEl>
                                          <p:spTgt spid="11">
                                            <p:txEl>
                                              <p:pRg st="2" end="2"/>
                                            </p:txEl>
                                          </p:spTgt>
                                        </p:tgtEl>
                                      </p:cBhvr>
                                    </p:animEffect>
                                    <p:anim calcmode="lin" valueType="num">
                                      <p:cBhvr>
                                        <p:cTn id="40" dur="1822"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xEl>
                                              <p:pRg st="2" end="2"/>
                                            </p:txEl>
                                          </p:spTgt>
                                        </p:tgtEl>
                                      </p:cBhvr>
                                      <p:to x="100000" y="60000"/>
                                    </p:animScale>
                                    <p:animScale>
                                      <p:cBhvr>
                                        <p:cTn id="46" dur="166" decel="50000">
                                          <p:stCondLst>
                                            <p:cond delay="676"/>
                                          </p:stCondLst>
                                        </p:cTn>
                                        <p:tgtEl>
                                          <p:spTgt spid="11">
                                            <p:txEl>
                                              <p:pRg st="2" end="2"/>
                                            </p:txEl>
                                          </p:spTgt>
                                        </p:tgtEl>
                                      </p:cBhvr>
                                      <p:to x="100000" y="100000"/>
                                    </p:animScale>
                                    <p:animScale>
                                      <p:cBhvr>
                                        <p:cTn id="47" dur="26">
                                          <p:stCondLst>
                                            <p:cond delay="1312"/>
                                          </p:stCondLst>
                                        </p:cTn>
                                        <p:tgtEl>
                                          <p:spTgt spid="11">
                                            <p:txEl>
                                              <p:pRg st="2" end="2"/>
                                            </p:txEl>
                                          </p:spTgt>
                                        </p:tgtEl>
                                      </p:cBhvr>
                                      <p:to x="100000" y="80000"/>
                                    </p:animScale>
                                    <p:animScale>
                                      <p:cBhvr>
                                        <p:cTn id="48" dur="166" decel="50000">
                                          <p:stCondLst>
                                            <p:cond delay="1338"/>
                                          </p:stCondLst>
                                        </p:cTn>
                                        <p:tgtEl>
                                          <p:spTgt spid="11">
                                            <p:txEl>
                                              <p:pRg st="2" end="2"/>
                                            </p:txEl>
                                          </p:spTgt>
                                        </p:tgtEl>
                                      </p:cBhvr>
                                      <p:to x="100000" y="100000"/>
                                    </p:animScale>
                                    <p:animScale>
                                      <p:cBhvr>
                                        <p:cTn id="49" dur="26">
                                          <p:stCondLst>
                                            <p:cond delay="1642"/>
                                          </p:stCondLst>
                                        </p:cTn>
                                        <p:tgtEl>
                                          <p:spTgt spid="11">
                                            <p:txEl>
                                              <p:pRg st="2" end="2"/>
                                            </p:txEl>
                                          </p:spTgt>
                                        </p:tgtEl>
                                      </p:cBhvr>
                                      <p:to x="100000" y="90000"/>
                                    </p:animScale>
                                    <p:animScale>
                                      <p:cBhvr>
                                        <p:cTn id="50" dur="166" decel="50000">
                                          <p:stCondLst>
                                            <p:cond delay="1668"/>
                                          </p:stCondLst>
                                        </p:cTn>
                                        <p:tgtEl>
                                          <p:spTgt spid="11">
                                            <p:txEl>
                                              <p:pRg st="2" end="2"/>
                                            </p:txEl>
                                          </p:spTgt>
                                        </p:tgtEl>
                                      </p:cBhvr>
                                      <p:to x="100000" y="100000"/>
                                    </p:animScale>
                                    <p:animScale>
                                      <p:cBhvr>
                                        <p:cTn id="51" dur="26">
                                          <p:stCondLst>
                                            <p:cond delay="1808"/>
                                          </p:stCondLst>
                                        </p:cTn>
                                        <p:tgtEl>
                                          <p:spTgt spid="11">
                                            <p:txEl>
                                              <p:pRg st="2" end="2"/>
                                            </p:txEl>
                                          </p:spTgt>
                                        </p:tgtEl>
                                      </p:cBhvr>
                                      <p:to x="100000" y="95000"/>
                                    </p:animScale>
                                    <p:animScale>
                                      <p:cBhvr>
                                        <p:cTn id="52" dur="166" decel="50000">
                                          <p:stCondLst>
                                            <p:cond delay="1834"/>
                                          </p:stCondLst>
                                        </p:cTn>
                                        <p:tgtEl>
                                          <p:spTgt spid="11">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wipe(down)">
                                      <p:cBhvr>
                                        <p:cTn id="55" dur="580">
                                          <p:stCondLst>
                                            <p:cond delay="0"/>
                                          </p:stCondLst>
                                        </p:cTn>
                                        <p:tgtEl>
                                          <p:spTgt spid="11">
                                            <p:txEl>
                                              <p:pRg st="3" end="3"/>
                                            </p:txEl>
                                          </p:spTgt>
                                        </p:tgtEl>
                                      </p:cBhvr>
                                    </p:animEffect>
                                    <p:anim calcmode="lin" valueType="num">
                                      <p:cBhvr>
                                        <p:cTn id="56" dur="1822" tmFilter="0,0; 0.14,0.36; 0.43,0.73; 0.71,0.91; 1.0,1.0">
                                          <p:stCondLst>
                                            <p:cond delay="0"/>
                                          </p:stCondLst>
                                        </p:cTn>
                                        <p:tgtEl>
                                          <p:spTgt spid="11">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xEl>
                                              <p:pRg st="3" end="3"/>
                                            </p:txEl>
                                          </p:spTgt>
                                        </p:tgtEl>
                                      </p:cBhvr>
                                      <p:to x="100000" y="60000"/>
                                    </p:animScale>
                                    <p:animScale>
                                      <p:cBhvr>
                                        <p:cTn id="62" dur="166" decel="50000">
                                          <p:stCondLst>
                                            <p:cond delay="676"/>
                                          </p:stCondLst>
                                        </p:cTn>
                                        <p:tgtEl>
                                          <p:spTgt spid="11">
                                            <p:txEl>
                                              <p:pRg st="3" end="3"/>
                                            </p:txEl>
                                          </p:spTgt>
                                        </p:tgtEl>
                                      </p:cBhvr>
                                      <p:to x="100000" y="100000"/>
                                    </p:animScale>
                                    <p:animScale>
                                      <p:cBhvr>
                                        <p:cTn id="63" dur="26">
                                          <p:stCondLst>
                                            <p:cond delay="1312"/>
                                          </p:stCondLst>
                                        </p:cTn>
                                        <p:tgtEl>
                                          <p:spTgt spid="11">
                                            <p:txEl>
                                              <p:pRg st="3" end="3"/>
                                            </p:txEl>
                                          </p:spTgt>
                                        </p:tgtEl>
                                      </p:cBhvr>
                                      <p:to x="100000" y="80000"/>
                                    </p:animScale>
                                    <p:animScale>
                                      <p:cBhvr>
                                        <p:cTn id="64" dur="166" decel="50000">
                                          <p:stCondLst>
                                            <p:cond delay="1338"/>
                                          </p:stCondLst>
                                        </p:cTn>
                                        <p:tgtEl>
                                          <p:spTgt spid="11">
                                            <p:txEl>
                                              <p:pRg st="3" end="3"/>
                                            </p:txEl>
                                          </p:spTgt>
                                        </p:tgtEl>
                                      </p:cBhvr>
                                      <p:to x="100000" y="100000"/>
                                    </p:animScale>
                                    <p:animScale>
                                      <p:cBhvr>
                                        <p:cTn id="65" dur="26">
                                          <p:stCondLst>
                                            <p:cond delay="1642"/>
                                          </p:stCondLst>
                                        </p:cTn>
                                        <p:tgtEl>
                                          <p:spTgt spid="11">
                                            <p:txEl>
                                              <p:pRg st="3" end="3"/>
                                            </p:txEl>
                                          </p:spTgt>
                                        </p:tgtEl>
                                      </p:cBhvr>
                                      <p:to x="100000" y="90000"/>
                                    </p:animScale>
                                    <p:animScale>
                                      <p:cBhvr>
                                        <p:cTn id="66" dur="166" decel="50000">
                                          <p:stCondLst>
                                            <p:cond delay="1668"/>
                                          </p:stCondLst>
                                        </p:cTn>
                                        <p:tgtEl>
                                          <p:spTgt spid="11">
                                            <p:txEl>
                                              <p:pRg st="3" end="3"/>
                                            </p:txEl>
                                          </p:spTgt>
                                        </p:tgtEl>
                                      </p:cBhvr>
                                      <p:to x="100000" y="100000"/>
                                    </p:animScale>
                                    <p:animScale>
                                      <p:cBhvr>
                                        <p:cTn id="67" dur="26">
                                          <p:stCondLst>
                                            <p:cond delay="1808"/>
                                          </p:stCondLst>
                                        </p:cTn>
                                        <p:tgtEl>
                                          <p:spTgt spid="11">
                                            <p:txEl>
                                              <p:pRg st="3" end="3"/>
                                            </p:txEl>
                                          </p:spTgt>
                                        </p:tgtEl>
                                      </p:cBhvr>
                                      <p:to x="100000" y="95000"/>
                                    </p:animScale>
                                    <p:animScale>
                                      <p:cBhvr>
                                        <p:cTn id="68" dur="166" decel="50000">
                                          <p:stCondLst>
                                            <p:cond delay="1834"/>
                                          </p:stCondLst>
                                        </p:cTn>
                                        <p:tgtEl>
                                          <p:spTgt spid="11">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1">
                                            <p:txEl>
                                              <p:pRg st="4" end="4"/>
                                            </p:txEl>
                                          </p:spTgt>
                                        </p:tgtEl>
                                        <p:attrNameLst>
                                          <p:attrName>style.visibility</p:attrName>
                                        </p:attrNameLst>
                                      </p:cBhvr>
                                      <p:to>
                                        <p:strVal val="visible"/>
                                      </p:to>
                                    </p:set>
                                    <p:animEffect transition="in" filter="wipe(down)">
                                      <p:cBhvr>
                                        <p:cTn id="71" dur="580">
                                          <p:stCondLst>
                                            <p:cond delay="0"/>
                                          </p:stCondLst>
                                        </p:cTn>
                                        <p:tgtEl>
                                          <p:spTgt spid="11">
                                            <p:txEl>
                                              <p:pRg st="4" end="4"/>
                                            </p:txEl>
                                          </p:spTgt>
                                        </p:tgtEl>
                                      </p:cBhvr>
                                    </p:animEffect>
                                    <p:anim calcmode="lin" valueType="num">
                                      <p:cBhvr>
                                        <p:cTn id="72" dur="1822"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xEl>
                                              <p:pRg st="4" end="4"/>
                                            </p:txEl>
                                          </p:spTgt>
                                        </p:tgtEl>
                                      </p:cBhvr>
                                      <p:to x="100000" y="60000"/>
                                    </p:animScale>
                                    <p:animScale>
                                      <p:cBhvr>
                                        <p:cTn id="78" dur="166" decel="50000">
                                          <p:stCondLst>
                                            <p:cond delay="676"/>
                                          </p:stCondLst>
                                        </p:cTn>
                                        <p:tgtEl>
                                          <p:spTgt spid="11">
                                            <p:txEl>
                                              <p:pRg st="4" end="4"/>
                                            </p:txEl>
                                          </p:spTgt>
                                        </p:tgtEl>
                                      </p:cBhvr>
                                      <p:to x="100000" y="100000"/>
                                    </p:animScale>
                                    <p:animScale>
                                      <p:cBhvr>
                                        <p:cTn id="79" dur="26">
                                          <p:stCondLst>
                                            <p:cond delay="1312"/>
                                          </p:stCondLst>
                                        </p:cTn>
                                        <p:tgtEl>
                                          <p:spTgt spid="11">
                                            <p:txEl>
                                              <p:pRg st="4" end="4"/>
                                            </p:txEl>
                                          </p:spTgt>
                                        </p:tgtEl>
                                      </p:cBhvr>
                                      <p:to x="100000" y="80000"/>
                                    </p:animScale>
                                    <p:animScale>
                                      <p:cBhvr>
                                        <p:cTn id="80" dur="166" decel="50000">
                                          <p:stCondLst>
                                            <p:cond delay="1338"/>
                                          </p:stCondLst>
                                        </p:cTn>
                                        <p:tgtEl>
                                          <p:spTgt spid="11">
                                            <p:txEl>
                                              <p:pRg st="4" end="4"/>
                                            </p:txEl>
                                          </p:spTgt>
                                        </p:tgtEl>
                                      </p:cBhvr>
                                      <p:to x="100000" y="100000"/>
                                    </p:animScale>
                                    <p:animScale>
                                      <p:cBhvr>
                                        <p:cTn id="81" dur="26">
                                          <p:stCondLst>
                                            <p:cond delay="1642"/>
                                          </p:stCondLst>
                                        </p:cTn>
                                        <p:tgtEl>
                                          <p:spTgt spid="11">
                                            <p:txEl>
                                              <p:pRg st="4" end="4"/>
                                            </p:txEl>
                                          </p:spTgt>
                                        </p:tgtEl>
                                      </p:cBhvr>
                                      <p:to x="100000" y="90000"/>
                                    </p:animScale>
                                    <p:animScale>
                                      <p:cBhvr>
                                        <p:cTn id="82" dur="166" decel="50000">
                                          <p:stCondLst>
                                            <p:cond delay="1668"/>
                                          </p:stCondLst>
                                        </p:cTn>
                                        <p:tgtEl>
                                          <p:spTgt spid="11">
                                            <p:txEl>
                                              <p:pRg st="4" end="4"/>
                                            </p:txEl>
                                          </p:spTgt>
                                        </p:tgtEl>
                                      </p:cBhvr>
                                      <p:to x="100000" y="100000"/>
                                    </p:animScale>
                                    <p:animScale>
                                      <p:cBhvr>
                                        <p:cTn id="83" dur="26">
                                          <p:stCondLst>
                                            <p:cond delay="1808"/>
                                          </p:stCondLst>
                                        </p:cTn>
                                        <p:tgtEl>
                                          <p:spTgt spid="11">
                                            <p:txEl>
                                              <p:pRg st="4" end="4"/>
                                            </p:txEl>
                                          </p:spTgt>
                                        </p:tgtEl>
                                      </p:cBhvr>
                                      <p:to x="100000" y="95000"/>
                                    </p:animScale>
                                    <p:animScale>
                                      <p:cBhvr>
                                        <p:cTn id="84" dur="166" decel="50000">
                                          <p:stCondLst>
                                            <p:cond delay="1834"/>
                                          </p:stCondLst>
                                        </p:cTn>
                                        <p:tgtEl>
                                          <p:spTgt spid="11">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xEl>
                                              <p:pRg st="5" end="5"/>
                                            </p:txEl>
                                          </p:spTgt>
                                        </p:tgtEl>
                                        <p:attrNameLst>
                                          <p:attrName>style.visibility</p:attrName>
                                        </p:attrNameLst>
                                      </p:cBhvr>
                                      <p:to>
                                        <p:strVal val="visible"/>
                                      </p:to>
                                    </p:set>
                                    <p:animEffect transition="in" filter="wipe(down)">
                                      <p:cBhvr>
                                        <p:cTn id="87" dur="580">
                                          <p:stCondLst>
                                            <p:cond delay="0"/>
                                          </p:stCondLst>
                                        </p:cTn>
                                        <p:tgtEl>
                                          <p:spTgt spid="11">
                                            <p:txEl>
                                              <p:pRg st="5" end="5"/>
                                            </p:txEl>
                                          </p:spTgt>
                                        </p:tgtEl>
                                      </p:cBhvr>
                                    </p:animEffect>
                                    <p:anim calcmode="lin" valueType="num">
                                      <p:cBhvr>
                                        <p:cTn id="88" dur="1822" tmFilter="0,0; 0.14,0.36; 0.43,0.73; 0.71,0.91; 1.0,1.0">
                                          <p:stCondLst>
                                            <p:cond delay="0"/>
                                          </p:stCondLst>
                                        </p:cTn>
                                        <p:tgtEl>
                                          <p:spTgt spid="11">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xEl>
                                              <p:pRg st="5" end="5"/>
                                            </p:txEl>
                                          </p:spTgt>
                                        </p:tgtEl>
                                      </p:cBhvr>
                                      <p:to x="100000" y="60000"/>
                                    </p:animScale>
                                    <p:animScale>
                                      <p:cBhvr>
                                        <p:cTn id="94" dur="166" decel="50000">
                                          <p:stCondLst>
                                            <p:cond delay="676"/>
                                          </p:stCondLst>
                                        </p:cTn>
                                        <p:tgtEl>
                                          <p:spTgt spid="11">
                                            <p:txEl>
                                              <p:pRg st="5" end="5"/>
                                            </p:txEl>
                                          </p:spTgt>
                                        </p:tgtEl>
                                      </p:cBhvr>
                                      <p:to x="100000" y="100000"/>
                                    </p:animScale>
                                    <p:animScale>
                                      <p:cBhvr>
                                        <p:cTn id="95" dur="26">
                                          <p:stCondLst>
                                            <p:cond delay="1312"/>
                                          </p:stCondLst>
                                        </p:cTn>
                                        <p:tgtEl>
                                          <p:spTgt spid="11">
                                            <p:txEl>
                                              <p:pRg st="5" end="5"/>
                                            </p:txEl>
                                          </p:spTgt>
                                        </p:tgtEl>
                                      </p:cBhvr>
                                      <p:to x="100000" y="80000"/>
                                    </p:animScale>
                                    <p:animScale>
                                      <p:cBhvr>
                                        <p:cTn id="96" dur="166" decel="50000">
                                          <p:stCondLst>
                                            <p:cond delay="1338"/>
                                          </p:stCondLst>
                                        </p:cTn>
                                        <p:tgtEl>
                                          <p:spTgt spid="11">
                                            <p:txEl>
                                              <p:pRg st="5" end="5"/>
                                            </p:txEl>
                                          </p:spTgt>
                                        </p:tgtEl>
                                      </p:cBhvr>
                                      <p:to x="100000" y="100000"/>
                                    </p:animScale>
                                    <p:animScale>
                                      <p:cBhvr>
                                        <p:cTn id="97" dur="26">
                                          <p:stCondLst>
                                            <p:cond delay="1642"/>
                                          </p:stCondLst>
                                        </p:cTn>
                                        <p:tgtEl>
                                          <p:spTgt spid="11">
                                            <p:txEl>
                                              <p:pRg st="5" end="5"/>
                                            </p:txEl>
                                          </p:spTgt>
                                        </p:tgtEl>
                                      </p:cBhvr>
                                      <p:to x="100000" y="90000"/>
                                    </p:animScale>
                                    <p:animScale>
                                      <p:cBhvr>
                                        <p:cTn id="98" dur="166" decel="50000">
                                          <p:stCondLst>
                                            <p:cond delay="1668"/>
                                          </p:stCondLst>
                                        </p:cTn>
                                        <p:tgtEl>
                                          <p:spTgt spid="11">
                                            <p:txEl>
                                              <p:pRg st="5" end="5"/>
                                            </p:txEl>
                                          </p:spTgt>
                                        </p:tgtEl>
                                      </p:cBhvr>
                                      <p:to x="100000" y="100000"/>
                                    </p:animScale>
                                    <p:animScale>
                                      <p:cBhvr>
                                        <p:cTn id="99" dur="26">
                                          <p:stCondLst>
                                            <p:cond delay="1808"/>
                                          </p:stCondLst>
                                        </p:cTn>
                                        <p:tgtEl>
                                          <p:spTgt spid="11">
                                            <p:txEl>
                                              <p:pRg st="5" end="5"/>
                                            </p:txEl>
                                          </p:spTgt>
                                        </p:tgtEl>
                                      </p:cBhvr>
                                      <p:to x="100000" y="95000"/>
                                    </p:animScale>
                                    <p:animScale>
                                      <p:cBhvr>
                                        <p:cTn id="100" dur="166" decel="50000">
                                          <p:stCondLst>
                                            <p:cond delay="1834"/>
                                          </p:stCondLst>
                                        </p:cTn>
                                        <p:tgtEl>
                                          <p:spTgt spid="11">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xEl>
                                              <p:pRg st="6" end="6"/>
                                            </p:txEl>
                                          </p:spTgt>
                                        </p:tgtEl>
                                        <p:attrNameLst>
                                          <p:attrName>style.visibility</p:attrName>
                                        </p:attrNameLst>
                                      </p:cBhvr>
                                      <p:to>
                                        <p:strVal val="visible"/>
                                      </p:to>
                                    </p:set>
                                    <p:animEffect transition="in" filter="wipe(down)">
                                      <p:cBhvr>
                                        <p:cTn id="103" dur="580">
                                          <p:stCondLst>
                                            <p:cond delay="0"/>
                                          </p:stCondLst>
                                        </p:cTn>
                                        <p:tgtEl>
                                          <p:spTgt spid="11">
                                            <p:txEl>
                                              <p:pRg st="6" end="6"/>
                                            </p:txEl>
                                          </p:spTgt>
                                        </p:tgtEl>
                                      </p:cBhvr>
                                    </p:animEffect>
                                    <p:anim calcmode="lin" valueType="num">
                                      <p:cBhvr>
                                        <p:cTn id="104" dur="1822" tmFilter="0,0; 0.14,0.36; 0.43,0.73; 0.71,0.91; 1.0,1.0">
                                          <p:stCondLst>
                                            <p:cond delay="0"/>
                                          </p:stCondLst>
                                        </p:cTn>
                                        <p:tgtEl>
                                          <p:spTgt spid="11">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xEl>
                                              <p:pRg st="6" end="6"/>
                                            </p:txEl>
                                          </p:spTgt>
                                        </p:tgtEl>
                                      </p:cBhvr>
                                      <p:to x="100000" y="60000"/>
                                    </p:animScale>
                                    <p:animScale>
                                      <p:cBhvr>
                                        <p:cTn id="110" dur="166" decel="50000">
                                          <p:stCondLst>
                                            <p:cond delay="676"/>
                                          </p:stCondLst>
                                        </p:cTn>
                                        <p:tgtEl>
                                          <p:spTgt spid="11">
                                            <p:txEl>
                                              <p:pRg st="6" end="6"/>
                                            </p:txEl>
                                          </p:spTgt>
                                        </p:tgtEl>
                                      </p:cBhvr>
                                      <p:to x="100000" y="100000"/>
                                    </p:animScale>
                                    <p:animScale>
                                      <p:cBhvr>
                                        <p:cTn id="111" dur="26">
                                          <p:stCondLst>
                                            <p:cond delay="1312"/>
                                          </p:stCondLst>
                                        </p:cTn>
                                        <p:tgtEl>
                                          <p:spTgt spid="11">
                                            <p:txEl>
                                              <p:pRg st="6" end="6"/>
                                            </p:txEl>
                                          </p:spTgt>
                                        </p:tgtEl>
                                      </p:cBhvr>
                                      <p:to x="100000" y="80000"/>
                                    </p:animScale>
                                    <p:animScale>
                                      <p:cBhvr>
                                        <p:cTn id="112" dur="166" decel="50000">
                                          <p:stCondLst>
                                            <p:cond delay="1338"/>
                                          </p:stCondLst>
                                        </p:cTn>
                                        <p:tgtEl>
                                          <p:spTgt spid="11">
                                            <p:txEl>
                                              <p:pRg st="6" end="6"/>
                                            </p:txEl>
                                          </p:spTgt>
                                        </p:tgtEl>
                                      </p:cBhvr>
                                      <p:to x="100000" y="100000"/>
                                    </p:animScale>
                                    <p:animScale>
                                      <p:cBhvr>
                                        <p:cTn id="113" dur="26">
                                          <p:stCondLst>
                                            <p:cond delay="1642"/>
                                          </p:stCondLst>
                                        </p:cTn>
                                        <p:tgtEl>
                                          <p:spTgt spid="11">
                                            <p:txEl>
                                              <p:pRg st="6" end="6"/>
                                            </p:txEl>
                                          </p:spTgt>
                                        </p:tgtEl>
                                      </p:cBhvr>
                                      <p:to x="100000" y="90000"/>
                                    </p:animScale>
                                    <p:animScale>
                                      <p:cBhvr>
                                        <p:cTn id="114" dur="166" decel="50000">
                                          <p:stCondLst>
                                            <p:cond delay="1668"/>
                                          </p:stCondLst>
                                        </p:cTn>
                                        <p:tgtEl>
                                          <p:spTgt spid="11">
                                            <p:txEl>
                                              <p:pRg st="6" end="6"/>
                                            </p:txEl>
                                          </p:spTgt>
                                        </p:tgtEl>
                                      </p:cBhvr>
                                      <p:to x="100000" y="100000"/>
                                    </p:animScale>
                                    <p:animScale>
                                      <p:cBhvr>
                                        <p:cTn id="115" dur="26">
                                          <p:stCondLst>
                                            <p:cond delay="1808"/>
                                          </p:stCondLst>
                                        </p:cTn>
                                        <p:tgtEl>
                                          <p:spTgt spid="11">
                                            <p:txEl>
                                              <p:pRg st="6" end="6"/>
                                            </p:txEl>
                                          </p:spTgt>
                                        </p:tgtEl>
                                      </p:cBhvr>
                                      <p:to x="100000" y="95000"/>
                                    </p:animScale>
                                    <p:animScale>
                                      <p:cBhvr>
                                        <p:cTn id="116" dur="166" decel="50000">
                                          <p:stCondLst>
                                            <p:cond delay="1834"/>
                                          </p:stCondLst>
                                        </p:cTn>
                                        <p:tgtEl>
                                          <p:spTgt spid="11">
                                            <p:txEl>
                                              <p:pRg st="6" end="6"/>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1">
                                            <p:txEl>
                                              <p:pRg st="7" end="7"/>
                                            </p:txEl>
                                          </p:spTgt>
                                        </p:tgtEl>
                                        <p:attrNameLst>
                                          <p:attrName>style.visibility</p:attrName>
                                        </p:attrNameLst>
                                      </p:cBhvr>
                                      <p:to>
                                        <p:strVal val="visible"/>
                                      </p:to>
                                    </p:set>
                                    <p:animEffect transition="in" filter="wipe(down)">
                                      <p:cBhvr>
                                        <p:cTn id="119" dur="580">
                                          <p:stCondLst>
                                            <p:cond delay="0"/>
                                          </p:stCondLst>
                                        </p:cTn>
                                        <p:tgtEl>
                                          <p:spTgt spid="11">
                                            <p:txEl>
                                              <p:pRg st="7" end="7"/>
                                            </p:txEl>
                                          </p:spTgt>
                                        </p:tgtEl>
                                      </p:cBhvr>
                                    </p:animEffect>
                                    <p:anim calcmode="lin" valueType="num">
                                      <p:cBhvr>
                                        <p:cTn id="120" dur="1822" tmFilter="0,0; 0.14,0.36; 0.43,0.73; 0.71,0.91; 1.0,1.0">
                                          <p:stCondLst>
                                            <p:cond delay="0"/>
                                          </p:stCondLst>
                                        </p:cTn>
                                        <p:tgtEl>
                                          <p:spTgt spid="11">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1">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1">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1">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1">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11">
                                            <p:txEl>
                                              <p:pRg st="7" end="7"/>
                                            </p:txEl>
                                          </p:spTgt>
                                        </p:tgtEl>
                                      </p:cBhvr>
                                      <p:to x="100000" y="60000"/>
                                    </p:animScale>
                                    <p:animScale>
                                      <p:cBhvr>
                                        <p:cTn id="126" dur="166" decel="50000">
                                          <p:stCondLst>
                                            <p:cond delay="676"/>
                                          </p:stCondLst>
                                        </p:cTn>
                                        <p:tgtEl>
                                          <p:spTgt spid="11">
                                            <p:txEl>
                                              <p:pRg st="7" end="7"/>
                                            </p:txEl>
                                          </p:spTgt>
                                        </p:tgtEl>
                                      </p:cBhvr>
                                      <p:to x="100000" y="100000"/>
                                    </p:animScale>
                                    <p:animScale>
                                      <p:cBhvr>
                                        <p:cTn id="127" dur="26">
                                          <p:stCondLst>
                                            <p:cond delay="1312"/>
                                          </p:stCondLst>
                                        </p:cTn>
                                        <p:tgtEl>
                                          <p:spTgt spid="11">
                                            <p:txEl>
                                              <p:pRg st="7" end="7"/>
                                            </p:txEl>
                                          </p:spTgt>
                                        </p:tgtEl>
                                      </p:cBhvr>
                                      <p:to x="100000" y="80000"/>
                                    </p:animScale>
                                    <p:animScale>
                                      <p:cBhvr>
                                        <p:cTn id="128" dur="166" decel="50000">
                                          <p:stCondLst>
                                            <p:cond delay="1338"/>
                                          </p:stCondLst>
                                        </p:cTn>
                                        <p:tgtEl>
                                          <p:spTgt spid="11">
                                            <p:txEl>
                                              <p:pRg st="7" end="7"/>
                                            </p:txEl>
                                          </p:spTgt>
                                        </p:tgtEl>
                                      </p:cBhvr>
                                      <p:to x="100000" y="100000"/>
                                    </p:animScale>
                                    <p:animScale>
                                      <p:cBhvr>
                                        <p:cTn id="129" dur="26">
                                          <p:stCondLst>
                                            <p:cond delay="1642"/>
                                          </p:stCondLst>
                                        </p:cTn>
                                        <p:tgtEl>
                                          <p:spTgt spid="11">
                                            <p:txEl>
                                              <p:pRg st="7" end="7"/>
                                            </p:txEl>
                                          </p:spTgt>
                                        </p:tgtEl>
                                      </p:cBhvr>
                                      <p:to x="100000" y="90000"/>
                                    </p:animScale>
                                    <p:animScale>
                                      <p:cBhvr>
                                        <p:cTn id="130" dur="166" decel="50000">
                                          <p:stCondLst>
                                            <p:cond delay="1668"/>
                                          </p:stCondLst>
                                        </p:cTn>
                                        <p:tgtEl>
                                          <p:spTgt spid="11">
                                            <p:txEl>
                                              <p:pRg st="7" end="7"/>
                                            </p:txEl>
                                          </p:spTgt>
                                        </p:tgtEl>
                                      </p:cBhvr>
                                      <p:to x="100000" y="100000"/>
                                    </p:animScale>
                                    <p:animScale>
                                      <p:cBhvr>
                                        <p:cTn id="131" dur="26">
                                          <p:stCondLst>
                                            <p:cond delay="1808"/>
                                          </p:stCondLst>
                                        </p:cTn>
                                        <p:tgtEl>
                                          <p:spTgt spid="11">
                                            <p:txEl>
                                              <p:pRg st="7" end="7"/>
                                            </p:txEl>
                                          </p:spTgt>
                                        </p:tgtEl>
                                      </p:cBhvr>
                                      <p:to x="100000" y="95000"/>
                                    </p:animScale>
                                    <p:animScale>
                                      <p:cBhvr>
                                        <p:cTn id="132" dur="166" decel="50000">
                                          <p:stCondLst>
                                            <p:cond delay="1834"/>
                                          </p:stCondLst>
                                        </p:cTn>
                                        <p:tgtEl>
                                          <p:spTgt spid="11">
                                            <p:txEl>
                                              <p:pRg st="7" end="7"/>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1">
                                            <p:txEl>
                                              <p:pRg st="8" end="8"/>
                                            </p:txEl>
                                          </p:spTgt>
                                        </p:tgtEl>
                                        <p:attrNameLst>
                                          <p:attrName>style.visibility</p:attrName>
                                        </p:attrNameLst>
                                      </p:cBhvr>
                                      <p:to>
                                        <p:strVal val="visible"/>
                                      </p:to>
                                    </p:set>
                                    <p:animEffect transition="in" filter="wipe(down)">
                                      <p:cBhvr>
                                        <p:cTn id="135" dur="580">
                                          <p:stCondLst>
                                            <p:cond delay="0"/>
                                          </p:stCondLst>
                                        </p:cTn>
                                        <p:tgtEl>
                                          <p:spTgt spid="11">
                                            <p:txEl>
                                              <p:pRg st="8" end="8"/>
                                            </p:txEl>
                                          </p:spTgt>
                                        </p:tgtEl>
                                      </p:cBhvr>
                                    </p:animEffect>
                                    <p:anim calcmode="lin" valueType="num">
                                      <p:cBhvr>
                                        <p:cTn id="136" dur="1822" tmFilter="0,0; 0.14,0.36; 0.43,0.73; 0.71,0.91; 1.0,1.0">
                                          <p:stCondLst>
                                            <p:cond delay="0"/>
                                          </p:stCondLst>
                                        </p:cTn>
                                        <p:tgtEl>
                                          <p:spTgt spid="11">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1">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1">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1">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1">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11">
                                            <p:txEl>
                                              <p:pRg st="8" end="8"/>
                                            </p:txEl>
                                          </p:spTgt>
                                        </p:tgtEl>
                                      </p:cBhvr>
                                      <p:to x="100000" y="60000"/>
                                    </p:animScale>
                                    <p:animScale>
                                      <p:cBhvr>
                                        <p:cTn id="142" dur="166" decel="50000">
                                          <p:stCondLst>
                                            <p:cond delay="676"/>
                                          </p:stCondLst>
                                        </p:cTn>
                                        <p:tgtEl>
                                          <p:spTgt spid="11">
                                            <p:txEl>
                                              <p:pRg st="8" end="8"/>
                                            </p:txEl>
                                          </p:spTgt>
                                        </p:tgtEl>
                                      </p:cBhvr>
                                      <p:to x="100000" y="100000"/>
                                    </p:animScale>
                                    <p:animScale>
                                      <p:cBhvr>
                                        <p:cTn id="143" dur="26">
                                          <p:stCondLst>
                                            <p:cond delay="1312"/>
                                          </p:stCondLst>
                                        </p:cTn>
                                        <p:tgtEl>
                                          <p:spTgt spid="11">
                                            <p:txEl>
                                              <p:pRg st="8" end="8"/>
                                            </p:txEl>
                                          </p:spTgt>
                                        </p:tgtEl>
                                      </p:cBhvr>
                                      <p:to x="100000" y="80000"/>
                                    </p:animScale>
                                    <p:animScale>
                                      <p:cBhvr>
                                        <p:cTn id="144" dur="166" decel="50000">
                                          <p:stCondLst>
                                            <p:cond delay="1338"/>
                                          </p:stCondLst>
                                        </p:cTn>
                                        <p:tgtEl>
                                          <p:spTgt spid="11">
                                            <p:txEl>
                                              <p:pRg st="8" end="8"/>
                                            </p:txEl>
                                          </p:spTgt>
                                        </p:tgtEl>
                                      </p:cBhvr>
                                      <p:to x="100000" y="100000"/>
                                    </p:animScale>
                                    <p:animScale>
                                      <p:cBhvr>
                                        <p:cTn id="145" dur="26">
                                          <p:stCondLst>
                                            <p:cond delay="1642"/>
                                          </p:stCondLst>
                                        </p:cTn>
                                        <p:tgtEl>
                                          <p:spTgt spid="11">
                                            <p:txEl>
                                              <p:pRg st="8" end="8"/>
                                            </p:txEl>
                                          </p:spTgt>
                                        </p:tgtEl>
                                      </p:cBhvr>
                                      <p:to x="100000" y="90000"/>
                                    </p:animScale>
                                    <p:animScale>
                                      <p:cBhvr>
                                        <p:cTn id="146" dur="166" decel="50000">
                                          <p:stCondLst>
                                            <p:cond delay="1668"/>
                                          </p:stCondLst>
                                        </p:cTn>
                                        <p:tgtEl>
                                          <p:spTgt spid="11">
                                            <p:txEl>
                                              <p:pRg st="8" end="8"/>
                                            </p:txEl>
                                          </p:spTgt>
                                        </p:tgtEl>
                                      </p:cBhvr>
                                      <p:to x="100000" y="100000"/>
                                    </p:animScale>
                                    <p:animScale>
                                      <p:cBhvr>
                                        <p:cTn id="147" dur="26">
                                          <p:stCondLst>
                                            <p:cond delay="1808"/>
                                          </p:stCondLst>
                                        </p:cTn>
                                        <p:tgtEl>
                                          <p:spTgt spid="11">
                                            <p:txEl>
                                              <p:pRg st="8" end="8"/>
                                            </p:txEl>
                                          </p:spTgt>
                                        </p:tgtEl>
                                      </p:cBhvr>
                                      <p:to x="100000" y="95000"/>
                                    </p:animScale>
                                    <p:animScale>
                                      <p:cBhvr>
                                        <p:cTn id="148" dur="166" decel="50000">
                                          <p:stCondLst>
                                            <p:cond delay="1834"/>
                                          </p:stCondLst>
                                        </p:cTn>
                                        <p:tgtEl>
                                          <p:spTgt spid="11">
                                            <p:txEl>
                                              <p:pRg st="8" end="8"/>
                                            </p:tx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1">
                                            <p:txEl>
                                              <p:pRg st="9" end="9"/>
                                            </p:txEl>
                                          </p:spTgt>
                                        </p:tgtEl>
                                        <p:attrNameLst>
                                          <p:attrName>style.visibility</p:attrName>
                                        </p:attrNameLst>
                                      </p:cBhvr>
                                      <p:to>
                                        <p:strVal val="visible"/>
                                      </p:to>
                                    </p:set>
                                    <p:animEffect transition="in" filter="wipe(down)">
                                      <p:cBhvr>
                                        <p:cTn id="151" dur="580">
                                          <p:stCondLst>
                                            <p:cond delay="0"/>
                                          </p:stCondLst>
                                        </p:cTn>
                                        <p:tgtEl>
                                          <p:spTgt spid="11">
                                            <p:txEl>
                                              <p:pRg st="9" end="9"/>
                                            </p:txEl>
                                          </p:spTgt>
                                        </p:tgtEl>
                                      </p:cBhvr>
                                    </p:animEffect>
                                    <p:anim calcmode="lin" valueType="num">
                                      <p:cBhvr>
                                        <p:cTn id="152" dur="1822" tmFilter="0,0; 0.14,0.36; 0.43,0.73; 0.71,0.91; 1.0,1.0">
                                          <p:stCondLst>
                                            <p:cond delay="0"/>
                                          </p:stCondLst>
                                        </p:cTn>
                                        <p:tgtEl>
                                          <p:spTgt spid="11">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1">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1">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1">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1">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11">
                                            <p:txEl>
                                              <p:pRg st="9" end="9"/>
                                            </p:txEl>
                                          </p:spTgt>
                                        </p:tgtEl>
                                      </p:cBhvr>
                                      <p:to x="100000" y="60000"/>
                                    </p:animScale>
                                    <p:animScale>
                                      <p:cBhvr>
                                        <p:cTn id="158" dur="166" decel="50000">
                                          <p:stCondLst>
                                            <p:cond delay="676"/>
                                          </p:stCondLst>
                                        </p:cTn>
                                        <p:tgtEl>
                                          <p:spTgt spid="11">
                                            <p:txEl>
                                              <p:pRg st="9" end="9"/>
                                            </p:txEl>
                                          </p:spTgt>
                                        </p:tgtEl>
                                      </p:cBhvr>
                                      <p:to x="100000" y="100000"/>
                                    </p:animScale>
                                    <p:animScale>
                                      <p:cBhvr>
                                        <p:cTn id="159" dur="26">
                                          <p:stCondLst>
                                            <p:cond delay="1312"/>
                                          </p:stCondLst>
                                        </p:cTn>
                                        <p:tgtEl>
                                          <p:spTgt spid="11">
                                            <p:txEl>
                                              <p:pRg st="9" end="9"/>
                                            </p:txEl>
                                          </p:spTgt>
                                        </p:tgtEl>
                                      </p:cBhvr>
                                      <p:to x="100000" y="80000"/>
                                    </p:animScale>
                                    <p:animScale>
                                      <p:cBhvr>
                                        <p:cTn id="160" dur="166" decel="50000">
                                          <p:stCondLst>
                                            <p:cond delay="1338"/>
                                          </p:stCondLst>
                                        </p:cTn>
                                        <p:tgtEl>
                                          <p:spTgt spid="11">
                                            <p:txEl>
                                              <p:pRg st="9" end="9"/>
                                            </p:txEl>
                                          </p:spTgt>
                                        </p:tgtEl>
                                      </p:cBhvr>
                                      <p:to x="100000" y="100000"/>
                                    </p:animScale>
                                    <p:animScale>
                                      <p:cBhvr>
                                        <p:cTn id="161" dur="26">
                                          <p:stCondLst>
                                            <p:cond delay="1642"/>
                                          </p:stCondLst>
                                        </p:cTn>
                                        <p:tgtEl>
                                          <p:spTgt spid="11">
                                            <p:txEl>
                                              <p:pRg st="9" end="9"/>
                                            </p:txEl>
                                          </p:spTgt>
                                        </p:tgtEl>
                                      </p:cBhvr>
                                      <p:to x="100000" y="90000"/>
                                    </p:animScale>
                                    <p:animScale>
                                      <p:cBhvr>
                                        <p:cTn id="162" dur="166" decel="50000">
                                          <p:stCondLst>
                                            <p:cond delay="1668"/>
                                          </p:stCondLst>
                                        </p:cTn>
                                        <p:tgtEl>
                                          <p:spTgt spid="11">
                                            <p:txEl>
                                              <p:pRg st="9" end="9"/>
                                            </p:txEl>
                                          </p:spTgt>
                                        </p:tgtEl>
                                      </p:cBhvr>
                                      <p:to x="100000" y="100000"/>
                                    </p:animScale>
                                    <p:animScale>
                                      <p:cBhvr>
                                        <p:cTn id="163" dur="26">
                                          <p:stCondLst>
                                            <p:cond delay="1808"/>
                                          </p:stCondLst>
                                        </p:cTn>
                                        <p:tgtEl>
                                          <p:spTgt spid="11">
                                            <p:txEl>
                                              <p:pRg st="9" end="9"/>
                                            </p:txEl>
                                          </p:spTgt>
                                        </p:tgtEl>
                                      </p:cBhvr>
                                      <p:to x="100000" y="95000"/>
                                    </p:animScale>
                                    <p:animScale>
                                      <p:cBhvr>
                                        <p:cTn id="164" dur="166" decel="50000">
                                          <p:stCondLst>
                                            <p:cond delay="1834"/>
                                          </p:stCondLst>
                                        </p:cTn>
                                        <p:tgtEl>
                                          <p:spTgt spid="11">
                                            <p:txEl>
                                              <p:pRg st="9" end="9"/>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26"/>
                                        </p:tgtEl>
                                        <p:attrNameLst>
                                          <p:attrName>style.visibility</p:attrName>
                                        </p:attrNameLst>
                                      </p:cBhvr>
                                      <p:to>
                                        <p:strVal val="visible"/>
                                      </p:to>
                                    </p:set>
                                    <p:anim calcmode="lin" valueType="num">
                                      <p:cBhvr additive="base">
                                        <p:cTn id="169" dur="500" fill="hold"/>
                                        <p:tgtEl>
                                          <p:spTgt spid="26"/>
                                        </p:tgtEl>
                                        <p:attrNameLst>
                                          <p:attrName>ppt_x</p:attrName>
                                        </p:attrNameLst>
                                      </p:cBhvr>
                                      <p:tavLst>
                                        <p:tav tm="0">
                                          <p:val>
                                            <p:strVal val="#ppt_x"/>
                                          </p:val>
                                        </p:tav>
                                        <p:tav tm="100000">
                                          <p:val>
                                            <p:strVal val="#ppt_x"/>
                                          </p:val>
                                        </p:tav>
                                      </p:tavLst>
                                    </p:anim>
                                    <p:anim calcmode="lin" valueType="num">
                                      <p:cBhvr additive="base">
                                        <p:cTn id="1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fa-IR" dirty="0" smtClean="0"/>
              <a:t>ستون مرکب</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214282" y="908720"/>
                <a:ext cx="8606190" cy="5328592"/>
              </a:xfrm>
            </p:spPr>
            <p:txBody>
              <a:bodyPr>
                <a:normAutofit fontScale="55000" lnSpcReduction="20000"/>
              </a:bodyPr>
              <a:lstStyle/>
              <a:p>
                <a:pPr algn="justLow">
                  <a:lnSpc>
                    <a:spcPct val="150000"/>
                  </a:lnSpc>
                  <a:spcAft>
                    <a:spcPts val="1000"/>
                  </a:spcAft>
                </a:pPr>
                <a:r>
                  <a:rPr lang="fa-IR" sz="2400" dirty="0">
                    <a:ea typeface="Calibri"/>
                    <a:cs typeface="2  Zar"/>
                  </a:rPr>
                  <a:t>* </a:t>
                </a:r>
                <a:r>
                  <a:rPr lang="fa-IR" sz="2400" b="1" dirty="0">
                    <a:ea typeface="Calibri"/>
                    <a:cs typeface="2  Zar"/>
                  </a:rPr>
                  <a:t>محور قوی محوری است که حول ان نقطه دیرتر کمانش کند. </a:t>
                </a:r>
                <a:endParaRPr lang="en-US" sz="1600" b="1" dirty="0">
                  <a:ea typeface="Calibri"/>
                  <a:cs typeface="Arial"/>
                </a:endParaRPr>
              </a:p>
              <a:p>
                <a:pPr algn="justLow">
                  <a:lnSpc>
                    <a:spcPct val="150000"/>
                  </a:lnSpc>
                  <a:spcAft>
                    <a:spcPts val="1000"/>
                  </a:spcAft>
                </a:pPr>
                <a:r>
                  <a:rPr lang="fa-IR" sz="2400" dirty="0">
                    <a:ea typeface="Calibri"/>
                    <a:cs typeface="2  Zar"/>
                  </a:rPr>
                  <a:t>* </a:t>
                </a:r>
                <a:r>
                  <a:rPr lang="fa-IR" sz="2400" b="1" dirty="0">
                    <a:ea typeface="Calibri"/>
                    <a:cs typeface="2  Zar"/>
                  </a:rPr>
                  <a:t>نیروهای (</a:t>
                </a:r>
                <a:r>
                  <a:rPr lang="en-US" sz="2400" b="1" dirty="0" err="1">
                    <a:ea typeface="Calibri"/>
                    <a:cs typeface="2  Zar"/>
                  </a:rPr>
                  <a:t>P</a:t>
                </a:r>
                <a:r>
                  <a:rPr lang="en-US" sz="2400" b="1" baseline="-25000" dirty="0" err="1">
                    <a:ea typeface="Calibri"/>
                    <a:cs typeface="2  Zar"/>
                  </a:rPr>
                  <a:t>crx</a:t>
                </a:r>
                <a:r>
                  <a:rPr lang="fa-IR" sz="2400" b="1" dirty="0">
                    <a:ea typeface="Calibri"/>
                    <a:cs typeface="2  Zar"/>
                  </a:rPr>
                  <a:t>) و (</a:t>
                </a:r>
                <a:r>
                  <a:rPr lang="en-US" sz="2400" b="1" dirty="0" err="1">
                    <a:ea typeface="Calibri"/>
                    <a:cs typeface="2  Zar"/>
                  </a:rPr>
                  <a:t>P</a:t>
                </a:r>
                <a:r>
                  <a:rPr lang="en-US" sz="2400" b="1" baseline="-25000" dirty="0" err="1">
                    <a:ea typeface="Calibri"/>
                    <a:cs typeface="2  Zar"/>
                  </a:rPr>
                  <a:t>cry</a:t>
                </a:r>
                <a:r>
                  <a:rPr lang="fa-IR" sz="2400" b="1" dirty="0">
                    <a:ea typeface="Calibri"/>
                    <a:cs typeface="2  Zar"/>
                  </a:rPr>
                  <a:t>) هر کدام که کمتر باشد در نظر می گیریم یعنی </a:t>
                </a:r>
                <a:r>
                  <a:rPr lang="en-US" sz="2400" b="1" dirty="0">
                    <a:ea typeface="Calibri"/>
                    <a:cs typeface="2  Zar"/>
                  </a:rPr>
                  <a:t>min</a:t>
                </a:r>
                <a:r>
                  <a:rPr lang="fa-IR" sz="2400" b="1" dirty="0">
                    <a:ea typeface="Calibri"/>
                    <a:cs typeface="2  Zar"/>
                  </a:rPr>
                  <a:t> آنها </a:t>
                </a:r>
                <a:endParaRPr lang="en-US" sz="1600" b="1" dirty="0">
                  <a:ea typeface="Calibri"/>
                  <a:cs typeface="Arial"/>
                </a:endParaRPr>
              </a:p>
              <a:p>
                <a:pPr algn="justLow">
                  <a:lnSpc>
                    <a:spcPct val="150000"/>
                  </a:lnSpc>
                  <a:spcAft>
                    <a:spcPts val="1000"/>
                  </a:spcAft>
                </a:pPr>
                <a:r>
                  <a:rPr lang="fa-IR" sz="2400" dirty="0">
                    <a:ea typeface="Calibri"/>
                    <a:cs typeface="2  Zar"/>
                  </a:rPr>
                  <a:t>{</a:t>
                </a:r>
                <a:r>
                  <a:rPr lang="en-US" sz="2400" b="1" dirty="0" err="1">
                    <a:ea typeface="Calibri"/>
                    <a:cs typeface="2  Zar"/>
                  </a:rPr>
                  <a:t>P</a:t>
                </a:r>
                <a:r>
                  <a:rPr lang="en-US" sz="2400" b="1" baseline="-25000" dirty="0" err="1">
                    <a:ea typeface="Calibri"/>
                    <a:cs typeface="2  Zar"/>
                  </a:rPr>
                  <a:t>crx</a:t>
                </a:r>
                <a:r>
                  <a:rPr lang="en-US" sz="2400" b="1" dirty="0">
                    <a:ea typeface="Calibri"/>
                    <a:cs typeface="2  Zar"/>
                  </a:rPr>
                  <a:t> , </a:t>
                </a:r>
                <a:r>
                  <a:rPr lang="en-US" sz="2400" b="1" dirty="0" err="1">
                    <a:ea typeface="Calibri"/>
                    <a:cs typeface="2  Zar"/>
                  </a:rPr>
                  <a:t>P</a:t>
                </a:r>
                <a:r>
                  <a:rPr lang="en-US" sz="2400" b="1" baseline="-25000" dirty="0" err="1">
                    <a:ea typeface="Calibri"/>
                    <a:cs typeface="2  Zar"/>
                  </a:rPr>
                  <a:t>cry</a:t>
                </a:r>
                <a:r>
                  <a:rPr lang="fa-IR" sz="2400" b="1" dirty="0">
                    <a:ea typeface="Calibri"/>
                    <a:cs typeface="2  Zar"/>
                  </a:rPr>
                  <a:t>}</a:t>
                </a:r>
                <a:r>
                  <a:rPr lang="en-US" sz="2400" b="1" dirty="0">
                    <a:ea typeface="Calibri"/>
                    <a:cs typeface="2  Zar"/>
                  </a:rPr>
                  <a:t>* </a:t>
                </a:r>
                <a:r>
                  <a:rPr lang="en-US" sz="2400" b="1" dirty="0" err="1">
                    <a:ea typeface="Calibri"/>
                    <a:cs typeface="2  Zar"/>
                  </a:rPr>
                  <a:t>P</a:t>
                </a:r>
                <a:r>
                  <a:rPr lang="en-US" sz="2400" b="1" baseline="-25000" dirty="0" err="1">
                    <a:ea typeface="Calibri"/>
                    <a:cs typeface="2  Zar"/>
                  </a:rPr>
                  <a:t>cr</a:t>
                </a:r>
                <a:r>
                  <a:rPr lang="en-US" sz="2400" b="1" dirty="0">
                    <a:ea typeface="Calibri"/>
                    <a:cs typeface="2  Zar"/>
                  </a:rPr>
                  <a:t> = min </a:t>
                </a:r>
                <a:endParaRPr lang="en-US" sz="1600" b="1" dirty="0">
                  <a:ea typeface="Calibri"/>
                  <a:cs typeface="Arial"/>
                </a:endParaRPr>
              </a:p>
              <a:p>
                <a:pPr algn="justLow">
                  <a:lnSpc>
                    <a:spcPct val="150000"/>
                  </a:lnSpc>
                  <a:spcAft>
                    <a:spcPts val="1000"/>
                  </a:spcAft>
                </a:pPr>
                <a14:m>
                  <m:oMath xmlns:m="http://schemas.openxmlformats.org/officeDocument/2006/math">
                    <m:sSub>
                      <m:sSubPr>
                        <m:ctrlPr>
                          <a:rPr lang="en-US" sz="2400" b="1" i="1">
                            <a:effectLst/>
                            <a:latin typeface="Cambria Math"/>
                            <a:ea typeface="Calibri"/>
                            <a:cs typeface="2  Zar"/>
                          </a:rPr>
                        </m:ctrlPr>
                      </m:sSubPr>
                      <m:e>
                        <m:r>
                          <a:rPr lang="en-US" sz="2400" b="1" i="1">
                            <a:effectLst/>
                            <a:latin typeface="Cambria Math"/>
                            <a:ea typeface="Calibri"/>
                            <a:cs typeface="2  Zar"/>
                          </a:rPr>
                          <m:t>𝝈</m:t>
                        </m:r>
                      </m:e>
                      <m:sub>
                        <m:r>
                          <a:rPr lang="en-US" sz="2400" b="1" i="1">
                            <a:effectLst/>
                            <a:latin typeface="Cambria Math"/>
                            <a:ea typeface="Calibri"/>
                            <a:cs typeface="2  Zar"/>
                          </a:rPr>
                          <m:t>𝒄𝒓</m:t>
                        </m:r>
                      </m:sub>
                    </m:sSub>
                    <m:r>
                      <a:rPr lang="en-US" sz="2400" b="1">
                        <a:effectLst/>
                        <a:latin typeface="Cambria Math"/>
                        <a:ea typeface="Calibri"/>
                        <a:cs typeface="2  Zar"/>
                      </a:rPr>
                      <m:t>= </m:t>
                    </m:r>
                    <m:f>
                      <m:fPr>
                        <m:ctrlPr>
                          <a:rPr lang="en-US" sz="2400" b="1" i="1">
                            <a:effectLst/>
                            <a:latin typeface="Cambria Math"/>
                            <a:ea typeface="Calibri"/>
                            <a:cs typeface="2  Zar"/>
                          </a:rPr>
                        </m:ctrlPr>
                      </m:fPr>
                      <m:num>
                        <m:sSub>
                          <m:sSubPr>
                            <m:ctrlPr>
                              <a:rPr lang="en-US" sz="2400" b="1" i="1">
                                <a:effectLst/>
                                <a:latin typeface="Cambria Math"/>
                                <a:ea typeface="Calibri"/>
                                <a:cs typeface="2  Zar"/>
                              </a:rPr>
                            </m:ctrlPr>
                          </m:sSubPr>
                          <m:e>
                            <m:r>
                              <a:rPr lang="en-US" sz="2400" b="1" i="1">
                                <a:effectLst/>
                                <a:latin typeface="Cambria Math"/>
                                <a:ea typeface="Calibri"/>
                                <a:cs typeface="2  Zar"/>
                              </a:rPr>
                              <m:t>𝒑</m:t>
                            </m:r>
                          </m:e>
                          <m:sub>
                            <m:r>
                              <a:rPr lang="en-US" sz="2400" b="1" i="1">
                                <a:effectLst/>
                                <a:latin typeface="Cambria Math"/>
                                <a:ea typeface="Calibri"/>
                                <a:cs typeface="2  Zar"/>
                              </a:rPr>
                              <m:t>𝒄𝒓</m:t>
                            </m:r>
                          </m:sub>
                        </m:sSub>
                      </m:num>
                      <m:den>
                        <m:r>
                          <a:rPr lang="en-US" sz="2400" b="1" i="1">
                            <a:effectLst/>
                            <a:latin typeface="Cambria Math"/>
                            <a:ea typeface="Calibri"/>
                            <a:cs typeface="2  Zar"/>
                          </a:rPr>
                          <m:t>𝑨</m:t>
                        </m:r>
                      </m:den>
                    </m:f>
                    <m:r>
                      <a:rPr lang="en-US" sz="2400" b="1">
                        <a:effectLst/>
                        <a:latin typeface="Cambria Math"/>
                        <a:ea typeface="Calibri"/>
                        <a:cs typeface="2  Zar"/>
                      </a:rPr>
                      <m:t>= </m:t>
                    </m:r>
                    <m:f>
                      <m:fPr>
                        <m:ctrlPr>
                          <a:rPr lang="en-US" sz="2400" b="1" i="1">
                            <a:effectLst/>
                            <a:latin typeface="Cambria Math"/>
                            <a:ea typeface="Calibri"/>
                            <a:cs typeface="2  Zar"/>
                          </a:rPr>
                        </m:ctrlPr>
                      </m:fPr>
                      <m:num>
                        <m:sSup>
                          <m:sSupPr>
                            <m:ctrlPr>
                              <a:rPr lang="en-US" sz="2400" b="1" i="1">
                                <a:effectLst/>
                                <a:latin typeface="Cambria Math"/>
                                <a:ea typeface="Calibri"/>
                                <a:cs typeface="2  Zar"/>
                              </a:rPr>
                            </m:ctrlPr>
                          </m:sSupPr>
                          <m:e>
                            <m:r>
                              <a:rPr lang="en-US" sz="2400" b="1">
                                <a:effectLst/>
                                <a:latin typeface="Cambria Math"/>
                                <a:ea typeface="Calibri"/>
                                <a:cs typeface="2  Zar"/>
                              </a:rPr>
                              <m:t>⋏</m:t>
                            </m:r>
                          </m:e>
                          <m:sup>
                            <m:r>
                              <a:rPr lang="en-US" sz="2400" b="1" i="1">
                                <a:effectLst/>
                                <a:latin typeface="Cambria Math"/>
                                <a:ea typeface="Calibri"/>
                                <a:cs typeface="2  Zar"/>
                              </a:rPr>
                              <m:t>𝟐</m:t>
                            </m:r>
                          </m:sup>
                        </m:sSup>
                        <m:r>
                          <a:rPr lang="en-US" sz="2400" b="1">
                            <a:effectLst/>
                            <a:latin typeface="Cambria Math"/>
                            <a:ea typeface="Calibri"/>
                            <a:cs typeface="2  Zar"/>
                          </a:rPr>
                          <m:t>.</m:t>
                        </m:r>
                        <m:r>
                          <a:rPr lang="en-US" sz="2400" b="1" i="1">
                            <a:effectLst/>
                            <a:latin typeface="Cambria Math"/>
                            <a:ea typeface="Calibri"/>
                            <a:cs typeface="2  Zar"/>
                          </a:rPr>
                          <m:t>𝐄</m:t>
                        </m:r>
                        <m:r>
                          <a:rPr lang="en-US" sz="2400" b="1">
                            <a:effectLst/>
                            <a:latin typeface="Cambria Math"/>
                            <a:ea typeface="Calibri"/>
                            <a:cs typeface="2  Zar"/>
                          </a:rPr>
                          <m:t>.</m:t>
                        </m:r>
                        <m:r>
                          <a:rPr lang="en-US" sz="2400" b="1" i="1">
                            <a:effectLst/>
                            <a:latin typeface="Cambria Math"/>
                            <a:ea typeface="Calibri"/>
                            <a:cs typeface="2  Zar"/>
                          </a:rPr>
                          <m:t>𝑰</m:t>
                        </m:r>
                      </m:num>
                      <m:den>
                        <m:sSup>
                          <m:sSupPr>
                            <m:ctrlPr>
                              <a:rPr lang="en-US" sz="2400" b="1" i="1">
                                <a:effectLst/>
                                <a:latin typeface="Cambria Math"/>
                                <a:ea typeface="Calibri"/>
                                <a:cs typeface="2  Zar"/>
                              </a:rPr>
                            </m:ctrlPr>
                          </m:sSupPr>
                          <m:e>
                            <m:r>
                              <a:rPr lang="en-US" sz="2400" b="1" i="1">
                                <a:effectLst/>
                                <a:latin typeface="Cambria Math"/>
                                <a:ea typeface="Calibri"/>
                                <a:cs typeface="2  Zar"/>
                              </a:rPr>
                              <m:t>𝑲</m:t>
                            </m:r>
                          </m:e>
                          <m:sup>
                            <m:r>
                              <a:rPr lang="en-US" sz="2400" b="1" i="1">
                                <a:effectLst/>
                                <a:latin typeface="Cambria Math"/>
                                <a:ea typeface="Calibri"/>
                                <a:cs typeface="2  Zar"/>
                              </a:rPr>
                              <m:t>𝟐</m:t>
                            </m:r>
                          </m:sup>
                        </m:sSup>
                        <m:r>
                          <a:rPr lang="en-US" sz="2400" b="1">
                            <a:effectLst/>
                            <a:latin typeface="Cambria Math"/>
                            <a:ea typeface="Calibri"/>
                            <a:cs typeface="2  Zar"/>
                          </a:rPr>
                          <m:t>.</m:t>
                        </m:r>
                        <m:sSup>
                          <m:sSupPr>
                            <m:ctrlPr>
                              <a:rPr lang="en-US" sz="2400" b="1" i="1">
                                <a:effectLst/>
                                <a:latin typeface="Cambria Math"/>
                                <a:ea typeface="Calibri"/>
                                <a:cs typeface="2  Zar"/>
                              </a:rPr>
                            </m:ctrlPr>
                          </m:sSupPr>
                          <m:e>
                            <m:r>
                              <a:rPr lang="en-US" sz="2400" b="1" i="1">
                                <a:effectLst/>
                                <a:latin typeface="Cambria Math"/>
                                <a:ea typeface="Calibri"/>
                                <a:cs typeface="2  Zar"/>
                              </a:rPr>
                              <m:t>𝑳</m:t>
                            </m:r>
                          </m:e>
                          <m:sup>
                            <m:r>
                              <a:rPr lang="en-US" sz="2400" b="1" i="1">
                                <a:effectLst/>
                                <a:latin typeface="Cambria Math"/>
                                <a:ea typeface="Calibri"/>
                                <a:cs typeface="2  Zar"/>
                              </a:rPr>
                              <m:t>𝟐</m:t>
                            </m:r>
                          </m:sup>
                        </m:sSup>
                        <m:r>
                          <a:rPr lang="en-US" sz="2400" b="1">
                            <a:effectLst/>
                            <a:latin typeface="Cambria Math"/>
                            <a:ea typeface="Calibri"/>
                            <a:cs typeface="2  Zar"/>
                          </a:rPr>
                          <m:t>.</m:t>
                        </m:r>
                        <m:r>
                          <a:rPr lang="en-US" sz="2400" b="1" i="1">
                            <a:effectLst/>
                            <a:latin typeface="Cambria Math"/>
                            <a:ea typeface="Calibri"/>
                            <a:cs typeface="2  Zar"/>
                          </a:rPr>
                          <m:t>𝑨</m:t>
                        </m:r>
                      </m:den>
                    </m:f>
                    <m:r>
                      <a:rPr lang="en-US" sz="2400" b="1">
                        <a:effectLst/>
                        <a:latin typeface="Cambria Math"/>
                        <a:ea typeface="Calibri"/>
                        <a:cs typeface="2  Zar"/>
                      </a:rPr>
                      <m:t>= </m:t>
                    </m:r>
                    <m:f>
                      <m:fPr>
                        <m:ctrlPr>
                          <a:rPr lang="en-US" sz="2400" b="1" i="1">
                            <a:effectLst/>
                            <a:latin typeface="Cambria Math"/>
                            <a:ea typeface="Calibri"/>
                            <a:cs typeface="2  Zar"/>
                          </a:rPr>
                        </m:ctrlPr>
                      </m:fPr>
                      <m:num>
                        <m:sSup>
                          <m:sSupPr>
                            <m:ctrlPr>
                              <a:rPr lang="en-US" sz="2400" b="1" i="1">
                                <a:effectLst/>
                                <a:latin typeface="Cambria Math"/>
                                <a:ea typeface="Calibri"/>
                                <a:cs typeface="2  Zar"/>
                              </a:rPr>
                            </m:ctrlPr>
                          </m:sSupPr>
                          <m:e>
                            <m:r>
                              <a:rPr lang="en-US" sz="2400" b="1">
                                <a:effectLst/>
                                <a:latin typeface="Cambria Math"/>
                                <a:ea typeface="Calibri"/>
                                <a:cs typeface="2  Zar"/>
                              </a:rPr>
                              <m:t>⋏</m:t>
                            </m:r>
                          </m:e>
                          <m:sup>
                            <m:r>
                              <a:rPr lang="en-US" sz="2400" b="1" i="1">
                                <a:effectLst/>
                                <a:latin typeface="Cambria Math"/>
                                <a:ea typeface="Calibri"/>
                                <a:cs typeface="2  Zar"/>
                              </a:rPr>
                              <m:t>𝟐</m:t>
                            </m:r>
                          </m:sup>
                        </m:sSup>
                        <m:r>
                          <a:rPr lang="en-US" sz="2400" b="1">
                            <a:effectLst/>
                            <a:latin typeface="Cambria Math"/>
                            <a:ea typeface="Calibri"/>
                            <a:cs typeface="2  Zar"/>
                          </a:rPr>
                          <m:t>.</m:t>
                        </m:r>
                        <m:r>
                          <a:rPr lang="en-US" sz="2400" b="1" i="1">
                            <a:effectLst/>
                            <a:latin typeface="Cambria Math"/>
                            <a:ea typeface="Calibri"/>
                            <a:cs typeface="2  Zar"/>
                          </a:rPr>
                          <m:t>𝐄</m:t>
                        </m:r>
                        <m:r>
                          <a:rPr lang="en-US" sz="2400" b="1">
                            <a:effectLst/>
                            <a:latin typeface="Cambria Math"/>
                            <a:ea typeface="Calibri"/>
                            <a:cs typeface="2  Zar"/>
                          </a:rPr>
                          <m:t>.</m:t>
                        </m:r>
                        <m:sSup>
                          <m:sSupPr>
                            <m:ctrlPr>
                              <a:rPr lang="en-US" sz="2400" b="1" i="1">
                                <a:effectLst/>
                                <a:latin typeface="Cambria Math"/>
                                <a:ea typeface="Calibri"/>
                                <a:cs typeface="2  Zar"/>
                              </a:rPr>
                            </m:ctrlPr>
                          </m:sSupPr>
                          <m:e>
                            <m:r>
                              <a:rPr lang="en-US" sz="2400" b="1" i="1">
                                <a:effectLst/>
                                <a:latin typeface="Cambria Math"/>
                                <a:ea typeface="Calibri"/>
                                <a:cs typeface="2  Zar"/>
                              </a:rPr>
                              <m:t>𝒓</m:t>
                            </m:r>
                          </m:e>
                          <m:sup>
                            <m:r>
                              <a:rPr lang="en-US" sz="2400" b="1" i="1">
                                <a:effectLst/>
                                <a:latin typeface="Cambria Math"/>
                                <a:ea typeface="Calibri"/>
                                <a:cs typeface="2  Zar"/>
                              </a:rPr>
                              <m:t>𝟐</m:t>
                            </m:r>
                          </m:sup>
                        </m:sSup>
                      </m:num>
                      <m:den>
                        <m:sSup>
                          <m:sSupPr>
                            <m:ctrlPr>
                              <a:rPr lang="en-US" sz="2400" b="1" i="1">
                                <a:effectLst/>
                                <a:latin typeface="Cambria Math"/>
                                <a:ea typeface="Calibri"/>
                                <a:cs typeface="2  Zar"/>
                              </a:rPr>
                            </m:ctrlPr>
                          </m:sSupPr>
                          <m:e>
                            <m:r>
                              <a:rPr lang="en-US" sz="2400" b="1" i="1">
                                <a:effectLst/>
                                <a:latin typeface="Cambria Math"/>
                                <a:ea typeface="Calibri"/>
                                <a:cs typeface="2  Zar"/>
                              </a:rPr>
                              <m:t>𝑲</m:t>
                            </m:r>
                          </m:e>
                          <m:sup>
                            <m:r>
                              <a:rPr lang="en-US" sz="2400" b="1" i="1">
                                <a:effectLst/>
                                <a:latin typeface="Cambria Math"/>
                                <a:ea typeface="Calibri"/>
                                <a:cs typeface="2  Zar"/>
                              </a:rPr>
                              <m:t>𝟐</m:t>
                            </m:r>
                          </m:sup>
                        </m:sSup>
                        <m:r>
                          <a:rPr lang="en-US" sz="2400" b="1">
                            <a:effectLst/>
                            <a:latin typeface="Cambria Math"/>
                            <a:ea typeface="Calibri"/>
                            <a:cs typeface="2  Zar"/>
                          </a:rPr>
                          <m:t>.</m:t>
                        </m:r>
                        <m:sSup>
                          <m:sSupPr>
                            <m:ctrlPr>
                              <a:rPr lang="en-US" sz="2400" b="1" i="1">
                                <a:effectLst/>
                                <a:latin typeface="Cambria Math"/>
                                <a:ea typeface="Calibri"/>
                                <a:cs typeface="2  Zar"/>
                              </a:rPr>
                            </m:ctrlPr>
                          </m:sSupPr>
                          <m:e>
                            <m:r>
                              <a:rPr lang="en-US" sz="2400" b="1" i="1">
                                <a:effectLst/>
                                <a:latin typeface="Cambria Math"/>
                                <a:ea typeface="Calibri"/>
                                <a:cs typeface="2  Zar"/>
                              </a:rPr>
                              <m:t>𝑳</m:t>
                            </m:r>
                          </m:e>
                          <m:sup>
                            <m:r>
                              <a:rPr lang="en-US" sz="2400" b="1" i="1">
                                <a:effectLst/>
                                <a:latin typeface="Cambria Math"/>
                                <a:ea typeface="Calibri"/>
                                <a:cs typeface="2  Zar"/>
                              </a:rPr>
                              <m:t>𝟐</m:t>
                            </m:r>
                          </m:sup>
                        </m:sSup>
                      </m:den>
                    </m:f>
                    <m:r>
                      <a:rPr lang="en-US" sz="2400" b="1">
                        <a:effectLst/>
                        <a:latin typeface="Cambria Math"/>
                        <a:ea typeface="Calibri"/>
                        <a:cs typeface="2  Zar"/>
                      </a:rPr>
                      <m:t>=</m:t>
                    </m:r>
                    <m:f>
                      <m:fPr>
                        <m:ctrlPr>
                          <a:rPr lang="en-US" sz="2400" b="1" i="1">
                            <a:effectLst/>
                            <a:latin typeface="Cambria Math"/>
                            <a:ea typeface="Calibri"/>
                            <a:cs typeface="2  Zar"/>
                          </a:rPr>
                        </m:ctrlPr>
                      </m:fPr>
                      <m:num>
                        <m:sSup>
                          <m:sSupPr>
                            <m:ctrlPr>
                              <a:rPr lang="en-US" sz="2400" b="1" i="1">
                                <a:effectLst/>
                                <a:latin typeface="Cambria Math"/>
                                <a:ea typeface="Calibri"/>
                                <a:cs typeface="2  Zar"/>
                              </a:rPr>
                            </m:ctrlPr>
                          </m:sSupPr>
                          <m:e>
                            <m:r>
                              <a:rPr lang="en-US" sz="2400" b="1">
                                <a:effectLst/>
                                <a:latin typeface="Cambria Math"/>
                                <a:ea typeface="Calibri"/>
                                <a:cs typeface="2  Zar"/>
                              </a:rPr>
                              <m:t>⋏</m:t>
                            </m:r>
                          </m:e>
                          <m:sup>
                            <m:r>
                              <a:rPr lang="en-US" sz="2400" b="1" i="1">
                                <a:effectLst/>
                                <a:latin typeface="Cambria Math"/>
                                <a:ea typeface="Calibri"/>
                                <a:cs typeface="2  Zar"/>
                              </a:rPr>
                              <m:t>𝟐</m:t>
                            </m:r>
                          </m:sup>
                        </m:sSup>
                        <m:r>
                          <a:rPr lang="en-US" sz="2400" b="1">
                            <a:effectLst/>
                            <a:latin typeface="Cambria Math"/>
                            <a:ea typeface="Calibri"/>
                            <a:cs typeface="2  Zar"/>
                          </a:rPr>
                          <m:t>.</m:t>
                        </m:r>
                        <m:r>
                          <a:rPr lang="en-US" sz="2400" b="1" i="1">
                            <a:effectLst/>
                            <a:latin typeface="Cambria Math"/>
                            <a:ea typeface="Calibri"/>
                            <a:cs typeface="2  Zar"/>
                          </a:rPr>
                          <m:t>𝑬</m:t>
                        </m:r>
                      </m:num>
                      <m:den>
                        <m:sSup>
                          <m:sSupPr>
                            <m:ctrlPr>
                              <a:rPr lang="en-US" sz="2400" b="1" i="1">
                                <a:effectLst/>
                                <a:latin typeface="Cambria Math"/>
                                <a:ea typeface="Calibri"/>
                                <a:cs typeface="2  Zar"/>
                              </a:rPr>
                            </m:ctrlPr>
                          </m:sSupPr>
                          <m:e>
                            <m:r>
                              <a:rPr lang="en-US" sz="2400" b="1">
                                <a:effectLst/>
                                <a:latin typeface="Cambria Math"/>
                                <a:ea typeface="Calibri"/>
                                <a:cs typeface="2  Zar"/>
                              </a:rPr>
                              <m:t>⋏</m:t>
                            </m:r>
                          </m:e>
                          <m:sup>
                            <m:r>
                              <a:rPr lang="en-US" sz="2400" b="1" i="1">
                                <a:effectLst/>
                                <a:latin typeface="Cambria Math"/>
                                <a:ea typeface="Calibri"/>
                                <a:cs typeface="2  Zar"/>
                              </a:rPr>
                              <m:t>𝟐</m:t>
                            </m:r>
                          </m:sup>
                        </m:sSup>
                      </m:den>
                    </m:f>
                  </m:oMath>
                </a14:m>
                <a:r>
                  <a:rPr lang="fa-IR" sz="2400" b="1" dirty="0">
                    <a:ea typeface="Calibri"/>
                    <a:cs typeface="2  Zar"/>
                  </a:rPr>
                  <a:t> = تنش فشار بحرانی </a:t>
                </a:r>
                <a:endParaRPr lang="en-US" sz="1600" b="1" dirty="0">
                  <a:ea typeface="Calibri"/>
                  <a:cs typeface="Arial"/>
                </a:endParaRPr>
              </a:p>
              <a:p>
                <a:pPr algn="justLow">
                  <a:lnSpc>
                    <a:spcPct val="150000"/>
                  </a:lnSpc>
                  <a:spcAft>
                    <a:spcPts val="1000"/>
                  </a:spcAft>
                </a:pPr>
                <a14:m>
                  <m:oMath xmlns:m="http://schemas.openxmlformats.org/officeDocument/2006/math">
                    <m:r>
                      <a:rPr lang="fa-IR" sz="2400" b="1" i="1">
                        <a:effectLst/>
                        <a:latin typeface="Cambria Math"/>
                        <a:ea typeface="Calibri"/>
                        <a:cs typeface="Times New Roman"/>
                      </a:rPr>
                      <m:t>𝛌</m:t>
                    </m:r>
                    <m:r>
                      <a:rPr lang="en-US" sz="2400" b="1">
                        <a:effectLst/>
                        <a:latin typeface="Cambria Math"/>
                        <a:ea typeface="Calibri"/>
                        <a:cs typeface="2  Zar"/>
                      </a:rPr>
                      <m:t>=</m:t>
                    </m:r>
                    <m:f>
                      <m:fPr>
                        <m:ctrlPr>
                          <a:rPr lang="en-US" sz="2400" b="1" i="1">
                            <a:effectLst/>
                            <a:latin typeface="Cambria Math"/>
                            <a:ea typeface="Calibri"/>
                            <a:cs typeface="2  Zar"/>
                          </a:rPr>
                        </m:ctrlPr>
                      </m:fPr>
                      <m:num>
                        <m:r>
                          <a:rPr lang="en-US" sz="2400" b="1" i="1">
                            <a:effectLst/>
                            <a:latin typeface="Cambria Math"/>
                            <a:ea typeface="Calibri"/>
                            <a:cs typeface="2  Zar"/>
                          </a:rPr>
                          <m:t>𝑲𝑳</m:t>
                        </m:r>
                      </m:num>
                      <m:den>
                        <m:r>
                          <a:rPr lang="en-US" sz="2400" b="1" i="1">
                            <a:effectLst/>
                            <a:latin typeface="Cambria Math"/>
                            <a:ea typeface="Calibri"/>
                            <a:cs typeface="2  Zar"/>
                          </a:rPr>
                          <m:t>𝒓</m:t>
                        </m:r>
                      </m:den>
                    </m:f>
                    <m:r>
                      <a:rPr lang="en-US" sz="2400" b="1">
                        <a:effectLst/>
                        <a:latin typeface="Cambria Math"/>
                        <a:ea typeface="Calibri"/>
                        <a:cs typeface="2  Zar"/>
                      </a:rPr>
                      <m:t>⇒ </m:t>
                    </m:r>
                    <m:sSup>
                      <m:sSupPr>
                        <m:ctrlPr>
                          <a:rPr lang="en-US" sz="2400" b="1" i="1">
                            <a:effectLst/>
                            <a:latin typeface="Cambria Math"/>
                            <a:ea typeface="Calibri"/>
                            <a:cs typeface="2  Zar"/>
                          </a:rPr>
                        </m:ctrlPr>
                      </m:sSupPr>
                      <m:e>
                        <m:r>
                          <a:rPr lang="en-US" sz="2400" b="1" i="1">
                            <a:effectLst/>
                            <a:latin typeface="Cambria Math"/>
                            <a:ea typeface="Calibri"/>
                            <a:cs typeface="2  Zar"/>
                          </a:rPr>
                          <m:t>𝝀</m:t>
                        </m:r>
                      </m:e>
                      <m:sup>
                        <m:r>
                          <a:rPr lang="en-US" sz="2400" b="1" i="1">
                            <a:effectLst/>
                            <a:latin typeface="Cambria Math"/>
                            <a:ea typeface="Calibri"/>
                            <a:cs typeface="2  Zar"/>
                          </a:rPr>
                          <m:t>𝟐</m:t>
                        </m:r>
                      </m:sup>
                    </m:sSup>
                    <m:r>
                      <a:rPr lang="en-US" sz="2400" b="1">
                        <a:effectLst/>
                        <a:latin typeface="Cambria Math"/>
                        <a:ea typeface="Calibri"/>
                        <a:cs typeface="2  Zar"/>
                      </a:rPr>
                      <m:t>=</m:t>
                    </m:r>
                    <m:f>
                      <m:fPr>
                        <m:ctrlPr>
                          <a:rPr lang="en-US" sz="2400" b="1" i="1">
                            <a:effectLst/>
                            <a:latin typeface="Cambria Math"/>
                            <a:ea typeface="Calibri"/>
                            <a:cs typeface="2  Zar"/>
                          </a:rPr>
                        </m:ctrlPr>
                      </m:fPr>
                      <m:num>
                        <m:sSup>
                          <m:sSupPr>
                            <m:ctrlPr>
                              <a:rPr lang="en-US" sz="2400" b="1" i="1">
                                <a:effectLst/>
                                <a:latin typeface="Cambria Math"/>
                                <a:ea typeface="Calibri"/>
                                <a:cs typeface="2  Zar"/>
                              </a:rPr>
                            </m:ctrlPr>
                          </m:sSupPr>
                          <m:e>
                            <m:r>
                              <a:rPr lang="en-US" sz="2400" b="1" i="1">
                                <a:effectLst/>
                                <a:latin typeface="Cambria Math"/>
                                <a:ea typeface="Calibri"/>
                                <a:cs typeface="2  Zar"/>
                              </a:rPr>
                              <m:t>𝑲</m:t>
                            </m:r>
                          </m:e>
                          <m:sup>
                            <m:r>
                              <a:rPr lang="en-US" sz="2400" b="1" i="1">
                                <a:effectLst/>
                                <a:latin typeface="Cambria Math"/>
                                <a:ea typeface="Calibri"/>
                                <a:cs typeface="2  Zar"/>
                              </a:rPr>
                              <m:t>𝟐</m:t>
                            </m:r>
                          </m:sup>
                        </m:sSup>
                        <m:r>
                          <a:rPr lang="en-US" sz="2400" b="1">
                            <a:effectLst/>
                            <a:latin typeface="Cambria Math"/>
                            <a:ea typeface="Calibri"/>
                            <a:cs typeface="2  Zar"/>
                          </a:rPr>
                          <m:t>.</m:t>
                        </m:r>
                        <m:sSup>
                          <m:sSupPr>
                            <m:ctrlPr>
                              <a:rPr lang="en-US" sz="2400" b="1" i="1">
                                <a:effectLst/>
                                <a:latin typeface="Cambria Math"/>
                                <a:ea typeface="Calibri"/>
                                <a:cs typeface="2  Zar"/>
                              </a:rPr>
                            </m:ctrlPr>
                          </m:sSupPr>
                          <m:e>
                            <m:r>
                              <a:rPr lang="en-US" sz="2400" b="1" i="1">
                                <a:effectLst/>
                                <a:latin typeface="Cambria Math"/>
                                <a:ea typeface="Calibri"/>
                                <a:cs typeface="2  Zar"/>
                              </a:rPr>
                              <m:t>𝑳</m:t>
                            </m:r>
                          </m:e>
                          <m:sup>
                            <m:r>
                              <a:rPr lang="en-US" sz="2400" b="1" i="1">
                                <a:effectLst/>
                                <a:latin typeface="Cambria Math"/>
                                <a:ea typeface="Calibri"/>
                                <a:cs typeface="2  Zar"/>
                              </a:rPr>
                              <m:t>𝟐</m:t>
                            </m:r>
                          </m:sup>
                        </m:sSup>
                      </m:num>
                      <m:den>
                        <m:sSup>
                          <m:sSupPr>
                            <m:ctrlPr>
                              <a:rPr lang="en-US" sz="2400" b="1" i="1">
                                <a:effectLst/>
                                <a:latin typeface="Cambria Math"/>
                                <a:ea typeface="Calibri"/>
                                <a:cs typeface="2  Zar"/>
                              </a:rPr>
                            </m:ctrlPr>
                          </m:sSupPr>
                          <m:e>
                            <m:r>
                              <a:rPr lang="en-US" sz="2400" b="1" i="1">
                                <a:effectLst/>
                                <a:latin typeface="Cambria Math"/>
                                <a:ea typeface="Calibri"/>
                                <a:cs typeface="2  Zar"/>
                              </a:rPr>
                              <m:t>𝒓</m:t>
                            </m:r>
                          </m:e>
                          <m:sup>
                            <m:r>
                              <a:rPr lang="en-US" sz="2400" b="1" i="1">
                                <a:effectLst/>
                                <a:latin typeface="Cambria Math"/>
                                <a:ea typeface="Calibri"/>
                                <a:cs typeface="2  Zar"/>
                              </a:rPr>
                              <m:t>𝟐</m:t>
                            </m:r>
                          </m:sup>
                        </m:sSup>
                      </m:den>
                    </m:f>
                    <m:r>
                      <a:rPr lang="en-US" sz="2400" b="1">
                        <a:effectLst/>
                        <a:latin typeface="Cambria Math"/>
                        <a:ea typeface="Calibri"/>
                        <a:cs typeface="2  Zar"/>
                      </a:rPr>
                      <m:t>⇒</m:t>
                    </m:r>
                    <m:f>
                      <m:fPr>
                        <m:ctrlPr>
                          <a:rPr lang="en-US" sz="2400" b="1" i="1">
                            <a:effectLst/>
                            <a:latin typeface="Cambria Math"/>
                            <a:ea typeface="Calibri"/>
                            <a:cs typeface="2  Zar"/>
                          </a:rPr>
                        </m:ctrlPr>
                      </m:fPr>
                      <m:num>
                        <m:r>
                          <a:rPr lang="en-US" sz="2400" b="1" i="1">
                            <a:effectLst/>
                            <a:latin typeface="Cambria Math"/>
                            <a:ea typeface="Calibri"/>
                            <a:cs typeface="2  Zar"/>
                          </a:rPr>
                          <m:t>𝟏</m:t>
                        </m:r>
                      </m:num>
                      <m:den>
                        <m:sSup>
                          <m:sSupPr>
                            <m:ctrlPr>
                              <a:rPr lang="en-US" sz="2400" b="1" i="1">
                                <a:effectLst/>
                                <a:latin typeface="Cambria Math"/>
                                <a:ea typeface="Calibri"/>
                                <a:cs typeface="2  Zar"/>
                              </a:rPr>
                            </m:ctrlPr>
                          </m:sSupPr>
                          <m:e>
                            <m:r>
                              <a:rPr lang="en-US" sz="2400" b="1" i="1">
                                <a:effectLst/>
                                <a:latin typeface="Cambria Math"/>
                                <a:ea typeface="Calibri"/>
                                <a:cs typeface="2  Zar"/>
                              </a:rPr>
                              <m:t>𝝀</m:t>
                            </m:r>
                          </m:e>
                          <m:sup>
                            <m:r>
                              <a:rPr lang="en-US" sz="2400" b="1" i="1">
                                <a:effectLst/>
                                <a:latin typeface="Cambria Math"/>
                                <a:ea typeface="Calibri"/>
                                <a:cs typeface="2  Zar"/>
                              </a:rPr>
                              <m:t>𝟐</m:t>
                            </m:r>
                          </m:sup>
                        </m:sSup>
                      </m:den>
                    </m:f>
                    <m:r>
                      <a:rPr lang="en-US" sz="2400" b="1">
                        <a:effectLst/>
                        <a:latin typeface="Cambria Math"/>
                        <a:ea typeface="Calibri"/>
                        <a:cs typeface="2  Zar"/>
                      </a:rPr>
                      <m:t>=</m:t>
                    </m:r>
                    <m:f>
                      <m:fPr>
                        <m:ctrlPr>
                          <a:rPr lang="en-US" sz="2400" b="1" i="1">
                            <a:effectLst/>
                            <a:latin typeface="Cambria Math"/>
                            <a:ea typeface="Calibri"/>
                            <a:cs typeface="2  Zar"/>
                          </a:rPr>
                        </m:ctrlPr>
                      </m:fPr>
                      <m:num>
                        <m:sSup>
                          <m:sSupPr>
                            <m:ctrlPr>
                              <a:rPr lang="en-US" sz="2400" b="1" i="1">
                                <a:effectLst/>
                                <a:latin typeface="Cambria Math"/>
                                <a:ea typeface="Calibri"/>
                                <a:cs typeface="2  Zar"/>
                              </a:rPr>
                            </m:ctrlPr>
                          </m:sSupPr>
                          <m:e>
                            <m:r>
                              <a:rPr lang="en-US" sz="2400" b="1" i="1">
                                <a:effectLst/>
                                <a:latin typeface="Cambria Math"/>
                                <a:ea typeface="Calibri"/>
                                <a:cs typeface="2  Zar"/>
                              </a:rPr>
                              <m:t>𝒓</m:t>
                            </m:r>
                          </m:e>
                          <m:sup>
                            <m:r>
                              <a:rPr lang="en-US" sz="2400" b="1" i="1">
                                <a:effectLst/>
                                <a:latin typeface="Cambria Math"/>
                                <a:ea typeface="Calibri"/>
                                <a:cs typeface="2  Zar"/>
                              </a:rPr>
                              <m:t>𝟐</m:t>
                            </m:r>
                          </m:sup>
                        </m:sSup>
                      </m:num>
                      <m:den>
                        <m:sSup>
                          <m:sSupPr>
                            <m:ctrlPr>
                              <a:rPr lang="en-US" sz="2400" b="1" i="1">
                                <a:effectLst/>
                                <a:latin typeface="Cambria Math"/>
                                <a:ea typeface="Calibri"/>
                                <a:cs typeface="2  Zar"/>
                              </a:rPr>
                            </m:ctrlPr>
                          </m:sSupPr>
                          <m:e>
                            <m:r>
                              <a:rPr lang="en-US" sz="2400" b="1" i="1">
                                <a:effectLst/>
                                <a:latin typeface="Cambria Math"/>
                                <a:ea typeface="Calibri"/>
                                <a:cs typeface="2  Zar"/>
                              </a:rPr>
                              <m:t>𝑲</m:t>
                            </m:r>
                          </m:e>
                          <m:sup>
                            <m:r>
                              <a:rPr lang="en-US" sz="2400" b="1" i="1">
                                <a:effectLst/>
                                <a:latin typeface="Cambria Math"/>
                                <a:ea typeface="Calibri"/>
                                <a:cs typeface="2  Zar"/>
                              </a:rPr>
                              <m:t>𝟐</m:t>
                            </m:r>
                          </m:sup>
                        </m:sSup>
                        <m:r>
                          <a:rPr lang="en-US" sz="2400" b="1">
                            <a:effectLst/>
                            <a:latin typeface="Cambria Math"/>
                            <a:ea typeface="Calibri"/>
                            <a:cs typeface="2  Zar"/>
                          </a:rPr>
                          <m:t>.</m:t>
                        </m:r>
                        <m:sSup>
                          <m:sSupPr>
                            <m:ctrlPr>
                              <a:rPr lang="en-US" sz="2400" b="1" i="1">
                                <a:effectLst/>
                                <a:latin typeface="Cambria Math"/>
                                <a:ea typeface="Calibri"/>
                                <a:cs typeface="2  Zar"/>
                              </a:rPr>
                            </m:ctrlPr>
                          </m:sSupPr>
                          <m:e>
                            <m:r>
                              <a:rPr lang="en-US" sz="2400" b="1" i="1">
                                <a:effectLst/>
                                <a:latin typeface="Cambria Math"/>
                                <a:ea typeface="Calibri"/>
                                <a:cs typeface="2  Zar"/>
                              </a:rPr>
                              <m:t>𝑳</m:t>
                            </m:r>
                          </m:e>
                          <m:sup>
                            <m:r>
                              <a:rPr lang="en-US" sz="2400" b="1" i="1">
                                <a:effectLst/>
                                <a:latin typeface="Cambria Math"/>
                                <a:ea typeface="Calibri"/>
                                <a:cs typeface="2  Zar"/>
                              </a:rPr>
                              <m:t>𝟐</m:t>
                            </m:r>
                          </m:sup>
                        </m:sSup>
                      </m:den>
                    </m:f>
                    <m:r>
                      <a:rPr lang="en-US" sz="2400" b="1">
                        <a:effectLst/>
                        <a:latin typeface="Cambria Math"/>
                        <a:ea typeface="Calibri"/>
                        <a:cs typeface="2  Zar"/>
                      </a:rPr>
                      <m:t>⇒</m:t>
                    </m:r>
                    <m:sSup>
                      <m:sSupPr>
                        <m:ctrlPr>
                          <a:rPr lang="en-US" sz="2400" b="1" i="1">
                            <a:effectLst/>
                            <a:latin typeface="Cambria Math"/>
                            <a:ea typeface="Calibri"/>
                            <a:cs typeface="2  Zar"/>
                          </a:rPr>
                        </m:ctrlPr>
                      </m:sSupPr>
                      <m:e>
                        <m:r>
                          <a:rPr lang="en-US" sz="2400" b="1" i="1">
                            <a:effectLst/>
                            <a:latin typeface="Cambria Math"/>
                            <a:ea typeface="Calibri"/>
                            <a:cs typeface="2  Zar"/>
                          </a:rPr>
                          <m:t>𝝀</m:t>
                        </m:r>
                      </m:e>
                      <m:sup>
                        <m:r>
                          <a:rPr lang="en-US" sz="2400" b="1" i="1">
                            <a:effectLst/>
                            <a:latin typeface="Cambria Math"/>
                            <a:ea typeface="Calibri"/>
                            <a:cs typeface="2  Zar"/>
                          </a:rPr>
                          <m:t>𝟐</m:t>
                        </m:r>
                      </m:sup>
                    </m:sSup>
                  </m:oMath>
                </a14:m>
                <a:endParaRPr lang="en-US" sz="1600" b="1" dirty="0">
                  <a:ea typeface="Calibri"/>
                  <a:cs typeface="Arial"/>
                </a:endParaRPr>
              </a:p>
              <a:p>
                <a:pPr algn="justLow">
                  <a:lnSpc>
                    <a:spcPct val="150000"/>
                  </a:lnSpc>
                  <a:spcAft>
                    <a:spcPts val="1000"/>
                  </a:spcAft>
                </a:pPr>
                <a14:m>
                  <m:oMath xmlns:m="http://schemas.openxmlformats.org/officeDocument/2006/math">
                    <m:r>
                      <a:rPr lang="fa-IR" sz="2400" b="1">
                        <a:effectLst/>
                        <a:latin typeface="Cambria Math"/>
                        <a:ea typeface="Calibri"/>
                        <a:cs typeface="Times New Roman"/>
                      </a:rPr>
                      <m:t>→</m:t>
                    </m:r>
                    <m:sSub>
                      <m:sSubPr>
                        <m:ctrlPr>
                          <a:rPr lang="en-US" sz="2400" b="1" i="1">
                            <a:effectLst/>
                            <a:latin typeface="Cambria Math"/>
                            <a:ea typeface="Calibri"/>
                            <a:cs typeface="2  Zar"/>
                          </a:rPr>
                        </m:ctrlPr>
                      </m:sSubPr>
                      <m:e>
                        <m:r>
                          <a:rPr lang="en-US" sz="2400" b="1" i="1">
                            <a:effectLst/>
                            <a:latin typeface="Cambria Math"/>
                            <a:ea typeface="Calibri"/>
                            <a:cs typeface="2  Zar"/>
                          </a:rPr>
                          <m:t>𝝈</m:t>
                        </m:r>
                      </m:e>
                      <m:sub>
                        <m:r>
                          <a:rPr lang="en-US" sz="2400" b="1" i="1">
                            <a:effectLst/>
                            <a:latin typeface="Cambria Math"/>
                            <a:ea typeface="Calibri"/>
                            <a:cs typeface="2  Zar"/>
                          </a:rPr>
                          <m:t>𝒄𝒓</m:t>
                        </m:r>
                      </m:sub>
                    </m:sSub>
                    <m:r>
                      <a:rPr lang="en-US" sz="2400" b="1">
                        <a:effectLst/>
                        <a:latin typeface="Cambria Math"/>
                        <a:ea typeface="Calibri"/>
                        <a:cs typeface="2  Zar"/>
                      </a:rPr>
                      <m:t>=</m:t>
                    </m:r>
                    <m:f>
                      <m:fPr>
                        <m:ctrlPr>
                          <a:rPr lang="en-US" sz="2400" b="1" i="1">
                            <a:effectLst/>
                            <a:latin typeface="Cambria Math"/>
                            <a:ea typeface="Calibri"/>
                            <a:cs typeface="2  Zar"/>
                          </a:rPr>
                        </m:ctrlPr>
                      </m:fPr>
                      <m:num>
                        <m:sSup>
                          <m:sSupPr>
                            <m:ctrlPr>
                              <a:rPr lang="en-US" sz="2400" b="1" i="1">
                                <a:effectLst/>
                                <a:latin typeface="Cambria Math"/>
                                <a:ea typeface="Calibri"/>
                                <a:cs typeface="2  Zar"/>
                              </a:rPr>
                            </m:ctrlPr>
                          </m:sSupPr>
                          <m:e>
                            <m:r>
                              <a:rPr lang="en-US" sz="2400" b="1">
                                <a:effectLst/>
                                <a:latin typeface="Cambria Math"/>
                                <a:ea typeface="Calibri"/>
                                <a:cs typeface="2  Zar"/>
                              </a:rPr>
                              <m:t>⋏</m:t>
                            </m:r>
                          </m:e>
                          <m:sup>
                            <m:r>
                              <a:rPr lang="en-US" sz="2400" b="1" i="1">
                                <a:effectLst/>
                                <a:latin typeface="Cambria Math"/>
                                <a:ea typeface="Calibri"/>
                                <a:cs typeface="2  Zar"/>
                              </a:rPr>
                              <m:t>𝟐</m:t>
                            </m:r>
                          </m:sup>
                        </m:sSup>
                        <m:r>
                          <a:rPr lang="en-US" sz="2400" b="1">
                            <a:effectLst/>
                            <a:latin typeface="Cambria Math"/>
                            <a:ea typeface="Calibri"/>
                            <a:cs typeface="2  Zar"/>
                          </a:rPr>
                          <m:t>.</m:t>
                        </m:r>
                        <m:r>
                          <a:rPr lang="en-US" sz="2400" b="1" i="1">
                            <a:effectLst/>
                            <a:latin typeface="Cambria Math"/>
                            <a:ea typeface="Calibri"/>
                            <a:cs typeface="2  Zar"/>
                          </a:rPr>
                          <m:t>𝑬</m:t>
                        </m:r>
                      </m:num>
                      <m:den>
                        <m:sSup>
                          <m:sSupPr>
                            <m:ctrlPr>
                              <a:rPr lang="en-US" sz="2400" b="1" i="1">
                                <a:effectLst/>
                                <a:latin typeface="Cambria Math"/>
                                <a:ea typeface="Calibri"/>
                                <a:cs typeface="2  Zar"/>
                              </a:rPr>
                            </m:ctrlPr>
                          </m:sSupPr>
                          <m:e>
                            <m:r>
                              <a:rPr lang="en-US" sz="2400" b="1" i="1">
                                <a:effectLst/>
                                <a:latin typeface="Cambria Math"/>
                                <a:ea typeface="Calibri"/>
                                <a:cs typeface="2  Zar"/>
                              </a:rPr>
                              <m:t>𝝀</m:t>
                            </m:r>
                          </m:e>
                          <m:sup>
                            <m:r>
                              <a:rPr lang="en-US" sz="2400" b="1" i="1">
                                <a:effectLst/>
                                <a:latin typeface="Cambria Math"/>
                                <a:ea typeface="Calibri"/>
                                <a:cs typeface="2  Zar"/>
                              </a:rPr>
                              <m:t>𝟐</m:t>
                            </m:r>
                          </m:sup>
                        </m:sSup>
                      </m:den>
                    </m:f>
                    <m:r>
                      <a:rPr lang="en-US" sz="2400" b="1" i="1">
                        <a:effectLst/>
                        <a:latin typeface="Cambria Math"/>
                        <a:ea typeface="Calibri"/>
                        <a:cs typeface="2  Zar"/>
                      </a:rPr>
                      <m:t>∗</m:t>
                    </m:r>
                  </m:oMath>
                </a14:m>
                <a:r>
                  <a:rPr lang="fa-IR" sz="2400" b="1" dirty="0">
                    <a:ea typeface="Calibri"/>
                    <a:cs typeface="2  Zar"/>
                  </a:rPr>
                  <a:t> در نهایت </a:t>
                </a:r>
                <a:endParaRPr lang="en-US" sz="1600" b="1" dirty="0">
                  <a:ea typeface="Calibri"/>
                  <a:cs typeface="Arial"/>
                </a:endParaRPr>
              </a:p>
              <a:p>
                <a:pPr algn="justLow">
                  <a:lnSpc>
                    <a:spcPct val="150000"/>
                  </a:lnSpc>
                  <a:spcAft>
                    <a:spcPts val="1000"/>
                  </a:spcAft>
                </a:pPr>
                <a:r>
                  <a:rPr lang="fa-IR" sz="2400" dirty="0" smtClean="0">
                    <a:ea typeface="Calibri"/>
                    <a:cs typeface="2  Zar"/>
                  </a:rPr>
                  <a:t>* </a:t>
                </a:r>
                <a:r>
                  <a:rPr lang="fa-IR" sz="2400" b="1" dirty="0">
                    <a:ea typeface="Calibri"/>
                    <a:cs typeface="2  Zar"/>
                  </a:rPr>
                  <a:t>آن تیری که لا نداری (</a:t>
                </a:r>
                <a14:m>
                  <m:oMath xmlns:m="http://schemas.openxmlformats.org/officeDocument/2006/math">
                    <m:r>
                      <a:rPr lang="fa-IR" sz="2400" b="1" i="1">
                        <a:effectLst/>
                        <a:latin typeface="Cambria Math"/>
                        <a:ea typeface="Calibri"/>
                        <a:cs typeface="Times New Roman"/>
                      </a:rPr>
                      <m:t>𝛌</m:t>
                    </m:r>
                  </m:oMath>
                </a14:m>
                <a:r>
                  <a:rPr lang="fa-IR" sz="2400" b="1" dirty="0">
                    <a:ea typeface="Calibri"/>
                    <a:cs typeface="2  Zar"/>
                  </a:rPr>
                  <a:t>) بیشتری داشته باشد رودتر دچار (کمانش) خواهد شد. </a:t>
                </a:r>
                <a:endParaRPr lang="en-US" sz="1600" b="1" dirty="0">
                  <a:ea typeface="Calibri"/>
                  <a:cs typeface="Arial"/>
                </a:endParaRPr>
              </a:p>
              <a:p>
                <a:pPr algn="justLow">
                  <a:lnSpc>
                    <a:spcPct val="150000"/>
                  </a:lnSpc>
                  <a:spcAft>
                    <a:spcPts val="1000"/>
                  </a:spcAft>
                </a:pPr>
                <a:r>
                  <a:rPr lang="en-US" sz="2400" b="1" dirty="0">
                    <a:ea typeface="Calibri"/>
                    <a:cs typeface="2  Zar"/>
                  </a:rPr>
                  <a:t>* Cc</a:t>
                </a:r>
                <a:r>
                  <a:rPr lang="en-US" sz="2400" b="1" baseline="-25000" dirty="0">
                    <a:ea typeface="Calibri"/>
                    <a:cs typeface="2  Zar"/>
                  </a:rPr>
                  <a:t> </a:t>
                </a:r>
                <a:r>
                  <a:rPr lang="en-US" sz="2400" b="1" dirty="0">
                    <a:ea typeface="Calibri"/>
                    <a:cs typeface="2  Zar"/>
                  </a:rPr>
                  <a:t>= </a:t>
                </a:r>
                <a14:m>
                  <m:oMath xmlns:m="http://schemas.openxmlformats.org/officeDocument/2006/math">
                    <m:rad>
                      <m:radPr>
                        <m:degHide m:val="on"/>
                        <m:ctrlPr>
                          <a:rPr lang="en-US" sz="2400" b="1" i="1">
                            <a:effectLst/>
                            <a:latin typeface="Cambria Math"/>
                            <a:ea typeface="Calibri"/>
                            <a:cs typeface="2  Zar"/>
                          </a:rPr>
                        </m:ctrlPr>
                      </m:radPr>
                      <m:deg/>
                      <m:e>
                        <m:f>
                          <m:fPr>
                            <m:ctrlPr>
                              <a:rPr lang="en-US" sz="2400" b="1" i="1">
                                <a:effectLst/>
                                <a:latin typeface="Cambria Math"/>
                                <a:ea typeface="Calibri"/>
                                <a:cs typeface="2  Zar"/>
                              </a:rPr>
                            </m:ctrlPr>
                          </m:fPr>
                          <m:num>
                            <m:r>
                              <a:rPr lang="en-US" sz="2400" b="1" i="1">
                                <a:effectLst/>
                                <a:latin typeface="Cambria Math"/>
                                <a:ea typeface="Calibri"/>
                                <a:cs typeface="2  Zar"/>
                              </a:rPr>
                              <m:t>𝟐</m:t>
                            </m:r>
                            <m:sSup>
                              <m:sSupPr>
                                <m:ctrlPr>
                                  <a:rPr lang="en-US" sz="2400" b="1" i="1">
                                    <a:effectLst/>
                                    <a:latin typeface="Cambria Math"/>
                                    <a:ea typeface="Calibri"/>
                                    <a:cs typeface="2  Zar"/>
                                  </a:rPr>
                                </m:ctrlPr>
                              </m:sSupPr>
                              <m:e>
                                <m:r>
                                  <a:rPr lang="en-US" sz="2400" b="1">
                                    <a:effectLst/>
                                    <a:latin typeface="Cambria Math"/>
                                    <a:ea typeface="Calibri"/>
                                    <a:cs typeface="2  Zar"/>
                                  </a:rPr>
                                  <m:t>⋏</m:t>
                                </m:r>
                              </m:e>
                              <m:sup>
                                <m:r>
                                  <a:rPr lang="en-US" sz="2400" b="1" i="1">
                                    <a:effectLst/>
                                    <a:latin typeface="Cambria Math"/>
                                    <a:ea typeface="Calibri"/>
                                    <a:cs typeface="2  Zar"/>
                                  </a:rPr>
                                  <m:t>𝟐</m:t>
                                </m:r>
                              </m:sup>
                            </m:sSup>
                            <m:r>
                              <a:rPr lang="en-US" sz="2400" b="1">
                                <a:effectLst/>
                                <a:latin typeface="Cambria Math"/>
                                <a:ea typeface="Calibri"/>
                                <a:cs typeface="2  Zar"/>
                              </a:rPr>
                              <m:t>.</m:t>
                            </m:r>
                            <m:r>
                              <a:rPr lang="en-US" sz="2400" b="1" i="1">
                                <a:effectLst/>
                                <a:latin typeface="Cambria Math"/>
                                <a:ea typeface="Calibri"/>
                                <a:cs typeface="2  Zar"/>
                              </a:rPr>
                              <m:t>𝑬</m:t>
                            </m:r>
                          </m:num>
                          <m:den>
                            <m:r>
                              <a:rPr lang="en-US" sz="2400" b="1" i="1">
                                <a:effectLst/>
                                <a:latin typeface="Cambria Math"/>
                                <a:ea typeface="Calibri"/>
                                <a:cs typeface="2  Zar"/>
                              </a:rPr>
                              <m:t>𝑭𝒚</m:t>
                            </m:r>
                          </m:den>
                        </m:f>
                      </m:e>
                    </m:rad>
                  </m:oMath>
                </a14:m>
                <a:endParaRPr lang="en-US" sz="1600" b="1" dirty="0">
                  <a:ea typeface="Calibri"/>
                  <a:cs typeface="Arial"/>
                </a:endParaRPr>
              </a:p>
              <a:p>
                <a:pPr algn="justLow">
                  <a:lnSpc>
                    <a:spcPct val="150000"/>
                  </a:lnSpc>
                  <a:spcAft>
                    <a:spcPts val="1000"/>
                  </a:spcAft>
                </a:pPr>
                <a14:m>
                  <m:oMath xmlns:m="http://schemas.openxmlformats.org/officeDocument/2006/math">
                    <m:r>
                      <a:rPr lang="fa-IR" sz="2400" b="1" i="1">
                        <a:effectLst/>
                        <a:latin typeface="Cambria Math"/>
                        <a:ea typeface="Calibri"/>
                        <a:cs typeface="Times New Roman"/>
                      </a:rPr>
                      <m:t>𝛌</m:t>
                    </m:r>
                    <m:r>
                      <a:rPr lang="en-US" sz="2400" b="1">
                        <a:effectLst/>
                        <a:latin typeface="Cambria Math"/>
                        <a:ea typeface="Calibri"/>
                        <a:cs typeface="2  Zar"/>
                      </a:rPr>
                      <m:t>=</m:t>
                    </m:r>
                    <m:r>
                      <a:rPr lang="en-US" sz="2400" b="1" i="1">
                        <a:effectLst/>
                        <a:latin typeface="Cambria Math"/>
                        <a:ea typeface="Calibri"/>
                        <a:cs typeface="2  Zar"/>
                      </a:rPr>
                      <m:t>𝐌𝐚𝐱</m:t>
                    </m:r>
                    <m:r>
                      <a:rPr lang="en-US" sz="2400" b="1">
                        <a:effectLst/>
                        <a:latin typeface="Cambria Math"/>
                        <a:ea typeface="Calibri"/>
                        <a:cs typeface="2  Zar"/>
                      </a:rPr>
                      <m:t> </m:t>
                    </m:r>
                    <m:d>
                      <m:dPr>
                        <m:begChr m:val="{"/>
                        <m:endChr m:val="}"/>
                        <m:ctrlPr>
                          <a:rPr lang="en-US" sz="2400" b="1" i="1">
                            <a:effectLst/>
                            <a:latin typeface="Cambria Math"/>
                            <a:ea typeface="Calibri"/>
                            <a:cs typeface="2  Zar"/>
                          </a:rPr>
                        </m:ctrlPr>
                      </m:dPr>
                      <m:e>
                        <m:r>
                          <a:rPr lang="en-US" sz="2400" b="1" i="1">
                            <a:effectLst/>
                            <a:latin typeface="Cambria Math"/>
                            <a:ea typeface="Calibri"/>
                            <a:cs typeface="2  Zar"/>
                          </a:rPr>
                          <m:t>𝛌</m:t>
                        </m:r>
                        <m:r>
                          <a:rPr lang="en-US" sz="2400" b="1" i="1">
                            <a:effectLst/>
                            <a:latin typeface="Cambria Math"/>
                            <a:ea typeface="Calibri"/>
                            <a:cs typeface="2  Zar"/>
                          </a:rPr>
                          <m:t>𝐱</m:t>
                        </m:r>
                        <m:r>
                          <a:rPr lang="en-US" sz="2400" b="1">
                            <a:effectLst/>
                            <a:latin typeface="Cambria Math"/>
                            <a:ea typeface="Calibri"/>
                            <a:cs typeface="2  Zar"/>
                          </a:rPr>
                          <m:t>.</m:t>
                        </m:r>
                        <m:r>
                          <a:rPr lang="en-US" sz="2400" b="1" i="1">
                            <a:effectLst/>
                            <a:latin typeface="Cambria Math"/>
                            <a:ea typeface="Calibri"/>
                            <a:cs typeface="2  Zar"/>
                          </a:rPr>
                          <m:t>𝝀</m:t>
                        </m:r>
                        <m:r>
                          <a:rPr lang="en-US" sz="2400" b="1" i="1">
                            <a:effectLst/>
                            <a:latin typeface="Cambria Math"/>
                            <a:ea typeface="Calibri"/>
                            <a:cs typeface="2  Zar"/>
                          </a:rPr>
                          <m:t>𝒚</m:t>
                        </m:r>
                      </m:e>
                    </m:d>
                  </m:oMath>
                </a14:m>
                <a:r>
                  <a:rPr lang="fa-IR" sz="2400" b="1" dirty="0">
                    <a:ea typeface="Calibri"/>
                    <a:cs typeface="2  Zar"/>
                  </a:rPr>
                  <a:t> ستون *</a:t>
                </a:r>
                <a:endParaRPr lang="en-US" sz="1600" b="1" dirty="0">
                  <a:ea typeface="Calibri"/>
                  <a:cs typeface="Arial"/>
                </a:endParaRPr>
              </a:p>
              <a:p>
                <a:pPr algn="justLow">
                  <a:lnSpc>
                    <a:spcPct val="150000"/>
                  </a:lnSpc>
                  <a:spcAft>
                    <a:spcPts val="1000"/>
                  </a:spcAft>
                </a:pPr>
                <a:r>
                  <a:rPr lang="fa-IR" sz="2400" b="1" dirty="0">
                    <a:ea typeface="Calibri"/>
                    <a:cs typeface="2  Zar"/>
                  </a:rPr>
                  <a:t>ستون چاق</a:t>
                </a:r>
                <a:endParaRPr lang="en-US" sz="1600" b="1" dirty="0">
                  <a:ea typeface="Calibri"/>
                  <a:cs typeface="Arial"/>
                </a:endParaRPr>
              </a:p>
              <a:p>
                <a:endParaRPr lang="en-US" sz="2400" dirty="0">
                  <a:solidFill>
                    <a:schemeClr val="tx2"/>
                  </a:solidFill>
                  <a:latin typeface="B Nazanin+ Black" panose="02000700000000000000" pitchFamily="2" charset="-78"/>
                  <a:cs typeface="B Nazanin+ Black" panose="02000700000000000000" pitchFamily="2" charset="-78"/>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214282" y="908720"/>
                <a:ext cx="8606190" cy="5328592"/>
              </a:xfrm>
              <a:blipFill rotWithShape="1">
                <a:blip r:embed="rId2"/>
                <a:stretch>
                  <a:fillRect/>
                </a:stretch>
              </a:blipFill>
            </p:spPr>
            <p:txBody>
              <a:bodyPr/>
              <a:lstStyle/>
              <a:p>
                <a:r>
                  <a:rPr lang="fa-IR">
                    <a:noFill/>
                  </a:rPr>
                  <a:t> </a:t>
                </a:r>
              </a:p>
            </p:txBody>
          </p:sp>
        </mc:Fallback>
      </mc:AlternateContent>
      <p:sp>
        <p:nvSpPr>
          <p:cNvPr id="12" name="Slide Number Placeholder 11"/>
          <p:cNvSpPr>
            <a:spLocks noGrp="1"/>
          </p:cNvSpPr>
          <p:nvPr>
            <p:ph type="sldNum" sz="quarter" idx="4"/>
          </p:nvPr>
        </p:nvSpPr>
        <p:spPr/>
        <p:txBody>
          <a:bodyPr/>
          <a:lstStyle/>
          <a:p>
            <a:fld id="{AE3A5789-49FC-49F2-8487-A9CA7F43CEF4}" type="slidenum">
              <a:rPr lang="fa-IR" smtClean="0"/>
              <a:pPr/>
              <a:t>7</a:t>
            </a:fld>
            <a:endParaRPr lang="fa-IR" dirty="0"/>
          </a:p>
        </p:txBody>
      </p:sp>
      <p:sp>
        <p:nvSpPr>
          <p:cNvPr id="21" name="Rectangle 10"/>
          <p:cNvSpPr>
            <a:spLocks noChangeArrowheads="1"/>
          </p:cNvSpPr>
          <p:nvPr/>
        </p:nvSpPr>
        <p:spPr bwMode="auto">
          <a:xfrm>
            <a:off x="352426" y="27281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1"/>
          <p:cNvSpPr>
            <a:spLocks noChangeArrowheads="1"/>
          </p:cNvSpPr>
          <p:nvPr/>
        </p:nvSpPr>
        <p:spPr bwMode="auto">
          <a:xfrm>
            <a:off x="352426" y="2956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4"/>
          <p:cNvSpPr>
            <a:spLocks noChangeArrowheads="1"/>
          </p:cNvSpPr>
          <p:nvPr/>
        </p:nvSpPr>
        <p:spPr bwMode="auto">
          <a:xfrm>
            <a:off x="602406" y="2849594"/>
            <a:ext cx="96484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25"/>
          <p:cNvSpPr>
            <a:spLocks noChangeArrowheads="1"/>
          </p:cNvSpPr>
          <p:nvPr/>
        </p:nvSpPr>
        <p:spPr bwMode="auto">
          <a:xfrm>
            <a:off x="352426" y="2201677"/>
            <a:ext cx="95235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120" name="Rectangle 28"/>
          <p:cNvSpPr>
            <a:spLocks noChangeArrowheads="1"/>
          </p:cNvSpPr>
          <p:nvPr/>
        </p:nvSpPr>
        <p:spPr bwMode="auto">
          <a:xfrm>
            <a:off x="285748" y="28448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22" name="Rectangle 29"/>
          <p:cNvSpPr>
            <a:spLocks noChangeArrowheads="1"/>
          </p:cNvSpPr>
          <p:nvPr/>
        </p:nvSpPr>
        <p:spPr bwMode="auto">
          <a:xfrm>
            <a:off x="285748" y="35687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123" name="Rectangle 31"/>
          <p:cNvSpPr>
            <a:spLocks noChangeArrowheads="1"/>
          </p:cNvSpPr>
          <p:nvPr/>
        </p:nvSpPr>
        <p:spPr bwMode="auto">
          <a:xfrm>
            <a:off x="285748" y="37349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25" name="Rectangle 32"/>
          <p:cNvSpPr>
            <a:spLocks noChangeArrowheads="1"/>
          </p:cNvSpPr>
          <p:nvPr/>
        </p:nvSpPr>
        <p:spPr bwMode="auto">
          <a:xfrm>
            <a:off x="285748" y="44588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26" name="Rectangle 34"/>
          <p:cNvSpPr>
            <a:spLocks noChangeArrowheads="1"/>
          </p:cNvSpPr>
          <p:nvPr/>
        </p:nvSpPr>
        <p:spPr bwMode="auto">
          <a:xfrm>
            <a:off x="285748" y="44588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28" name="Rectangle 35"/>
          <p:cNvSpPr>
            <a:spLocks noChangeArrowheads="1"/>
          </p:cNvSpPr>
          <p:nvPr/>
        </p:nvSpPr>
        <p:spPr bwMode="auto">
          <a:xfrm>
            <a:off x="285748" y="51827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38" name="Rectangle 43"/>
          <p:cNvSpPr>
            <a:spLocks noChangeArrowheads="1"/>
          </p:cNvSpPr>
          <p:nvPr/>
        </p:nvSpPr>
        <p:spPr bwMode="auto">
          <a:xfrm>
            <a:off x="5976877" y="1886125"/>
            <a:ext cx="96289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141" name="Rectangle 46"/>
          <p:cNvSpPr>
            <a:spLocks noChangeArrowheads="1"/>
          </p:cNvSpPr>
          <p:nvPr/>
        </p:nvSpPr>
        <p:spPr bwMode="auto">
          <a:xfrm>
            <a:off x="4614876" y="23857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43" name="Rectangle 47"/>
          <p:cNvSpPr>
            <a:spLocks noChangeArrowheads="1"/>
          </p:cNvSpPr>
          <p:nvPr/>
        </p:nvSpPr>
        <p:spPr bwMode="auto">
          <a:xfrm>
            <a:off x="4614876" y="34049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44" name="Rectangle 49"/>
          <p:cNvSpPr>
            <a:spLocks noChangeArrowheads="1"/>
          </p:cNvSpPr>
          <p:nvPr/>
        </p:nvSpPr>
        <p:spPr bwMode="auto">
          <a:xfrm>
            <a:off x="4571984" y="3358271"/>
            <a:ext cx="81121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146" name="Rectangle 50"/>
          <p:cNvSpPr>
            <a:spLocks noChangeArrowheads="1"/>
          </p:cNvSpPr>
          <p:nvPr/>
        </p:nvSpPr>
        <p:spPr bwMode="auto">
          <a:xfrm>
            <a:off x="4571984" y="4348871"/>
            <a:ext cx="81121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147" name="Rectangle 52"/>
          <p:cNvSpPr>
            <a:spLocks noChangeArrowheads="1"/>
          </p:cNvSpPr>
          <p:nvPr/>
        </p:nvSpPr>
        <p:spPr bwMode="auto">
          <a:xfrm>
            <a:off x="4600558" y="43454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49" name="Rectangle 53"/>
          <p:cNvSpPr>
            <a:spLocks noChangeArrowheads="1"/>
          </p:cNvSpPr>
          <p:nvPr/>
        </p:nvSpPr>
        <p:spPr bwMode="auto">
          <a:xfrm>
            <a:off x="4600558" y="53646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3" name="Picture 42" descr="C:\Users\sadegh\Desktop\f 22\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336019"/>
            <a:ext cx="2376264" cy="2232716"/>
          </a:xfrm>
          <a:prstGeom prst="rect">
            <a:avLst/>
          </a:prstGeom>
          <a:noFill/>
          <a:ln>
            <a:noFill/>
          </a:ln>
        </p:spPr>
      </p:pic>
    </p:spTree>
    <p:extLst>
      <p:ext uri="{BB962C8B-B14F-4D97-AF65-F5344CB8AC3E}">
        <p14:creationId xmlns:p14="http://schemas.microsoft.com/office/powerpoint/2010/main" val="219761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1">
                                            <p:txEl>
                                              <p:pRg st="0" end="0"/>
                                            </p:txEl>
                                          </p:spTgt>
                                        </p:tgtEl>
                                        <p:attrNameLst>
                                          <p:attrName>ppt_w</p:attrName>
                                        </p:attrNameLst>
                                      </p:cBhvr>
                                      <p:tavLst>
                                        <p:tav tm="0">
                                          <p:val>
                                            <p:strVal val="ppt_w"/>
                                          </p:val>
                                        </p:tav>
                                        <p:tav tm="100000">
                                          <p:val>
                                            <p:fltVal val="0"/>
                                          </p:val>
                                        </p:tav>
                                      </p:tavLst>
                                    </p:anim>
                                    <p:anim calcmode="lin" valueType="num">
                                      <p:cBhvr>
                                        <p:cTn id="7" dur="1000"/>
                                        <p:tgtEl>
                                          <p:spTgt spid="11">
                                            <p:txEl>
                                              <p:pRg st="0" end="0"/>
                                            </p:txEl>
                                          </p:spTgt>
                                        </p:tgtEl>
                                        <p:attrNameLst>
                                          <p:attrName>ppt_h</p:attrName>
                                        </p:attrNameLst>
                                      </p:cBhvr>
                                      <p:tavLst>
                                        <p:tav tm="0">
                                          <p:val>
                                            <p:strVal val="ppt_h"/>
                                          </p:val>
                                        </p:tav>
                                        <p:tav tm="100000">
                                          <p:val>
                                            <p:fltVal val="0"/>
                                          </p:val>
                                        </p:tav>
                                      </p:tavLst>
                                    </p:anim>
                                    <p:anim calcmode="lin" valueType="num">
                                      <p:cBhvr>
                                        <p:cTn id="8" dur="1000"/>
                                        <p:tgtEl>
                                          <p:spTgt spid="11">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11">
                                            <p:txEl>
                                              <p:pRg st="0" end="0"/>
                                            </p:txEl>
                                          </p:spTgt>
                                        </p:tgtEl>
                                      </p:cBhvr>
                                    </p:animEffect>
                                    <p:set>
                                      <p:cBhvr>
                                        <p:cTn id="10" dur="1" fill="hold">
                                          <p:stCondLst>
                                            <p:cond delay="999"/>
                                          </p:stCondLst>
                                        </p:cTn>
                                        <p:tgtEl>
                                          <p:spTgt spid="11">
                                            <p:txEl>
                                              <p:pRg st="0" end="0"/>
                                            </p:txEl>
                                          </p:spTgt>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1">
                                            <p:txEl>
                                              <p:pRg st="1" end="1"/>
                                            </p:txEl>
                                          </p:spTgt>
                                        </p:tgtEl>
                                        <p:attrNameLst>
                                          <p:attrName>ppt_w</p:attrName>
                                        </p:attrNameLst>
                                      </p:cBhvr>
                                      <p:tavLst>
                                        <p:tav tm="0">
                                          <p:val>
                                            <p:strVal val="ppt_w"/>
                                          </p:val>
                                        </p:tav>
                                        <p:tav tm="100000">
                                          <p:val>
                                            <p:fltVal val="0"/>
                                          </p:val>
                                        </p:tav>
                                      </p:tavLst>
                                    </p:anim>
                                    <p:anim calcmode="lin" valueType="num">
                                      <p:cBhvr>
                                        <p:cTn id="13" dur="1000"/>
                                        <p:tgtEl>
                                          <p:spTgt spid="11">
                                            <p:txEl>
                                              <p:pRg st="1" end="1"/>
                                            </p:txEl>
                                          </p:spTgt>
                                        </p:tgtEl>
                                        <p:attrNameLst>
                                          <p:attrName>ppt_h</p:attrName>
                                        </p:attrNameLst>
                                      </p:cBhvr>
                                      <p:tavLst>
                                        <p:tav tm="0">
                                          <p:val>
                                            <p:strVal val="ppt_h"/>
                                          </p:val>
                                        </p:tav>
                                        <p:tav tm="100000">
                                          <p:val>
                                            <p:fltVal val="0"/>
                                          </p:val>
                                        </p:tav>
                                      </p:tavLst>
                                    </p:anim>
                                    <p:anim calcmode="lin" valueType="num">
                                      <p:cBhvr>
                                        <p:cTn id="14" dur="1000"/>
                                        <p:tgtEl>
                                          <p:spTgt spid="11">
                                            <p:txEl>
                                              <p:pRg st="1" end="1"/>
                                            </p:txEl>
                                          </p:spTgt>
                                        </p:tgtEl>
                                        <p:attrNameLst>
                                          <p:attrName>style.rotation</p:attrName>
                                        </p:attrNameLst>
                                      </p:cBhvr>
                                      <p:tavLst>
                                        <p:tav tm="0">
                                          <p:val>
                                            <p:fltVal val="0"/>
                                          </p:val>
                                        </p:tav>
                                        <p:tav tm="100000">
                                          <p:val>
                                            <p:fltVal val="90"/>
                                          </p:val>
                                        </p:tav>
                                      </p:tavLst>
                                    </p:anim>
                                    <p:animEffect transition="out" filter="fade">
                                      <p:cBhvr>
                                        <p:cTn id="15" dur="1000"/>
                                        <p:tgtEl>
                                          <p:spTgt spid="11">
                                            <p:txEl>
                                              <p:pRg st="1" end="1"/>
                                            </p:txEl>
                                          </p:spTgt>
                                        </p:tgtEl>
                                      </p:cBhvr>
                                    </p:animEffect>
                                    <p:set>
                                      <p:cBhvr>
                                        <p:cTn id="16" dur="1" fill="hold">
                                          <p:stCondLst>
                                            <p:cond delay="999"/>
                                          </p:stCondLst>
                                        </p:cTn>
                                        <p:tgtEl>
                                          <p:spTgt spid="11">
                                            <p:txEl>
                                              <p:pRg st="1" end="1"/>
                                            </p:txEl>
                                          </p:spTgt>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xEl>
                                              <p:pRg st="2" end="2"/>
                                            </p:txEl>
                                          </p:spTgt>
                                        </p:tgtEl>
                                        <p:attrNameLst>
                                          <p:attrName>ppt_w</p:attrName>
                                        </p:attrNameLst>
                                      </p:cBhvr>
                                      <p:tavLst>
                                        <p:tav tm="0">
                                          <p:val>
                                            <p:strVal val="ppt_w"/>
                                          </p:val>
                                        </p:tav>
                                        <p:tav tm="100000">
                                          <p:val>
                                            <p:fltVal val="0"/>
                                          </p:val>
                                        </p:tav>
                                      </p:tavLst>
                                    </p:anim>
                                    <p:anim calcmode="lin" valueType="num">
                                      <p:cBhvr>
                                        <p:cTn id="19" dur="1000"/>
                                        <p:tgtEl>
                                          <p:spTgt spid="11">
                                            <p:txEl>
                                              <p:pRg st="2" end="2"/>
                                            </p:txEl>
                                          </p:spTgt>
                                        </p:tgtEl>
                                        <p:attrNameLst>
                                          <p:attrName>ppt_h</p:attrName>
                                        </p:attrNameLst>
                                      </p:cBhvr>
                                      <p:tavLst>
                                        <p:tav tm="0">
                                          <p:val>
                                            <p:strVal val="ppt_h"/>
                                          </p:val>
                                        </p:tav>
                                        <p:tav tm="100000">
                                          <p:val>
                                            <p:fltVal val="0"/>
                                          </p:val>
                                        </p:tav>
                                      </p:tavLst>
                                    </p:anim>
                                    <p:anim calcmode="lin" valueType="num">
                                      <p:cBhvr>
                                        <p:cTn id="20" dur="1000"/>
                                        <p:tgtEl>
                                          <p:spTgt spid="11">
                                            <p:txEl>
                                              <p:pRg st="2" end="2"/>
                                            </p:txEl>
                                          </p:spTgt>
                                        </p:tgtEl>
                                        <p:attrNameLst>
                                          <p:attrName>style.rotation</p:attrName>
                                        </p:attrNameLst>
                                      </p:cBhvr>
                                      <p:tavLst>
                                        <p:tav tm="0">
                                          <p:val>
                                            <p:fltVal val="0"/>
                                          </p:val>
                                        </p:tav>
                                        <p:tav tm="100000">
                                          <p:val>
                                            <p:fltVal val="90"/>
                                          </p:val>
                                        </p:tav>
                                      </p:tavLst>
                                    </p:anim>
                                    <p:animEffect transition="out" filter="fade">
                                      <p:cBhvr>
                                        <p:cTn id="21" dur="1000"/>
                                        <p:tgtEl>
                                          <p:spTgt spid="11">
                                            <p:txEl>
                                              <p:pRg st="2" end="2"/>
                                            </p:txEl>
                                          </p:spTgt>
                                        </p:tgtEl>
                                      </p:cBhvr>
                                    </p:animEffect>
                                    <p:set>
                                      <p:cBhvr>
                                        <p:cTn id="22" dur="1" fill="hold">
                                          <p:stCondLst>
                                            <p:cond delay="999"/>
                                          </p:stCondLst>
                                        </p:cTn>
                                        <p:tgtEl>
                                          <p:spTgt spid="11">
                                            <p:txEl>
                                              <p:pRg st="2" end="2"/>
                                            </p:txEl>
                                          </p:spTgt>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1">
                                            <p:txEl>
                                              <p:pRg st="3" end="3"/>
                                            </p:txEl>
                                          </p:spTgt>
                                        </p:tgtEl>
                                        <p:attrNameLst>
                                          <p:attrName>ppt_w</p:attrName>
                                        </p:attrNameLst>
                                      </p:cBhvr>
                                      <p:tavLst>
                                        <p:tav tm="0">
                                          <p:val>
                                            <p:strVal val="ppt_w"/>
                                          </p:val>
                                        </p:tav>
                                        <p:tav tm="100000">
                                          <p:val>
                                            <p:fltVal val="0"/>
                                          </p:val>
                                        </p:tav>
                                      </p:tavLst>
                                    </p:anim>
                                    <p:anim calcmode="lin" valueType="num">
                                      <p:cBhvr>
                                        <p:cTn id="25" dur="1000"/>
                                        <p:tgtEl>
                                          <p:spTgt spid="11">
                                            <p:txEl>
                                              <p:pRg st="3" end="3"/>
                                            </p:txEl>
                                          </p:spTgt>
                                        </p:tgtEl>
                                        <p:attrNameLst>
                                          <p:attrName>ppt_h</p:attrName>
                                        </p:attrNameLst>
                                      </p:cBhvr>
                                      <p:tavLst>
                                        <p:tav tm="0">
                                          <p:val>
                                            <p:strVal val="ppt_h"/>
                                          </p:val>
                                        </p:tav>
                                        <p:tav tm="100000">
                                          <p:val>
                                            <p:fltVal val="0"/>
                                          </p:val>
                                        </p:tav>
                                      </p:tavLst>
                                    </p:anim>
                                    <p:anim calcmode="lin" valueType="num">
                                      <p:cBhvr>
                                        <p:cTn id="26" dur="1000"/>
                                        <p:tgtEl>
                                          <p:spTgt spid="11">
                                            <p:txEl>
                                              <p:pRg st="3" end="3"/>
                                            </p:txEl>
                                          </p:spTgt>
                                        </p:tgtEl>
                                        <p:attrNameLst>
                                          <p:attrName>style.rotation</p:attrName>
                                        </p:attrNameLst>
                                      </p:cBhvr>
                                      <p:tavLst>
                                        <p:tav tm="0">
                                          <p:val>
                                            <p:fltVal val="0"/>
                                          </p:val>
                                        </p:tav>
                                        <p:tav tm="100000">
                                          <p:val>
                                            <p:fltVal val="90"/>
                                          </p:val>
                                        </p:tav>
                                      </p:tavLst>
                                    </p:anim>
                                    <p:animEffect transition="out" filter="fade">
                                      <p:cBhvr>
                                        <p:cTn id="27" dur="1000"/>
                                        <p:tgtEl>
                                          <p:spTgt spid="11">
                                            <p:txEl>
                                              <p:pRg st="3" end="3"/>
                                            </p:txEl>
                                          </p:spTgt>
                                        </p:tgtEl>
                                      </p:cBhvr>
                                    </p:animEffect>
                                    <p:set>
                                      <p:cBhvr>
                                        <p:cTn id="28" dur="1" fill="hold">
                                          <p:stCondLst>
                                            <p:cond delay="999"/>
                                          </p:stCondLst>
                                        </p:cTn>
                                        <p:tgtEl>
                                          <p:spTgt spid="11">
                                            <p:txEl>
                                              <p:pRg st="3" end="3"/>
                                            </p:txEl>
                                          </p:spTgt>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xEl>
                                              <p:pRg st="4" end="4"/>
                                            </p:txEl>
                                          </p:spTgt>
                                        </p:tgtEl>
                                        <p:attrNameLst>
                                          <p:attrName>ppt_w</p:attrName>
                                        </p:attrNameLst>
                                      </p:cBhvr>
                                      <p:tavLst>
                                        <p:tav tm="0">
                                          <p:val>
                                            <p:strVal val="ppt_w"/>
                                          </p:val>
                                        </p:tav>
                                        <p:tav tm="100000">
                                          <p:val>
                                            <p:fltVal val="0"/>
                                          </p:val>
                                        </p:tav>
                                      </p:tavLst>
                                    </p:anim>
                                    <p:anim calcmode="lin" valueType="num">
                                      <p:cBhvr>
                                        <p:cTn id="31" dur="1000"/>
                                        <p:tgtEl>
                                          <p:spTgt spid="11">
                                            <p:txEl>
                                              <p:pRg st="4" end="4"/>
                                            </p:txEl>
                                          </p:spTgt>
                                        </p:tgtEl>
                                        <p:attrNameLst>
                                          <p:attrName>ppt_h</p:attrName>
                                        </p:attrNameLst>
                                      </p:cBhvr>
                                      <p:tavLst>
                                        <p:tav tm="0">
                                          <p:val>
                                            <p:strVal val="ppt_h"/>
                                          </p:val>
                                        </p:tav>
                                        <p:tav tm="100000">
                                          <p:val>
                                            <p:fltVal val="0"/>
                                          </p:val>
                                        </p:tav>
                                      </p:tavLst>
                                    </p:anim>
                                    <p:anim calcmode="lin" valueType="num">
                                      <p:cBhvr>
                                        <p:cTn id="32" dur="1000"/>
                                        <p:tgtEl>
                                          <p:spTgt spid="11">
                                            <p:txEl>
                                              <p:pRg st="4" end="4"/>
                                            </p:txEl>
                                          </p:spTgt>
                                        </p:tgtEl>
                                        <p:attrNameLst>
                                          <p:attrName>style.rotation</p:attrName>
                                        </p:attrNameLst>
                                      </p:cBhvr>
                                      <p:tavLst>
                                        <p:tav tm="0">
                                          <p:val>
                                            <p:fltVal val="0"/>
                                          </p:val>
                                        </p:tav>
                                        <p:tav tm="100000">
                                          <p:val>
                                            <p:fltVal val="90"/>
                                          </p:val>
                                        </p:tav>
                                      </p:tavLst>
                                    </p:anim>
                                    <p:animEffect transition="out" filter="fade">
                                      <p:cBhvr>
                                        <p:cTn id="33" dur="1000"/>
                                        <p:tgtEl>
                                          <p:spTgt spid="11">
                                            <p:txEl>
                                              <p:pRg st="4" end="4"/>
                                            </p:txEl>
                                          </p:spTgt>
                                        </p:tgtEl>
                                      </p:cBhvr>
                                    </p:animEffect>
                                    <p:set>
                                      <p:cBhvr>
                                        <p:cTn id="34" dur="1" fill="hold">
                                          <p:stCondLst>
                                            <p:cond delay="999"/>
                                          </p:stCondLst>
                                        </p:cTn>
                                        <p:tgtEl>
                                          <p:spTgt spid="11">
                                            <p:txEl>
                                              <p:pRg st="4" end="4"/>
                                            </p:txEl>
                                          </p:spTgt>
                                        </p:tgtEl>
                                        <p:attrNameLst>
                                          <p:attrName>style.visibility</p:attrName>
                                        </p:attrNameLst>
                                      </p:cBhvr>
                                      <p:to>
                                        <p:strVal val="hidden"/>
                                      </p:to>
                                    </p:set>
                                  </p:childTnLst>
                                </p:cTn>
                              </p:par>
                              <p:par>
                                <p:cTn id="35" presetID="31" presetClass="exit" presetSubtype="0" fill="hold" grpId="0" nodeType="withEffect">
                                  <p:stCondLst>
                                    <p:cond delay="0"/>
                                  </p:stCondLst>
                                  <p:childTnLst>
                                    <p:anim calcmode="lin" valueType="num">
                                      <p:cBhvr>
                                        <p:cTn id="36" dur="1000"/>
                                        <p:tgtEl>
                                          <p:spTgt spid="11">
                                            <p:txEl>
                                              <p:pRg st="5" end="5"/>
                                            </p:txEl>
                                          </p:spTgt>
                                        </p:tgtEl>
                                        <p:attrNameLst>
                                          <p:attrName>ppt_w</p:attrName>
                                        </p:attrNameLst>
                                      </p:cBhvr>
                                      <p:tavLst>
                                        <p:tav tm="0">
                                          <p:val>
                                            <p:strVal val="ppt_w"/>
                                          </p:val>
                                        </p:tav>
                                        <p:tav tm="100000">
                                          <p:val>
                                            <p:fltVal val="0"/>
                                          </p:val>
                                        </p:tav>
                                      </p:tavLst>
                                    </p:anim>
                                    <p:anim calcmode="lin" valueType="num">
                                      <p:cBhvr>
                                        <p:cTn id="37" dur="1000"/>
                                        <p:tgtEl>
                                          <p:spTgt spid="11">
                                            <p:txEl>
                                              <p:pRg st="5" end="5"/>
                                            </p:txEl>
                                          </p:spTgt>
                                        </p:tgtEl>
                                        <p:attrNameLst>
                                          <p:attrName>ppt_h</p:attrName>
                                        </p:attrNameLst>
                                      </p:cBhvr>
                                      <p:tavLst>
                                        <p:tav tm="0">
                                          <p:val>
                                            <p:strVal val="ppt_h"/>
                                          </p:val>
                                        </p:tav>
                                        <p:tav tm="100000">
                                          <p:val>
                                            <p:fltVal val="0"/>
                                          </p:val>
                                        </p:tav>
                                      </p:tavLst>
                                    </p:anim>
                                    <p:anim calcmode="lin" valueType="num">
                                      <p:cBhvr>
                                        <p:cTn id="38" dur="1000"/>
                                        <p:tgtEl>
                                          <p:spTgt spid="11">
                                            <p:txEl>
                                              <p:pRg st="5" end="5"/>
                                            </p:txEl>
                                          </p:spTgt>
                                        </p:tgtEl>
                                        <p:attrNameLst>
                                          <p:attrName>style.rotation</p:attrName>
                                        </p:attrNameLst>
                                      </p:cBhvr>
                                      <p:tavLst>
                                        <p:tav tm="0">
                                          <p:val>
                                            <p:fltVal val="0"/>
                                          </p:val>
                                        </p:tav>
                                        <p:tav tm="100000">
                                          <p:val>
                                            <p:fltVal val="90"/>
                                          </p:val>
                                        </p:tav>
                                      </p:tavLst>
                                    </p:anim>
                                    <p:animEffect transition="out" filter="fade">
                                      <p:cBhvr>
                                        <p:cTn id="39" dur="1000"/>
                                        <p:tgtEl>
                                          <p:spTgt spid="11">
                                            <p:txEl>
                                              <p:pRg st="5" end="5"/>
                                            </p:txEl>
                                          </p:spTgt>
                                        </p:tgtEl>
                                      </p:cBhvr>
                                    </p:animEffect>
                                    <p:set>
                                      <p:cBhvr>
                                        <p:cTn id="40" dur="1" fill="hold">
                                          <p:stCondLst>
                                            <p:cond delay="999"/>
                                          </p:stCondLst>
                                        </p:cTn>
                                        <p:tgtEl>
                                          <p:spTgt spid="11">
                                            <p:txEl>
                                              <p:pRg st="5" end="5"/>
                                            </p:txEl>
                                          </p:spTgt>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11">
                                            <p:txEl>
                                              <p:pRg st="6" end="6"/>
                                            </p:txEl>
                                          </p:spTgt>
                                        </p:tgtEl>
                                        <p:attrNameLst>
                                          <p:attrName>ppt_w</p:attrName>
                                        </p:attrNameLst>
                                      </p:cBhvr>
                                      <p:tavLst>
                                        <p:tav tm="0">
                                          <p:val>
                                            <p:strVal val="ppt_w"/>
                                          </p:val>
                                        </p:tav>
                                        <p:tav tm="100000">
                                          <p:val>
                                            <p:fltVal val="0"/>
                                          </p:val>
                                        </p:tav>
                                      </p:tavLst>
                                    </p:anim>
                                    <p:anim calcmode="lin" valueType="num">
                                      <p:cBhvr>
                                        <p:cTn id="43" dur="1000"/>
                                        <p:tgtEl>
                                          <p:spTgt spid="11">
                                            <p:txEl>
                                              <p:pRg st="6" end="6"/>
                                            </p:txEl>
                                          </p:spTgt>
                                        </p:tgtEl>
                                        <p:attrNameLst>
                                          <p:attrName>ppt_h</p:attrName>
                                        </p:attrNameLst>
                                      </p:cBhvr>
                                      <p:tavLst>
                                        <p:tav tm="0">
                                          <p:val>
                                            <p:strVal val="ppt_h"/>
                                          </p:val>
                                        </p:tav>
                                        <p:tav tm="100000">
                                          <p:val>
                                            <p:fltVal val="0"/>
                                          </p:val>
                                        </p:tav>
                                      </p:tavLst>
                                    </p:anim>
                                    <p:anim calcmode="lin" valueType="num">
                                      <p:cBhvr>
                                        <p:cTn id="44" dur="1000"/>
                                        <p:tgtEl>
                                          <p:spTgt spid="11">
                                            <p:txEl>
                                              <p:pRg st="6" end="6"/>
                                            </p:txEl>
                                          </p:spTgt>
                                        </p:tgtEl>
                                        <p:attrNameLst>
                                          <p:attrName>style.rotation</p:attrName>
                                        </p:attrNameLst>
                                      </p:cBhvr>
                                      <p:tavLst>
                                        <p:tav tm="0">
                                          <p:val>
                                            <p:fltVal val="0"/>
                                          </p:val>
                                        </p:tav>
                                        <p:tav tm="100000">
                                          <p:val>
                                            <p:fltVal val="90"/>
                                          </p:val>
                                        </p:tav>
                                      </p:tavLst>
                                    </p:anim>
                                    <p:animEffect transition="out" filter="fade">
                                      <p:cBhvr>
                                        <p:cTn id="45" dur="1000"/>
                                        <p:tgtEl>
                                          <p:spTgt spid="11">
                                            <p:txEl>
                                              <p:pRg st="6" end="6"/>
                                            </p:txEl>
                                          </p:spTgt>
                                        </p:tgtEl>
                                      </p:cBhvr>
                                    </p:animEffect>
                                    <p:set>
                                      <p:cBhvr>
                                        <p:cTn id="46" dur="1" fill="hold">
                                          <p:stCondLst>
                                            <p:cond delay="999"/>
                                          </p:stCondLst>
                                        </p:cTn>
                                        <p:tgtEl>
                                          <p:spTgt spid="11">
                                            <p:txEl>
                                              <p:pRg st="6" end="6"/>
                                            </p:txEl>
                                          </p:spTgt>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11">
                                            <p:txEl>
                                              <p:pRg st="7" end="7"/>
                                            </p:txEl>
                                          </p:spTgt>
                                        </p:tgtEl>
                                        <p:attrNameLst>
                                          <p:attrName>ppt_w</p:attrName>
                                        </p:attrNameLst>
                                      </p:cBhvr>
                                      <p:tavLst>
                                        <p:tav tm="0">
                                          <p:val>
                                            <p:strVal val="ppt_w"/>
                                          </p:val>
                                        </p:tav>
                                        <p:tav tm="100000">
                                          <p:val>
                                            <p:fltVal val="0"/>
                                          </p:val>
                                        </p:tav>
                                      </p:tavLst>
                                    </p:anim>
                                    <p:anim calcmode="lin" valueType="num">
                                      <p:cBhvr>
                                        <p:cTn id="49" dur="1000"/>
                                        <p:tgtEl>
                                          <p:spTgt spid="11">
                                            <p:txEl>
                                              <p:pRg st="7" end="7"/>
                                            </p:txEl>
                                          </p:spTgt>
                                        </p:tgtEl>
                                        <p:attrNameLst>
                                          <p:attrName>ppt_h</p:attrName>
                                        </p:attrNameLst>
                                      </p:cBhvr>
                                      <p:tavLst>
                                        <p:tav tm="0">
                                          <p:val>
                                            <p:strVal val="ppt_h"/>
                                          </p:val>
                                        </p:tav>
                                        <p:tav tm="100000">
                                          <p:val>
                                            <p:fltVal val="0"/>
                                          </p:val>
                                        </p:tav>
                                      </p:tavLst>
                                    </p:anim>
                                    <p:anim calcmode="lin" valueType="num">
                                      <p:cBhvr>
                                        <p:cTn id="50" dur="1000"/>
                                        <p:tgtEl>
                                          <p:spTgt spid="11">
                                            <p:txEl>
                                              <p:pRg st="7" end="7"/>
                                            </p:txEl>
                                          </p:spTgt>
                                        </p:tgtEl>
                                        <p:attrNameLst>
                                          <p:attrName>style.rotation</p:attrName>
                                        </p:attrNameLst>
                                      </p:cBhvr>
                                      <p:tavLst>
                                        <p:tav tm="0">
                                          <p:val>
                                            <p:fltVal val="0"/>
                                          </p:val>
                                        </p:tav>
                                        <p:tav tm="100000">
                                          <p:val>
                                            <p:fltVal val="90"/>
                                          </p:val>
                                        </p:tav>
                                      </p:tavLst>
                                    </p:anim>
                                    <p:animEffect transition="out" filter="fade">
                                      <p:cBhvr>
                                        <p:cTn id="51" dur="1000"/>
                                        <p:tgtEl>
                                          <p:spTgt spid="11">
                                            <p:txEl>
                                              <p:pRg st="7" end="7"/>
                                            </p:txEl>
                                          </p:spTgt>
                                        </p:tgtEl>
                                      </p:cBhvr>
                                    </p:animEffect>
                                    <p:set>
                                      <p:cBhvr>
                                        <p:cTn id="52" dur="1" fill="hold">
                                          <p:stCondLst>
                                            <p:cond delay="999"/>
                                          </p:stCondLst>
                                        </p:cTn>
                                        <p:tgtEl>
                                          <p:spTgt spid="11">
                                            <p:txEl>
                                              <p:pRg st="7" end="7"/>
                                            </p:txEl>
                                          </p:spTgt>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11">
                                            <p:txEl>
                                              <p:pRg st="8" end="8"/>
                                            </p:txEl>
                                          </p:spTgt>
                                        </p:tgtEl>
                                        <p:attrNameLst>
                                          <p:attrName>ppt_w</p:attrName>
                                        </p:attrNameLst>
                                      </p:cBhvr>
                                      <p:tavLst>
                                        <p:tav tm="0">
                                          <p:val>
                                            <p:strVal val="ppt_w"/>
                                          </p:val>
                                        </p:tav>
                                        <p:tav tm="100000">
                                          <p:val>
                                            <p:fltVal val="0"/>
                                          </p:val>
                                        </p:tav>
                                      </p:tavLst>
                                    </p:anim>
                                    <p:anim calcmode="lin" valueType="num">
                                      <p:cBhvr>
                                        <p:cTn id="55" dur="1000"/>
                                        <p:tgtEl>
                                          <p:spTgt spid="11">
                                            <p:txEl>
                                              <p:pRg st="8" end="8"/>
                                            </p:txEl>
                                          </p:spTgt>
                                        </p:tgtEl>
                                        <p:attrNameLst>
                                          <p:attrName>ppt_h</p:attrName>
                                        </p:attrNameLst>
                                      </p:cBhvr>
                                      <p:tavLst>
                                        <p:tav tm="0">
                                          <p:val>
                                            <p:strVal val="ppt_h"/>
                                          </p:val>
                                        </p:tav>
                                        <p:tav tm="100000">
                                          <p:val>
                                            <p:fltVal val="0"/>
                                          </p:val>
                                        </p:tav>
                                      </p:tavLst>
                                    </p:anim>
                                    <p:anim calcmode="lin" valueType="num">
                                      <p:cBhvr>
                                        <p:cTn id="56" dur="1000"/>
                                        <p:tgtEl>
                                          <p:spTgt spid="11">
                                            <p:txEl>
                                              <p:pRg st="8" end="8"/>
                                            </p:txEl>
                                          </p:spTgt>
                                        </p:tgtEl>
                                        <p:attrNameLst>
                                          <p:attrName>style.rotation</p:attrName>
                                        </p:attrNameLst>
                                      </p:cBhvr>
                                      <p:tavLst>
                                        <p:tav tm="0">
                                          <p:val>
                                            <p:fltVal val="0"/>
                                          </p:val>
                                        </p:tav>
                                        <p:tav tm="100000">
                                          <p:val>
                                            <p:fltVal val="90"/>
                                          </p:val>
                                        </p:tav>
                                      </p:tavLst>
                                    </p:anim>
                                    <p:animEffect transition="out" filter="fade">
                                      <p:cBhvr>
                                        <p:cTn id="57" dur="1000"/>
                                        <p:tgtEl>
                                          <p:spTgt spid="11">
                                            <p:txEl>
                                              <p:pRg st="8" end="8"/>
                                            </p:txEl>
                                          </p:spTgt>
                                        </p:tgtEl>
                                      </p:cBhvr>
                                    </p:animEffect>
                                    <p:set>
                                      <p:cBhvr>
                                        <p:cTn id="58" dur="1" fill="hold">
                                          <p:stCondLst>
                                            <p:cond delay="999"/>
                                          </p:stCondLst>
                                        </p:cTn>
                                        <p:tgtEl>
                                          <p:spTgt spid="11">
                                            <p:txEl>
                                              <p:pRg st="8" end="8"/>
                                            </p:txEl>
                                          </p:spTgt>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11">
                                            <p:txEl>
                                              <p:pRg st="9" end="9"/>
                                            </p:txEl>
                                          </p:spTgt>
                                        </p:tgtEl>
                                        <p:attrNameLst>
                                          <p:attrName>ppt_w</p:attrName>
                                        </p:attrNameLst>
                                      </p:cBhvr>
                                      <p:tavLst>
                                        <p:tav tm="0">
                                          <p:val>
                                            <p:strVal val="ppt_w"/>
                                          </p:val>
                                        </p:tav>
                                        <p:tav tm="100000">
                                          <p:val>
                                            <p:fltVal val="0"/>
                                          </p:val>
                                        </p:tav>
                                      </p:tavLst>
                                    </p:anim>
                                    <p:anim calcmode="lin" valueType="num">
                                      <p:cBhvr>
                                        <p:cTn id="61" dur="1000"/>
                                        <p:tgtEl>
                                          <p:spTgt spid="11">
                                            <p:txEl>
                                              <p:pRg st="9" end="9"/>
                                            </p:txEl>
                                          </p:spTgt>
                                        </p:tgtEl>
                                        <p:attrNameLst>
                                          <p:attrName>ppt_h</p:attrName>
                                        </p:attrNameLst>
                                      </p:cBhvr>
                                      <p:tavLst>
                                        <p:tav tm="0">
                                          <p:val>
                                            <p:strVal val="ppt_h"/>
                                          </p:val>
                                        </p:tav>
                                        <p:tav tm="100000">
                                          <p:val>
                                            <p:fltVal val="0"/>
                                          </p:val>
                                        </p:tav>
                                      </p:tavLst>
                                    </p:anim>
                                    <p:anim calcmode="lin" valueType="num">
                                      <p:cBhvr>
                                        <p:cTn id="62" dur="1000"/>
                                        <p:tgtEl>
                                          <p:spTgt spid="11">
                                            <p:txEl>
                                              <p:pRg st="9" end="9"/>
                                            </p:txEl>
                                          </p:spTgt>
                                        </p:tgtEl>
                                        <p:attrNameLst>
                                          <p:attrName>style.rotation</p:attrName>
                                        </p:attrNameLst>
                                      </p:cBhvr>
                                      <p:tavLst>
                                        <p:tav tm="0">
                                          <p:val>
                                            <p:fltVal val="0"/>
                                          </p:val>
                                        </p:tav>
                                        <p:tav tm="100000">
                                          <p:val>
                                            <p:fltVal val="90"/>
                                          </p:val>
                                        </p:tav>
                                      </p:tavLst>
                                    </p:anim>
                                    <p:animEffect transition="out" filter="fade">
                                      <p:cBhvr>
                                        <p:cTn id="63" dur="1000"/>
                                        <p:tgtEl>
                                          <p:spTgt spid="11">
                                            <p:txEl>
                                              <p:pRg st="9" end="9"/>
                                            </p:txEl>
                                          </p:spTgt>
                                        </p:tgtEl>
                                      </p:cBhvr>
                                    </p:animEffect>
                                    <p:set>
                                      <p:cBhvr>
                                        <p:cTn id="64" dur="1" fill="hold">
                                          <p:stCondLst>
                                            <p:cond delay="999"/>
                                          </p:stCondLst>
                                        </p:cTn>
                                        <p:tgtEl>
                                          <p:spTgt spid="11">
                                            <p:txEl>
                                              <p:pRg st="9" end="9"/>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circle(in)">
                                      <p:cBhvr>
                                        <p:cTn id="6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375833" y="1512106"/>
            <a:ext cx="1357290" cy="500066"/>
          </a:xfrm>
        </p:spPr>
        <p:txBody>
          <a:bodyPr/>
          <a:lstStyle/>
          <a:p>
            <a:pPr marL="342900" lvl="0" indent="-342900" algn="justLow">
              <a:lnSpc>
                <a:spcPct val="150000"/>
              </a:lnSpc>
              <a:spcAft>
                <a:spcPts val="1000"/>
              </a:spcAft>
              <a:buBlip>
                <a:blip r:embed="rId2"/>
              </a:buBlip>
            </a:pPr>
            <a:r>
              <a:rPr lang="fa-IR" sz="1300" b="1" dirty="0">
                <a:ln>
                  <a:noFill/>
                </a:ln>
                <a:solidFill>
                  <a:prstClr val="black"/>
                </a:solidFill>
                <a:ea typeface="Calibri"/>
                <a:cs typeface="2  Zar"/>
              </a:rPr>
              <a:t>ستون چاق</a:t>
            </a:r>
            <a:endParaRPr lang="en-US" sz="900" b="1" dirty="0">
              <a:ln>
                <a:noFill/>
              </a:ln>
              <a:solidFill>
                <a:prstClr val="black"/>
              </a:solidFill>
              <a:ea typeface="Calibri"/>
              <a:cs typeface="Arial"/>
            </a:endParaRPr>
          </a:p>
        </p:txBody>
      </p:sp>
      <p:sp>
        <p:nvSpPr>
          <p:cNvPr id="3" name="Text Placeholder 2"/>
          <p:cNvSpPr>
            <a:spLocks noGrp="1"/>
          </p:cNvSpPr>
          <p:nvPr>
            <p:ph type="body" sz="quarter" idx="16"/>
          </p:nvPr>
        </p:nvSpPr>
        <p:spPr>
          <a:xfrm>
            <a:off x="7321833" y="3645024"/>
            <a:ext cx="1428728" cy="500066"/>
          </a:xfrm>
        </p:spPr>
        <p:txBody>
          <a:bodyPr>
            <a:normAutofit lnSpcReduction="10000"/>
          </a:bodyPr>
          <a:lstStyle/>
          <a:p>
            <a:pPr marL="342900" lvl="0" indent="-342900" algn="justLow">
              <a:lnSpc>
                <a:spcPct val="150000"/>
              </a:lnSpc>
              <a:spcAft>
                <a:spcPts val="1000"/>
              </a:spcAft>
              <a:buBlip>
                <a:blip r:embed="rId2"/>
              </a:buBlip>
            </a:pPr>
            <a:r>
              <a:rPr lang="fa-IR" sz="1300" b="1" dirty="0">
                <a:ln>
                  <a:noFill/>
                </a:ln>
                <a:solidFill>
                  <a:prstClr val="black"/>
                </a:solidFill>
                <a:ea typeface="Calibri"/>
                <a:cs typeface="2  Zar"/>
              </a:rPr>
              <a:t>ستون </a:t>
            </a:r>
            <a:r>
              <a:rPr lang="fa-IR" sz="1300" b="1" dirty="0" smtClean="0">
                <a:ln>
                  <a:noFill/>
                </a:ln>
                <a:solidFill>
                  <a:prstClr val="black"/>
                </a:solidFill>
                <a:ea typeface="Calibri"/>
                <a:cs typeface="2  Zar"/>
              </a:rPr>
              <a:t>لاغر</a:t>
            </a:r>
            <a:endParaRPr lang="en-US" sz="900" b="1" dirty="0">
              <a:ln>
                <a:noFill/>
              </a:ln>
              <a:solidFill>
                <a:prstClr val="black"/>
              </a:solidFill>
              <a:ea typeface="Calibri"/>
              <a:cs typeface="Arial"/>
            </a:endParaRPr>
          </a:p>
          <a:p>
            <a:endParaRPr lang="en-US" dirty="0"/>
          </a:p>
        </p:txBody>
      </p:sp>
      <p:sp>
        <p:nvSpPr>
          <p:cNvPr id="4" name="Text Placeholder 3"/>
          <p:cNvSpPr>
            <a:spLocks noGrp="1"/>
          </p:cNvSpPr>
          <p:nvPr>
            <p:ph type="body" sz="quarter" idx="17"/>
          </p:nvPr>
        </p:nvSpPr>
        <p:spPr/>
        <p:txBody>
          <a:bodyPr/>
          <a:lstStyle/>
          <a:p>
            <a:pPr lvl="0"/>
            <a:r>
              <a:rPr lang="fa-IR" dirty="0">
                <a:solidFill>
                  <a:srgbClr val="8064A2">
                    <a:lumMod val="75000"/>
                  </a:srgbClr>
                </a:solidFill>
              </a:rPr>
              <a:t>ستون مرکب</a:t>
            </a:r>
            <a:endParaRPr lang="en-US" dirty="0">
              <a:solidFill>
                <a:srgbClr val="8064A2">
                  <a:lumMod val="75000"/>
                </a:srgbClr>
              </a:solidFill>
            </a:endParaRPr>
          </a:p>
          <a:p>
            <a:endParaRPr lang="en-US" dirty="0"/>
          </a:p>
        </p:txBody>
      </p:sp>
      <p:sp>
        <p:nvSpPr>
          <p:cNvPr id="12" name="Slide Number Placeholder 11"/>
          <p:cNvSpPr>
            <a:spLocks noGrp="1"/>
          </p:cNvSpPr>
          <p:nvPr>
            <p:ph type="sldNum" sz="quarter" idx="4"/>
          </p:nvPr>
        </p:nvSpPr>
        <p:spPr/>
        <p:txBody>
          <a:bodyPr/>
          <a:lstStyle/>
          <a:p>
            <a:fld id="{AE3A5789-49FC-49F2-8487-A9CA7F43CEF4}" type="slidenum">
              <a:rPr lang="fa-IR" smtClean="0"/>
              <a:pPr/>
              <a:t>8</a:t>
            </a:fld>
            <a:endParaRPr lang="fa-IR" dirty="0"/>
          </a:p>
        </p:txBody>
      </p:sp>
      <mc:AlternateContent xmlns:mc="http://schemas.openxmlformats.org/markup-compatibility/2006" xmlns:a14="http://schemas.microsoft.com/office/drawing/2010/main">
        <mc:Choice Requires="a14">
          <p:sp>
            <p:nvSpPr>
              <p:cNvPr id="13" name="Rectangle 2"/>
              <p:cNvSpPr>
                <a:spLocks noChangeArrowheads="1"/>
              </p:cNvSpPr>
              <p:nvPr/>
            </p:nvSpPr>
            <p:spPr bwMode="auto">
              <a:xfrm>
                <a:off x="1043608" y="1628770"/>
                <a:ext cx="7560840" cy="42997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a:lnSpc>
                    <a:spcPct val="150000"/>
                  </a:lnSpc>
                  <a:spcAft>
                    <a:spcPts val="1000"/>
                  </a:spcAft>
                </a:pPr>
                <a14:m>
                  <m:oMathPara xmlns:m="http://schemas.openxmlformats.org/officeDocument/2006/math">
                    <m:oMathParaPr>
                      <m:jc m:val="centerGroup"/>
                    </m:oMathParaPr>
                    <m:oMath xmlns:m="http://schemas.openxmlformats.org/officeDocument/2006/math">
                      <m:r>
                        <m:rPr>
                          <m:sty m:val="p"/>
                        </m:rPr>
                        <a:rPr lang="fa-IR" smtClean="0">
                          <a:latin typeface="Cambria Math"/>
                          <a:ea typeface="Calibri"/>
                          <a:cs typeface="Times New Roman"/>
                        </a:rPr>
                        <m:t>λ</m:t>
                      </m:r>
                      <m:r>
                        <a:rPr lang="fa-IR">
                          <a:effectLst/>
                          <a:latin typeface="Cambria Math"/>
                          <a:ea typeface="Calibri"/>
                          <a:cs typeface="Cambria Math"/>
                        </a:rPr>
                        <m:t> </m:t>
                      </m:r>
                      <m:r>
                        <a:rPr lang="en-US" i="1">
                          <a:effectLst/>
                          <a:latin typeface="Cambria Math"/>
                          <a:ea typeface="Calibri"/>
                          <a:cs typeface="2  Zar"/>
                        </a:rPr>
                        <m:t>&lt; </m:t>
                      </m:r>
                      <m:sSub>
                        <m:sSubPr>
                          <m:ctrlPr>
                            <a:rPr lang="en-US" i="1">
                              <a:effectLst/>
                              <a:latin typeface="Cambria Math"/>
                              <a:ea typeface="Calibri"/>
                              <a:cs typeface="2  Zar"/>
                            </a:rPr>
                          </m:ctrlPr>
                        </m:sSubPr>
                        <m:e>
                          <m:r>
                            <m:rPr>
                              <m:sty m:val="p"/>
                            </m:rPr>
                            <a:rPr lang="en-US">
                              <a:effectLst/>
                              <a:latin typeface="Cambria Math"/>
                              <a:ea typeface="Calibri"/>
                              <a:cs typeface="2  Zar"/>
                            </a:rPr>
                            <m:t>C</m:t>
                          </m:r>
                        </m:e>
                        <m:sub>
                          <m:r>
                            <m:rPr>
                              <m:sty m:val="p"/>
                            </m:rPr>
                            <a:rPr lang="en-US">
                              <a:effectLst/>
                              <a:latin typeface="Cambria Math"/>
                              <a:ea typeface="Calibri"/>
                              <a:cs typeface="2  Zar"/>
                            </a:rPr>
                            <m:t>c</m:t>
                          </m:r>
                        </m:sub>
                      </m:sSub>
                      <m:r>
                        <a:rPr lang="en-US">
                          <a:effectLst/>
                          <a:latin typeface="Cambria Math"/>
                          <a:ea typeface="Calibri"/>
                          <a:cs typeface="2  Zar"/>
                        </a:rPr>
                        <m:t>⟶</m:t>
                      </m:r>
                      <m:sSub>
                        <m:sSubPr>
                          <m:ctrlPr>
                            <a:rPr lang="en-US" i="1">
                              <a:effectLst/>
                              <a:latin typeface="Cambria Math"/>
                              <a:ea typeface="Calibri"/>
                              <a:cs typeface="2  Zar"/>
                            </a:rPr>
                          </m:ctrlPr>
                        </m:sSubPr>
                        <m:e>
                          <m:r>
                            <m:rPr>
                              <m:sty m:val="p"/>
                            </m:rPr>
                            <a:rPr lang="en-US">
                              <a:effectLst/>
                              <a:latin typeface="Cambria Math"/>
                              <a:ea typeface="Calibri"/>
                              <a:cs typeface="2  Zar"/>
                            </a:rPr>
                            <m:t>F</m:t>
                          </m:r>
                        </m:e>
                        <m:sub>
                          <m:r>
                            <m:rPr>
                              <m:sty m:val="p"/>
                            </m:rPr>
                            <a:rPr lang="en-US">
                              <a:effectLst/>
                              <a:latin typeface="Cambria Math"/>
                              <a:ea typeface="Calibri"/>
                              <a:cs typeface="2  Zar"/>
                            </a:rPr>
                            <m:t>a</m:t>
                          </m:r>
                        </m:sub>
                      </m:sSub>
                      <m:r>
                        <a:rPr lang="en-US">
                          <a:effectLst/>
                          <a:latin typeface="Cambria Math"/>
                          <a:ea typeface="Calibri"/>
                          <a:cs typeface="2  Zar"/>
                        </a:rPr>
                        <m:t>=</m:t>
                      </m:r>
                      <m:f>
                        <m:fPr>
                          <m:ctrlPr>
                            <a:rPr lang="en-US" i="1">
                              <a:effectLst/>
                              <a:latin typeface="Cambria Math"/>
                              <a:ea typeface="Calibri"/>
                              <a:cs typeface="2  Zar"/>
                            </a:rPr>
                          </m:ctrlPr>
                        </m:fPr>
                        <m:num>
                          <m:r>
                            <a:rPr lang="en-US">
                              <a:effectLst/>
                              <a:latin typeface="Cambria Math"/>
                              <a:ea typeface="Calibri"/>
                              <a:cs typeface="2  Zar"/>
                            </a:rPr>
                            <m:t>1</m:t>
                          </m:r>
                          <m:r>
                            <a:rPr lang="en-US" i="1">
                              <a:effectLst/>
                              <a:latin typeface="Cambria Math"/>
                              <a:ea typeface="Calibri"/>
                              <a:cs typeface="2  Zar"/>
                            </a:rPr>
                            <m:t>−</m:t>
                          </m:r>
                          <m:r>
                            <a:rPr lang="en-US">
                              <a:effectLst/>
                              <a:latin typeface="Cambria Math"/>
                              <a:ea typeface="Calibri"/>
                              <a:cs typeface="2  Zar"/>
                            </a:rPr>
                            <m:t>0</m:t>
                          </m:r>
                          <m:r>
                            <a:rPr lang="en-US">
                              <a:effectLst/>
                              <a:latin typeface="Cambria Math"/>
                              <a:ea typeface="Calibri"/>
                              <a:cs typeface="2  Zar"/>
                            </a:rPr>
                            <m:t>/</m:t>
                          </m:r>
                          <m:r>
                            <a:rPr lang="en-US">
                              <a:effectLst/>
                              <a:latin typeface="Cambria Math"/>
                              <a:ea typeface="Calibri"/>
                              <a:cs typeface="2  Zar"/>
                            </a:rPr>
                            <m:t>5</m:t>
                          </m:r>
                          <m:r>
                            <a:rPr lang="en-US">
                              <a:effectLst/>
                              <a:latin typeface="Cambria Math"/>
                              <a:ea typeface="Calibri"/>
                              <a:cs typeface="2  Zar"/>
                            </a:rPr>
                            <m:t>(</m:t>
                          </m:r>
                          <m:f>
                            <m:fPr>
                              <m:ctrlPr>
                                <a:rPr lang="en-US" i="1">
                                  <a:effectLst/>
                                  <a:latin typeface="Cambria Math"/>
                                  <a:ea typeface="Calibri"/>
                                  <a:cs typeface="2  Zar"/>
                                </a:rPr>
                              </m:ctrlPr>
                            </m:fPr>
                            <m:num>
                              <m:r>
                                <m:rPr>
                                  <m:sty m:val="p"/>
                                </m:rPr>
                                <a:rPr lang="en-US">
                                  <a:effectLst/>
                                  <a:latin typeface="Cambria Math"/>
                                  <a:ea typeface="Calibri"/>
                                  <a:cs typeface="2  Zar"/>
                                </a:rPr>
                                <m:t>λ</m:t>
                              </m:r>
                            </m:num>
                            <m:den>
                              <m:sSub>
                                <m:sSubPr>
                                  <m:ctrlPr>
                                    <a:rPr lang="en-US" i="1">
                                      <a:effectLst/>
                                      <a:latin typeface="Cambria Math"/>
                                      <a:ea typeface="Calibri"/>
                                      <a:cs typeface="2  Zar"/>
                                    </a:rPr>
                                  </m:ctrlPr>
                                </m:sSubPr>
                                <m:e>
                                  <m:r>
                                    <m:rPr>
                                      <m:sty m:val="p"/>
                                    </m:rPr>
                                    <a:rPr lang="en-US">
                                      <a:effectLst/>
                                      <a:latin typeface="Cambria Math"/>
                                      <a:ea typeface="Calibri"/>
                                      <a:cs typeface="2  Zar"/>
                                    </a:rPr>
                                    <m:t>C</m:t>
                                  </m:r>
                                </m:e>
                                <m:sub>
                                  <m:r>
                                    <m:rPr>
                                      <m:sty m:val="p"/>
                                    </m:rPr>
                                    <a:rPr lang="en-US">
                                      <a:effectLst/>
                                      <a:latin typeface="Cambria Math"/>
                                      <a:ea typeface="Calibri"/>
                                      <a:cs typeface="2  Zar"/>
                                    </a:rPr>
                                    <m:t>c</m:t>
                                  </m:r>
                                </m:sub>
                              </m:sSub>
                            </m:den>
                          </m:f>
                          <m:r>
                            <a:rPr lang="en-US">
                              <a:effectLst/>
                              <a:latin typeface="Cambria Math"/>
                              <a:ea typeface="Calibri"/>
                              <a:cs typeface="2  Zar"/>
                            </a:rPr>
                            <m:t>)</m:t>
                          </m:r>
                          <m:r>
                            <a:rPr lang="en-US">
                              <a:effectLst/>
                              <a:latin typeface="Cambria Math"/>
                              <a:ea typeface="Calibri"/>
                              <a:cs typeface="2  Zar"/>
                            </a:rPr>
                            <m:t>2</m:t>
                          </m:r>
                        </m:num>
                        <m:den>
                          <m:f>
                            <m:fPr>
                              <m:type m:val="skw"/>
                              <m:ctrlPr>
                                <a:rPr lang="en-US" i="1">
                                  <a:effectLst/>
                                  <a:latin typeface="Cambria Math"/>
                                  <a:ea typeface="Calibri"/>
                                  <a:cs typeface="2  Zar"/>
                                </a:rPr>
                              </m:ctrlPr>
                            </m:fPr>
                            <m:num>
                              <m:r>
                                <a:rPr lang="en-US">
                                  <a:effectLst/>
                                  <a:latin typeface="Cambria Math"/>
                                  <a:ea typeface="Calibri"/>
                                  <a:cs typeface="2  Zar"/>
                                </a:rPr>
                                <m:t>5</m:t>
                              </m:r>
                            </m:num>
                            <m:den>
                              <m:r>
                                <a:rPr lang="en-US">
                                  <a:effectLst/>
                                  <a:latin typeface="Cambria Math"/>
                                  <a:ea typeface="Calibri"/>
                                  <a:cs typeface="2  Zar"/>
                                </a:rPr>
                                <m:t>3</m:t>
                              </m:r>
                            </m:den>
                          </m:f>
                          <m:r>
                            <a:rPr lang="en-US">
                              <a:effectLst/>
                              <a:latin typeface="Cambria Math"/>
                              <a:ea typeface="Calibri"/>
                              <a:cs typeface="2  Zar"/>
                            </a:rPr>
                            <m:t>+</m:t>
                          </m:r>
                          <m:f>
                            <m:fPr>
                              <m:ctrlPr>
                                <a:rPr lang="en-US" i="1">
                                  <a:effectLst/>
                                  <a:latin typeface="Cambria Math"/>
                                  <a:ea typeface="Calibri"/>
                                  <a:cs typeface="2  Zar"/>
                                </a:rPr>
                              </m:ctrlPr>
                            </m:fPr>
                            <m:num>
                              <m:r>
                                <a:rPr lang="en-US">
                                  <a:effectLst/>
                                  <a:latin typeface="Cambria Math"/>
                                  <a:ea typeface="Calibri"/>
                                  <a:cs typeface="2  Zar"/>
                                </a:rPr>
                                <m:t>3</m:t>
                              </m:r>
                            </m:num>
                            <m:den>
                              <m:r>
                                <a:rPr lang="en-US">
                                  <a:effectLst/>
                                  <a:latin typeface="Cambria Math"/>
                                  <a:ea typeface="Calibri"/>
                                  <a:cs typeface="2  Zar"/>
                                </a:rPr>
                                <m:t>8</m:t>
                              </m:r>
                            </m:den>
                          </m:f>
                          <m:d>
                            <m:dPr>
                              <m:ctrlPr>
                                <a:rPr lang="en-US" i="1">
                                  <a:effectLst/>
                                  <a:latin typeface="Cambria Math"/>
                                  <a:ea typeface="Calibri"/>
                                  <a:cs typeface="2  Zar"/>
                                </a:rPr>
                              </m:ctrlPr>
                            </m:dPr>
                            <m:e>
                              <m:f>
                                <m:fPr>
                                  <m:ctrlPr>
                                    <a:rPr lang="en-US" i="1">
                                      <a:effectLst/>
                                      <a:latin typeface="Cambria Math"/>
                                      <a:ea typeface="Calibri"/>
                                      <a:cs typeface="2  Zar"/>
                                    </a:rPr>
                                  </m:ctrlPr>
                                </m:fPr>
                                <m:num>
                                  <m:r>
                                    <m:rPr>
                                      <m:sty m:val="p"/>
                                    </m:rPr>
                                    <a:rPr lang="en-US">
                                      <a:effectLst/>
                                      <a:latin typeface="Cambria Math"/>
                                      <a:ea typeface="Calibri"/>
                                      <a:cs typeface="2  Zar"/>
                                    </a:rPr>
                                    <m:t>λ</m:t>
                                  </m:r>
                                </m:num>
                                <m:den>
                                  <m:sSub>
                                    <m:sSubPr>
                                      <m:ctrlPr>
                                        <a:rPr lang="en-US" i="1">
                                          <a:effectLst/>
                                          <a:latin typeface="Cambria Math"/>
                                          <a:ea typeface="Calibri"/>
                                          <a:cs typeface="2  Zar"/>
                                        </a:rPr>
                                      </m:ctrlPr>
                                    </m:sSubPr>
                                    <m:e>
                                      <m:r>
                                        <m:rPr>
                                          <m:sty m:val="p"/>
                                        </m:rPr>
                                        <a:rPr lang="en-US">
                                          <a:effectLst/>
                                          <a:latin typeface="Cambria Math"/>
                                          <a:ea typeface="Calibri"/>
                                          <a:cs typeface="2  Zar"/>
                                        </a:rPr>
                                        <m:t>C</m:t>
                                      </m:r>
                                    </m:e>
                                    <m:sub>
                                      <m:r>
                                        <m:rPr>
                                          <m:sty m:val="p"/>
                                        </m:rPr>
                                        <a:rPr lang="en-US">
                                          <a:effectLst/>
                                          <a:latin typeface="Cambria Math"/>
                                          <a:ea typeface="Calibri"/>
                                          <a:cs typeface="2  Zar"/>
                                        </a:rPr>
                                        <m:t>c</m:t>
                                      </m:r>
                                    </m:sub>
                                  </m:sSub>
                                </m:den>
                              </m:f>
                            </m:e>
                          </m:d>
                          <m:r>
                            <a:rPr lang="en-US" i="1">
                              <a:effectLst/>
                              <a:latin typeface="Cambria Math"/>
                              <a:ea typeface="Calibri"/>
                              <a:cs typeface="2  Zar"/>
                            </a:rPr>
                            <m:t>−</m:t>
                          </m:r>
                          <m:f>
                            <m:fPr>
                              <m:type m:val="skw"/>
                              <m:ctrlPr>
                                <a:rPr lang="en-US" i="1">
                                  <a:effectLst/>
                                  <a:latin typeface="Cambria Math"/>
                                  <a:ea typeface="Calibri"/>
                                  <a:cs typeface="2  Zar"/>
                                </a:rPr>
                              </m:ctrlPr>
                            </m:fPr>
                            <m:num>
                              <m:r>
                                <a:rPr lang="en-US">
                                  <a:effectLst/>
                                  <a:latin typeface="Cambria Math"/>
                                  <a:ea typeface="Calibri"/>
                                  <a:cs typeface="2  Zar"/>
                                </a:rPr>
                                <m:t>1</m:t>
                              </m:r>
                            </m:num>
                            <m:den>
                              <m:r>
                                <a:rPr lang="en-US">
                                  <a:effectLst/>
                                  <a:latin typeface="Cambria Math"/>
                                  <a:ea typeface="Calibri"/>
                                  <a:cs typeface="2  Zar"/>
                                </a:rPr>
                                <m:t>8</m:t>
                              </m:r>
                            </m:den>
                          </m:f>
                          <m:r>
                            <a:rPr lang="en-US">
                              <a:effectLst/>
                              <a:latin typeface="Cambria Math"/>
                              <a:ea typeface="Calibri"/>
                              <a:cs typeface="2  Zar"/>
                            </a:rPr>
                            <m:t>(</m:t>
                          </m:r>
                          <m:f>
                            <m:fPr>
                              <m:type m:val="skw"/>
                              <m:ctrlPr>
                                <a:rPr lang="en-US" i="1">
                                  <a:effectLst/>
                                  <a:latin typeface="Cambria Math"/>
                                  <a:ea typeface="Calibri"/>
                                  <a:cs typeface="2  Zar"/>
                                </a:rPr>
                              </m:ctrlPr>
                            </m:fPr>
                            <m:num>
                              <m:r>
                                <m:rPr>
                                  <m:sty m:val="p"/>
                                </m:rPr>
                                <a:rPr lang="en-US">
                                  <a:effectLst/>
                                  <a:latin typeface="Cambria Math"/>
                                  <a:ea typeface="Calibri"/>
                                  <a:cs typeface="2  Zar"/>
                                </a:rPr>
                                <m:t>λ</m:t>
                              </m:r>
                            </m:num>
                            <m:den>
                              <m:sSub>
                                <m:sSubPr>
                                  <m:ctrlPr>
                                    <a:rPr lang="en-US" i="1">
                                      <a:effectLst/>
                                      <a:latin typeface="Cambria Math"/>
                                      <a:ea typeface="Calibri"/>
                                      <a:cs typeface="2  Zar"/>
                                    </a:rPr>
                                  </m:ctrlPr>
                                </m:sSubPr>
                                <m:e>
                                  <m:r>
                                    <m:rPr>
                                      <m:sty m:val="p"/>
                                    </m:rPr>
                                    <a:rPr lang="en-US">
                                      <a:effectLst/>
                                      <a:latin typeface="Cambria Math"/>
                                      <a:ea typeface="Calibri"/>
                                      <a:cs typeface="2  Zar"/>
                                    </a:rPr>
                                    <m:t>C</m:t>
                                  </m:r>
                                </m:e>
                                <m:sub>
                                  <m:r>
                                    <m:rPr>
                                      <m:sty m:val="p"/>
                                    </m:rPr>
                                    <a:rPr lang="en-US">
                                      <a:effectLst/>
                                      <a:latin typeface="Cambria Math"/>
                                      <a:ea typeface="Calibri"/>
                                      <a:cs typeface="2  Zar"/>
                                    </a:rPr>
                                    <m:t>c</m:t>
                                  </m:r>
                                </m:sub>
                              </m:sSub>
                            </m:den>
                          </m:f>
                          <m:r>
                            <a:rPr lang="en-US">
                              <a:effectLst/>
                              <a:latin typeface="Cambria Math"/>
                              <a:ea typeface="Calibri"/>
                              <a:cs typeface="2  Zar"/>
                            </a:rPr>
                            <m:t>)</m:t>
                          </m:r>
                        </m:den>
                      </m:f>
                      <m:r>
                        <a:rPr lang="en-US">
                          <a:effectLst/>
                          <a:latin typeface="Cambria Math"/>
                          <a:ea typeface="Calibri"/>
                          <a:cs typeface="2  Zar"/>
                        </a:rPr>
                        <m:t>×</m:t>
                      </m:r>
                      <m:r>
                        <m:rPr>
                          <m:sty m:val="p"/>
                        </m:rPr>
                        <a:rPr lang="en-US">
                          <a:effectLst/>
                          <a:latin typeface="Cambria Math"/>
                          <a:ea typeface="Calibri"/>
                          <a:cs typeface="2  Zar"/>
                        </a:rPr>
                        <m:t>F</m:t>
                      </m:r>
                    </m:oMath>
                  </m:oMathPara>
                </a14:m>
                <a:endParaRPr lang="fa-IR" sz="1200" dirty="0" smtClean="0">
                  <a:ea typeface="Calibri"/>
                  <a:cs typeface="Arial"/>
                </a:endParaRPr>
              </a:p>
              <a:p>
                <a:pPr algn="justLow">
                  <a:lnSpc>
                    <a:spcPct val="150000"/>
                  </a:lnSpc>
                  <a:spcAft>
                    <a:spcPts val="1000"/>
                  </a:spcAft>
                </a:pPr>
                <a:endParaRPr lang="en-US" sz="1200" dirty="0">
                  <a:ea typeface="Calibri"/>
                  <a:cs typeface="Arial"/>
                </a:endParaRPr>
              </a:p>
              <a:p>
                <a:pPr algn="justLow">
                  <a:lnSpc>
                    <a:spcPct val="150000"/>
                  </a:lnSpc>
                  <a:spcAft>
                    <a:spcPts val="1000"/>
                  </a:spcAft>
                </a:pPr>
                <a14:m>
                  <m:oMathPara xmlns:m="http://schemas.openxmlformats.org/officeDocument/2006/math">
                    <m:oMathParaPr>
                      <m:jc m:val="centerGroup"/>
                    </m:oMathParaPr>
                    <m:oMath xmlns:m="http://schemas.openxmlformats.org/officeDocument/2006/math">
                      <m:r>
                        <m:rPr>
                          <m:sty m:val="p"/>
                        </m:rPr>
                        <a:rPr lang="fa-IR">
                          <a:effectLst/>
                          <a:latin typeface="Cambria Math"/>
                          <a:ea typeface="Calibri"/>
                          <a:cs typeface="Times New Roman"/>
                        </a:rPr>
                        <m:t>λ</m:t>
                      </m:r>
                      <m:r>
                        <a:rPr lang="en-US">
                          <a:effectLst/>
                          <a:latin typeface="Cambria Math"/>
                          <a:ea typeface="Calibri"/>
                          <a:cs typeface="2  Zar"/>
                        </a:rPr>
                        <m:t> ≥ </m:t>
                      </m:r>
                      <m:sSub>
                        <m:sSubPr>
                          <m:ctrlPr>
                            <a:rPr lang="en-US" i="1">
                              <a:effectLst/>
                              <a:latin typeface="Cambria Math"/>
                              <a:ea typeface="Calibri"/>
                              <a:cs typeface="2  Zar"/>
                            </a:rPr>
                          </m:ctrlPr>
                        </m:sSubPr>
                        <m:e>
                          <m:r>
                            <m:rPr>
                              <m:sty m:val="p"/>
                            </m:rPr>
                            <a:rPr lang="en-US">
                              <a:effectLst/>
                              <a:latin typeface="Cambria Math"/>
                              <a:ea typeface="Calibri"/>
                              <a:cs typeface="2  Zar"/>
                            </a:rPr>
                            <m:t>C</m:t>
                          </m:r>
                        </m:e>
                        <m:sub>
                          <m:r>
                            <m:rPr>
                              <m:sty m:val="p"/>
                            </m:rPr>
                            <a:rPr lang="en-US">
                              <a:effectLst/>
                              <a:latin typeface="Cambria Math"/>
                              <a:ea typeface="Calibri"/>
                              <a:cs typeface="2  Zar"/>
                            </a:rPr>
                            <m:t>c</m:t>
                          </m:r>
                        </m:sub>
                      </m:sSub>
                      <m:r>
                        <a:rPr lang="en-US">
                          <a:effectLst/>
                          <a:latin typeface="Cambria Math"/>
                          <a:ea typeface="Calibri"/>
                          <a:cs typeface="2  Zar"/>
                        </a:rPr>
                        <m:t>⟶</m:t>
                      </m:r>
                      <m:r>
                        <m:rPr>
                          <m:sty m:val="p"/>
                        </m:rPr>
                        <a:rPr lang="en-US">
                          <a:effectLst/>
                          <a:latin typeface="Cambria Math"/>
                          <a:ea typeface="Calibri"/>
                          <a:cs typeface="2  Zar"/>
                        </a:rPr>
                        <m:t>Fa</m:t>
                      </m:r>
                      <m:r>
                        <a:rPr lang="en-US">
                          <a:effectLst/>
                          <a:latin typeface="Cambria Math"/>
                          <a:ea typeface="Calibri"/>
                          <a:cs typeface="2  Zar"/>
                        </a:rPr>
                        <m:t>= </m:t>
                      </m:r>
                      <m:f>
                        <m:fPr>
                          <m:ctrlPr>
                            <a:rPr lang="en-US" i="1">
                              <a:effectLst/>
                              <a:latin typeface="Cambria Math"/>
                              <a:ea typeface="Calibri"/>
                              <a:cs typeface="2  Zar"/>
                            </a:rPr>
                          </m:ctrlPr>
                        </m:fPr>
                        <m:num>
                          <m:r>
                            <a:rPr lang="en-US">
                              <a:effectLst/>
                              <a:latin typeface="Cambria Math"/>
                              <a:ea typeface="Calibri"/>
                              <a:cs typeface="2  Zar"/>
                            </a:rPr>
                            <m:t>105</m:t>
                          </m:r>
                          <m:r>
                            <a:rPr lang="en-US">
                              <a:effectLst/>
                              <a:latin typeface="Cambria Math"/>
                              <a:ea typeface="Calibri"/>
                              <a:cs typeface="2  Zar"/>
                            </a:rPr>
                            <m:t>×</m:t>
                          </m:r>
                          <m:sSup>
                            <m:sSupPr>
                              <m:ctrlPr>
                                <a:rPr lang="en-US" i="1">
                                  <a:effectLst/>
                                  <a:latin typeface="Cambria Math"/>
                                  <a:ea typeface="Calibri"/>
                                  <a:cs typeface="2  Zar"/>
                                </a:rPr>
                              </m:ctrlPr>
                            </m:sSupPr>
                            <m:e>
                              <m:r>
                                <a:rPr lang="en-US">
                                  <a:effectLst/>
                                  <a:latin typeface="Cambria Math"/>
                                  <a:ea typeface="Calibri"/>
                                  <a:cs typeface="2  Zar"/>
                                </a:rPr>
                                <m:t>10</m:t>
                              </m:r>
                            </m:e>
                            <m:sup>
                              <m:r>
                                <a:rPr lang="en-US">
                                  <a:effectLst/>
                                  <a:latin typeface="Cambria Math"/>
                                  <a:ea typeface="Calibri"/>
                                  <a:cs typeface="2  Zar"/>
                                </a:rPr>
                                <m:t>5</m:t>
                              </m:r>
                            </m:sup>
                          </m:sSup>
                        </m:num>
                        <m:den>
                          <m:sSup>
                            <m:sSupPr>
                              <m:ctrlPr>
                                <a:rPr lang="en-US" i="1">
                                  <a:effectLst/>
                                  <a:latin typeface="Cambria Math"/>
                                  <a:ea typeface="Calibri"/>
                                  <a:cs typeface="2  Zar"/>
                                </a:rPr>
                              </m:ctrlPr>
                            </m:sSupPr>
                            <m:e>
                              <m:r>
                                <m:rPr>
                                  <m:sty m:val="p"/>
                                </m:rPr>
                                <a:rPr lang="en-US">
                                  <a:effectLst/>
                                  <a:latin typeface="Cambria Math"/>
                                  <a:ea typeface="Calibri"/>
                                  <a:cs typeface="2  Zar"/>
                                </a:rPr>
                                <m:t>λ</m:t>
                              </m:r>
                            </m:e>
                            <m:sup>
                              <m:r>
                                <a:rPr lang="en-US">
                                  <a:effectLst/>
                                  <a:latin typeface="Cambria Math"/>
                                  <a:ea typeface="Calibri"/>
                                  <a:cs typeface="2  Zar"/>
                                </a:rPr>
                                <m:t>2</m:t>
                              </m:r>
                            </m:sup>
                          </m:sSup>
                        </m:den>
                      </m:f>
                    </m:oMath>
                  </m:oMathPara>
                </a14:m>
                <a:endParaRPr lang="fa-IR" sz="1200" dirty="0" smtClean="0">
                  <a:ea typeface="Calibri"/>
                  <a:cs typeface="Arial"/>
                </a:endParaRPr>
              </a:p>
              <a:p>
                <a:pPr algn="justLow">
                  <a:lnSpc>
                    <a:spcPct val="150000"/>
                  </a:lnSpc>
                  <a:spcAft>
                    <a:spcPts val="1000"/>
                  </a:spcAft>
                </a:pPr>
                <a:endParaRPr lang="en-US" sz="1200" dirty="0">
                  <a:ea typeface="Calibri"/>
                  <a:cs typeface="Arial"/>
                </a:endParaRPr>
              </a:p>
              <a:p>
                <a:pPr algn="justLow">
                  <a:lnSpc>
                    <a:spcPct val="150000"/>
                  </a:lnSpc>
                  <a:spcAft>
                    <a:spcPts val="1000"/>
                  </a:spcAft>
                </a:pPr>
                <a:r>
                  <a:rPr lang="fa-IR" dirty="0">
                    <a:ea typeface="Calibri"/>
                    <a:cs typeface="2  Zar"/>
                  </a:rPr>
                  <a:t>* تمام واحدهای داخل آئین نامه به </a:t>
                </a:r>
                <a14:m>
                  <m:oMath xmlns:m="http://schemas.openxmlformats.org/officeDocument/2006/math">
                    <m:d>
                      <m:dPr>
                        <m:begChr m:val="{"/>
                        <m:endChr m:val="}"/>
                        <m:ctrlPr>
                          <a:rPr lang="en-US" i="1">
                            <a:effectLst/>
                            <a:latin typeface="Cambria Math"/>
                            <a:ea typeface="Calibri"/>
                            <a:cs typeface="2  Zar"/>
                          </a:rPr>
                        </m:ctrlPr>
                      </m:dPr>
                      <m:e>
                        <m:m>
                          <m:mPr>
                            <m:mcs>
                              <m:mc>
                                <m:mcPr>
                                  <m:count m:val="1"/>
                                  <m:mcJc m:val="center"/>
                                </m:mcPr>
                              </m:mc>
                            </m:mcs>
                            <m:ctrlPr>
                              <a:rPr lang="en-US" i="1">
                                <a:effectLst/>
                                <a:latin typeface="Cambria Math"/>
                                <a:ea typeface="Calibri"/>
                                <a:cs typeface="2  Zar"/>
                              </a:rPr>
                            </m:ctrlPr>
                          </m:mPr>
                          <m:mr>
                            <m:e>
                              <m:r>
                                <m:rPr>
                                  <m:sty m:val="p"/>
                                </m:rPr>
                                <a:rPr lang="en-US">
                                  <a:effectLst/>
                                  <a:latin typeface="Cambria Math"/>
                                  <a:ea typeface="Calibri"/>
                                  <a:cs typeface="2  Zar"/>
                                </a:rPr>
                                <m:t>cm</m:t>
                              </m:r>
                              <m:r>
                                <a:rPr lang="en-US">
                                  <a:effectLst/>
                                  <a:latin typeface="Cambria Math"/>
                                  <a:ea typeface="Calibri"/>
                                  <a:cs typeface="2  Zar"/>
                                </a:rPr>
                                <m:t> , </m:t>
                              </m:r>
                              <m:r>
                                <m:rPr>
                                  <m:sty m:val="p"/>
                                </m:rPr>
                                <a:rPr lang="en-US">
                                  <a:effectLst/>
                                  <a:latin typeface="Cambria Math"/>
                                  <a:ea typeface="Calibri"/>
                                  <a:cs typeface="2  Zar"/>
                                </a:rPr>
                                <m:t>kg</m:t>
                              </m:r>
                            </m:e>
                          </m:mr>
                          <m:mr>
                            <m:e>
                              <m:r>
                                <m:rPr>
                                  <m:sty m:val="p"/>
                                </m:rPr>
                                <a:rPr lang="en-US">
                                  <a:effectLst/>
                                  <a:latin typeface="Cambria Math"/>
                                  <a:ea typeface="Calibri"/>
                                  <a:cs typeface="2  Zar"/>
                                </a:rPr>
                                <m:t>mm</m:t>
                              </m:r>
                              <m:r>
                                <a:rPr lang="en-US">
                                  <a:effectLst/>
                                  <a:latin typeface="Cambria Math"/>
                                  <a:ea typeface="Calibri"/>
                                  <a:cs typeface="2  Zar"/>
                                </a:rPr>
                                <m:t> , </m:t>
                              </m:r>
                              <m:r>
                                <m:rPr>
                                  <m:sty m:val="p"/>
                                </m:rPr>
                                <a:rPr lang="en-US">
                                  <a:effectLst/>
                                  <a:latin typeface="Cambria Math"/>
                                  <a:ea typeface="Calibri"/>
                                  <a:cs typeface="2  Zar"/>
                                </a:rPr>
                                <m:t>N</m:t>
                              </m:r>
                            </m:e>
                          </m:mr>
                        </m:m>
                      </m:e>
                    </m:d>
                  </m:oMath>
                </a14:m>
                <a:r>
                  <a:rPr lang="fa-IR" dirty="0">
                    <a:ea typeface="Calibri"/>
                    <a:cs typeface="2  Zar"/>
                  </a:rPr>
                  <a:t> است. </a:t>
                </a:r>
                <a:endParaRPr lang="en-US" sz="1200" dirty="0">
                  <a:ea typeface="Calibri"/>
                  <a:cs typeface="Arial"/>
                </a:endParaRPr>
              </a:p>
            </p:txBody>
          </p:sp>
        </mc:Choice>
        <mc:Fallback xmlns="">
          <p:sp>
            <p:nvSpPr>
              <p:cNvPr id="13" name="Rectangle 2"/>
              <p:cNvSpPr>
                <a:spLocks noRot="1" noChangeAspect="1" noMove="1" noResize="1" noEditPoints="1" noAdjustHandles="1" noChangeArrowheads="1" noChangeShapeType="1" noTextEdit="1"/>
              </p:cNvSpPr>
              <p:nvPr/>
            </p:nvSpPr>
            <p:spPr bwMode="auto">
              <a:xfrm>
                <a:off x="1043608" y="1628770"/>
                <a:ext cx="7560840" cy="4299703"/>
              </a:xfrm>
              <a:prstGeom prst="rect">
                <a:avLst/>
              </a:prstGeom>
              <a:blipFill rotWithShape="1">
                <a:blip r:embed="rId3"/>
                <a:stretch>
                  <a:fillRect r="-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a-IR">
                    <a:noFill/>
                  </a:rPr>
                  <a:t> </a:t>
                </a:r>
              </a:p>
            </p:txBody>
          </p:sp>
        </mc:Fallback>
      </mc:AlternateContent>
      <p:sp>
        <p:nvSpPr>
          <p:cNvPr id="15" name="Rectangle 3"/>
          <p:cNvSpPr>
            <a:spLocks noChangeArrowheads="1"/>
          </p:cNvSpPr>
          <p:nvPr/>
        </p:nvSpPr>
        <p:spPr bwMode="auto">
          <a:xfrm>
            <a:off x="776192" y="21019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5436096" y="18448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1"/>
          <p:cNvSpPr>
            <a:spLocks noChangeArrowheads="1"/>
          </p:cNvSpPr>
          <p:nvPr/>
        </p:nvSpPr>
        <p:spPr bwMode="auto">
          <a:xfrm>
            <a:off x="245759" y="3140228"/>
            <a:ext cx="85606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16"/>
          <p:cNvSpPr>
            <a:spLocks noChangeArrowheads="1"/>
          </p:cNvSpPr>
          <p:nvPr/>
        </p:nvSpPr>
        <p:spPr bwMode="auto">
          <a:xfrm>
            <a:off x="4572000" y="2684780"/>
            <a:ext cx="87701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17"/>
          <p:cNvSpPr>
            <a:spLocks noChangeArrowheads="1"/>
          </p:cNvSpPr>
          <p:nvPr/>
        </p:nvSpPr>
        <p:spPr bwMode="auto">
          <a:xfrm>
            <a:off x="4572000" y="3122930"/>
            <a:ext cx="87701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19"/>
          <p:cNvSpPr>
            <a:spLocks noChangeArrowheads="1"/>
          </p:cNvSpPr>
          <p:nvPr/>
        </p:nvSpPr>
        <p:spPr bwMode="auto">
          <a:xfrm>
            <a:off x="187701" y="2684780"/>
            <a:ext cx="89183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20"/>
          <p:cNvSpPr>
            <a:spLocks noChangeArrowheads="1"/>
          </p:cNvSpPr>
          <p:nvPr/>
        </p:nvSpPr>
        <p:spPr bwMode="auto">
          <a:xfrm>
            <a:off x="187701" y="3151505"/>
            <a:ext cx="89183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5" name="Rectangle 29"/>
          <p:cNvSpPr>
            <a:spLocks noChangeArrowheads="1"/>
          </p:cNvSpPr>
          <p:nvPr/>
        </p:nvSpPr>
        <p:spPr bwMode="auto">
          <a:xfrm>
            <a:off x="357166" y="42772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Rectangle 30"/>
          <p:cNvSpPr>
            <a:spLocks noChangeArrowheads="1"/>
          </p:cNvSpPr>
          <p:nvPr/>
        </p:nvSpPr>
        <p:spPr bwMode="auto">
          <a:xfrm>
            <a:off x="357166" y="45724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2" name="Rectangle 33"/>
          <p:cNvSpPr>
            <a:spLocks noChangeArrowheads="1"/>
          </p:cNvSpPr>
          <p:nvPr/>
        </p:nvSpPr>
        <p:spPr bwMode="auto">
          <a:xfrm>
            <a:off x="2784585" y="40295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3" name="Rectangle 35"/>
          <p:cNvSpPr>
            <a:spLocks noChangeArrowheads="1"/>
          </p:cNvSpPr>
          <p:nvPr/>
        </p:nvSpPr>
        <p:spPr bwMode="auto">
          <a:xfrm>
            <a:off x="2769096" y="43854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5" name="Rectangle 36"/>
          <p:cNvSpPr>
            <a:spLocks noChangeArrowheads="1"/>
          </p:cNvSpPr>
          <p:nvPr/>
        </p:nvSpPr>
        <p:spPr bwMode="auto">
          <a:xfrm>
            <a:off x="2769096" y="57951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3094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normAutofit/>
          </a:bodyPr>
          <a:lstStyle/>
          <a:p>
            <a:r>
              <a:rPr lang="fa-IR" dirty="0" smtClean="0"/>
              <a:t>مثال 1</a:t>
            </a:r>
            <a:endParaRPr dirty="0"/>
          </a:p>
        </p:txBody>
      </p:sp>
      <p:sp>
        <p:nvSpPr>
          <p:cNvPr id="13" name="Content Placeholder 12"/>
          <p:cNvSpPr>
            <a:spLocks noGrp="1"/>
          </p:cNvSpPr>
          <p:nvPr>
            <p:ph idx="1"/>
          </p:nvPr>
        </p:nvSpPr>
        <p:spPr/>
        <p:txBody>
          <a:bodyPr>
            <a:normAutofit/>
          </a:bodyPr>
          <a:lstStyle/>
          <a:p>
            <a:pPr algn="justLow">
              <a:lnSpc>
                <a:spcPct val="150000"/>
              </a:lnSpc>
              <a:spcAft>
                <a:spcPts val="1000"/>
              </a:spcAft>
            </a:pPr>
            <a:r>
              <a:rPr lang="fa-IR" sz="2400" dirty="0">
                <a:ea typeface="Calibri"/>
                <a:cs typeface="2  Zar"/>
              </a:rPr>
              <a:t>سوال </a:t>
            </a:r>
            <a:r>
              <a:rPr lang="fa-IR" sz="2400" dirty="0">
                <a:ea typeface="Calibri"/>
                <a:cs typeface="Times New Roman"/>
              </a:rPr>
              <a:t>←</a:t>
            </a:r>
            <a:r>
              <a:rPr lang="fa-IR" sz="2400" dirty="0">
                <a:ea typeface="Calibri"/>
                <a:cs typeface="2  Zar"/>
              </a:rPr>
              <a:t> این </a:t>
            </a:r>
            <a:r>
              <a:rPr lang="fa-IR" sz="2400" dirty="0" smtClean="0">
                <a:ea typeface="Calibri"/>
                <a:cs typeface="2  Zar"/>
              </a:rPr>
              <a:t>ستون </a:t>
            </a:r>
            <a:r>
              <a:rPr lang="fa-IR" sz="2400" dirty="0">
                <a:ea typeface="Calibri"/>
                <a:cs typeface="2  Zar"/>
              </a:rPr>
              <a:t>چه مقدار نیرو تحمل می کند؟</a:t>
            </a:r>
            <a:endParaRPr lang="en-US" sz="1600" dirty="0">
              <a:ea typeface="Calibri"/>
              <a:cs typeface="Arial"/>
            </a:endParaRPr>
          </a:p>
          <a:p>
            <a:endParaRPr lang="fa-IR" sz="2400" dirty="0">
              <a:solidFill>
                <a:schemeClr val="tx2"/>
              </a:solidFill>
              <a:latin typeface="B Nazanin+ Black" panose="02000700000000000000" pitchFamily="2" charset="-78"/>
              <a:cs typeface="B Nazanin+ Black" panose="02000700000000000000" pitchFamily="2" charset="-78"/>
            </a:endParaRPr>
          </a:p>
        </p:txBody>
      </p:sp>
      <p:sp>
        <p:nvSpPr>
          <p:cNvPr id="29" name="Slide Number Placeholder 28"/>
          <p:cNvSpPr>
            <a:spLocks noGrp="1"/>
          </p:cNvSpPr>
          <p:nvPr>
            <p:ph type="sldNum" sz="quarter" idx="4"/>
          </p:nvPr>
        </p:nvSpPr>
        <p:spPr/>
        <p:txBody>
          <a:bodyPr/>
          <a:lstStyle/>
          <a:p>
            <a:fld id="{AE3A5789-49FC-49F2-8487-A9CA7F43CEF4}" type="slidenum">
              <a:rPr lang="fa-IR" smtClean="0"/>
              <a:pPr/>
              <a:t>9</a:t>
            </a:fld>
            <a:endParaRPr lang="fa-IR" dirty="0"/>
          </a:p>
        </p:txBody>
      </p:sp>
      <p:graphicFrame>
        <p:nvGraphicFramePr>
          <p:cNvPr id="15" name="Table 14"/>
          <p:cNvGraphicFramePr>
            <a:graphicFrameLocks noGrp="1"/>
          </p:cNvGraphicFramePr>
          <p:nvPr>
            <p:extLst>
              <p:ext uri="{D42A27DB-BD31-4B8C-83A1-F6EECF244321}">
                <p14:modId xmlns:p14="http://schemas.microsoft.com/office/powerpoint/2010/main" val="242591450"/>
              </p:ext>
            </p:extLst>
          </p:nvPr>
        </p:nvGraphicFramePr>
        <p:xfrm>
          <a:off x="6732240" y="2060848"/>
          <a:ext cx="1479550" cy="1828800"/>
        </p:xfrm>
        <a:graphic>
          <a:graphicData uri="http://schemas.openxmlformats.org/drawingml/2006/table">
            <a:tbl>
              <a:tblPr rtl="1" firstRow="1" firstCol="1" bandRow="1"/>
              <a:tblGrid>
                <a:gridCol w="1479550"/>
              </a:tblGrid>
              <a:tr h="0">
                <a:tc>
                  <a:txBody>
                    <a:bodyPr/>
                    <a:lstStyle/>
                    <a:p>
                      <a:pPr algn="justLow" rtl="0">
                        <a:lnSpc>
                          <a:spcPct val="150000"/>
                        </a:lnSpc>
                        <a:spcAft>
                          <a:spcPts val="0"/>
                        </a:spcAft>
                      </a:pPr>
                      <a:r>
                        <a:rPr lang="en-US" sz="1600" dirty="0">
                          <a:effectLst/>
                          <a:latin typeface="Calibri"/>
                          <a:ea typeface="Calibri"/>
                          <a:cs typeface="2  Zar"/>
                        </a:rPr>
                        <a:t>A=16/4 cm</a:t>
                      </a:r>
                      <a:r>
                        <a:rPr lang="en-US" sz="1600" baseline="30000" dirty="0">
                          <a:effectLst/>
                          <a:latin typeface="Calibri"/>
                          <a:ea typeface="Calibri"/>
                          <a:cs typeface="2  Zar"/>
                        </a:rPr>
                        <a:t>2</a:t>
                      </a:r>
                      <a:endParaRPr lang="en-US" sz="1100" dirty="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dirty="0">
                          <a:effectLst/>
                          <a:latin typeface="Calibri"/>
                          <a:ea typeface="Calibri"/>
                          <a:cs typeface="2  Zar"/>
                        </a:rPr>
                        <a:t>I</a:t>
                      </a:r>
                      <a:r>
                        <a:rPr lang="en-US" sz="1600" baseline="-25000" dirty="0">
                          <a:effectLst/>
                          <a:latin typeface="Calibri"/>
                          <a:ea typeface="Calibri"/>
                          <a:cs typeface="2  Zar"/>
                        </a:rPr>
                        <a:t>x</a:t>
                      </a:r>
                      <a:r>
                        <a:rPr lang="en-US" sz="1600" dirty="0">
                          <a:effectLst/>
                          <a:latin typeface="Calibri"/>
                          <a:ea typeface="Calibri"/>
                          <a:cs typeface="2  Zar"/>
                        </a:rPr>
                        <a:t>= 541 cm</a:t>
                      </a:r>
                      <a:r>
                        <a:rPr lang="en-US" sz="1600" baseline="30000" dirty="0">
                          <a:effectLst/>
                          <a:latin typeface="Calibri"/>
                          <a:ea typeface="Calibri"/>
                          <a:cs typeface="2  Zar"/>
                        </a:rPr>
                        <a:t>4</a:t>
                      </a:r>
                      <a:endParaRPr lang="en-US" sz="1100" dirty="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dirty="0">
                          <a:effectLst/>
                          <a:latin typeface="Calibri"/>
                          <a:ea typeface="Calibri"/>
                          <a:cs typeface="2  Zar"/>
                        </a:rPr>
                        <a:t>I</a:t>
                      </a:r>
                      <a:r>
                        <a:rPr lang="en-US" sz="1600" baseline="-25000" dirty="0">
                          <a:effectLst/>
                          <a:latin typeface="Calibri"/>
                          <a:ea typeface="Calibri"/>
                          <a:cs typeface="2  Zar"/>
                        </a:rPr>
                        <a:t>6</a:t>
                      </a:r>
                      <a:r>
                        <a:rPr lang="en-US" sz="1600" dirty="0">
                          <a:effectLst/>
                          <a:latin typeface="Calibri"/>
                          <a:ea typeface="Calibri"/>
                          <a:cs typeface="2  Zar"/>
                        </a:rPr>
                        <a:t>= 44/9 cm</a:t>
                      </a:r>
                      <a:r>
                        <a:rPr lang="en-US" sz="1600" baseline="30000" dirty="0">
                          <a:effectLst/>
                          <a:latin typeface="Calibri"/>
                          <a:ea typeface="Calibri"/>
                          <a:cs typeface="2  Zar"/>
                        </a:rPr>
                        <a:t>4</a:t>
                      </a:r>
                      <a:endParaRPr lang="en-US" sz="1100" dirty="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a:effectLst/>
                          <a:latin typeface="Calibri"/>
                          <a:ea typeface="Calibri"/>
                          <a:cs typeface="2  Zar"/>
                        </a:rPr>
                        <a:t>B= 7/3 cm</a:t>
                      </a:r>
                      <a:endParaRPr lang="en-US" sz="1100">
                        <a:effectLst/>
                        <a:latin typeface="Calibri"/>
                        <a:ea typeface="Calibri"/>
                        <a:cs typeface="Arial"/>
                      </a:endParaRPr>
                    </a:p>
                  </a:txBody>
                  <a:tcPr marL="68580" marR="68580" marT="0" marB="0">
                    <a:lnL>
                      <a:noFill/>
                    </a:lnL>
                    <a:lnR>
                      <a:noFill/>
                    </a:lnR>
                    <a:lnT>
                      <a:noFill/>
                    </a:lnT>
                    <a:lnB>
                      <a:noFill/>
                    </a:lnB>
                  </a:tcPr>
                </a:tc>
              </a:tr>
              <a:tr h="0">
                <a:tc>
                  <a:txBody>
                    <a:bodyPr/>
                    <a:lstStyle/>
                    <a:p>
                      <a:pPr algn="justLow" rtl="0">
                        <a:lnSpc>
                          <a:spcPct val="150000"/>
                        </a:lnSpc>
                        <a:spcAft>
                          <a:spcPts val="0"/>
                        </a:spcAft>
                      </a:pPr>
                      <a:r>
                        <a:rPr lang="en-US" sz="1600" dirty="0">
                          <a:effectLst/>
                          <a:latin typeface="Calibri"/>
                          <a:ea typeface="Calibri"/>
                          <a:cs typeface="2  Zar"/>
                        </a:rPr>
                        <a:t>H= 14 cm</a:t>
                      </a:r>
                      <a:endParaRPr lang="en-US" sz="1100" dirty="0">
                        <a:effectLst/>
                        <a:latin typeface="Calibri"/>
                        <a:ea typeface="Calibri"/>
                        <a:cs typeface="Arial"/>
                      </a:endParaRPr>
                    </a:p>
                  </a:txBody>
                  <a:tcPr marL="68580" marR="68580" marT="0" marB="0">
                    <a:lnL>
                      <a:noFill/>
                    </a:lnL>
                    <a:lnR>
                      <a:noFill/>
                    </a:lnR>
                    <a:lnT>
                      <a:noFill/>
                    </a:lnT>
                    <a:lnB>
                      <a:noFill/>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34750398"/>
              </p:ext>
            </p:extLst>
          </p:nvPr>
        </p:nvGraphicFramePr>
        <p:xfrm>
          <a:off x="6516216" y="4005064"/>
          <a:ext cx="2016224" cy="936104"/>
        </p:xfrm>
        <a:graphic>
          <a:graphicData uri="http://schemas.openxmlformats.org/drawingml/2006/table">
            <a:tbl>
              <a:tblPr rtl="1" firstRow="1" firstCol="1" bandRow="1"/>
              <a:tblGrid>
                <a:gridCol w="2016224"/>
              </a:tblGrid>
              <a:tr h="468052">
                <a:tc>
                  <a:txBody>
                    <a:bodyPr/>
                    <a:lstStyle/>
                    <a:p>
                      <a:pPr algn="justLow" rtl="0">
                        <a:lnSpc>
                          <a:spcPct val="150000"/>
                        </a:lnSpc>
                        <a:spcAft>
                          <a:spcPts val="0"/>
                        </a:spcAft>
                      </a:pPr>
                      <a:r>
                        <a:rPr lang="en-US" sz="1600" dirty="0">
                          <a:effectLst/>
                          <a:latin typeface="Calibri"/>
                          <a:ea typeface="Calibri"/>
                          <a:cs typeface="2  Zar"/>
                        </a:rPr>
                        <a:t>E= 2×10</a:t>
                      </a:r>
                      <a:r>
                        <a:rPr lang="en-US" sz="1600" baseline="30000" dirty="0">
                          <a:effectLst/>
                          <a:latin typeface="Calibri"/>
                          <a:ea typeface="Calibri"/>
                          <a:cs typeface="2  Zar"/>
                        </a:rPr>
                        <a:t>+6</a:t>
                      </a:r>
                      <a:r>
                        <a:rPr lang="en-US" sz="1600" dirty="0">
                          <a:effectLst/>
                          <a:latin typeface="Calibri"/>
                          <a:ea typeface="Calibri"/>
                          <a:cs typeface="2  Zar"/>
                        </a:rPr>
                        <a:t> kg/cm</a:t>
                      </a:r>
                      <a:r>
                        <a:rPr lang="en-US" sz="1600" baseline="30000" dirty="0">
                          <a:effectLst/>
                          <a:latin typeface="Calibri"/>
                          <a:ea typeface="Calibri"/>
                          <a:cs typeface="2  Zar"/>
                        </a:rPr>
                        <a:t>2</a:t>
                      </a:r>
                      <a:endParaRPr lang="en-US" sz="1100" dirty="0">
                        <a:effectLst/>
                        <a:latin typeface="Calibri"/>
                        <a:ea typeface="Calibri"/>
                        <a:cs typeface="Arial"/>
                      </a:endParaRPr>
                    </a:p>
                  </a:txBody>
                  <a:tcPr marL="68580" marR="68580" marT="0" marB="0">
                    <a:lnL>
                      <a:noFill/>
                    </a:lnL>
                    <a:lnR>
                      <a:noFill/>
                    </a:lnR>
                    <a:lnT>
                      <a:noFill/>
                    </a:lnT>
                    <a:lnB>
                      <a:noFill/>
                    </a:lnB>
                  </a:tcPr>
                </a:tc>
              </a:tr>
              <a:tr h="468052">
                <a:tc>
                  <a:txBody>
                    <a:bodyPr/>
                    <a:lstStyle/>
                    <a:p>
                      <a:pPr algn="justLow" rtl="0">
                        <a:lnSpc>
                          <a:spcPct val="150000"/>
                        </a:lnSpc>
                        <a:spcAft>
                          <a:spcPts val="0"/>
                        </a:spcAft>
                      </a:pPr>
                      <a:r>
                        <a:rPr lang="en-US" sz="1600" dirty="0" err="1">
                          <a:effectLst/>
                          <a:latin typeface="Calibri"/>
                          <a:ea typeface="Calibri"/>
                          <a:cs typeface="2  Zar"/>
                        </a:rPr>
                        <a:t>Fy</a:t>
                      </a:r>
                      <a:r>
                        <a:rPr lang="en-US" sz="1600" dirty="0">
                          <a:effectLst/>
                          <a:latin typeface="Calibri"/>
                          <a:ea typeface="Calibri"/>
                          <a:cs typeface="2  Zar"/>
                        </a:rPr>
                        <a:t>= 2400 kg/cm</a:t>
                      </a:r>
                      <a:r>
                        <a:rPr lang="en-US" sz="1600" baseline="30000" dirty="0">
                          <a:effectLst/>
                          <a:latin typeface="Calibri"/>
                          <a:ea typeface="Calibri"/>
                          <a:cs typeface="2  Zar"/>
                        </a:rPr>
                        <a:t>2</a:t>
                      </a:r>
                      <a:endParaRPr lang="en-US" sz="1100" dirty="0">
                        <a:effectLst/>
                        <a:latin typeface="Calibri"/>
                        <a:ea typeface="Calibri"/>
                        <a:cs typeface="Arial"/>
                      </a:endParaRPr>
                    </a:p>
                  </a:txBody>
                  <a:tcPr marL="68580" marR="68580" marT="0" marB="0">
                    <a:lnL>
                      <a:noFill/>
                    </a:lnL>
                    <a:lnR>
                      <a:noFill/>
                    </a:lnR>
                    <a:lnT>
                      <a:noFill/>
                    </a:lnT>
                    <a:lnB>
                      <a:noFill/>
                    </a:lnB>
                  </a:tcPr>
                </a:tc>
              </a:tr>
            </a:tbl>
          </a:graphicData>
        </a:graphic>
      </p:graphicFrame>
      <p:pic>
        <p:nvPicPr>
          <p:cNvPr id="21" name="Picture 20" descr="C:\Users\sadegh\Desktop\f 22\IPE 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60848"/>
            <a:ext cx="4392488" cy="36724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مرجع دانلود قالب پاورپوینت www.powergfx.i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4485</Words>
  <Application>Microsoft Office PowerPoint</Application>
  <PresentationFormat>On-screen Show (4:3)</PresentationFormat>
  <Paragraphs>340</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B Sina</vt:lpstr>
      <vt:lpstr>2  Titr</vt:lpstr>
      <vt:lpstr>Adobe Arabic</vt:lpstr>
      <vt:lpstr>Cambria Math</vt:lpstr>
      <vt:lpstr>Calibri</vt:lpstr>
      <vt:lpstr>Times New Roman</vt:lpstr>
      <vt:lpstr>MRT_Tunisia Bold</vt:lpstr>
      <vt:lpstr>2  Zar</vt:lpstr>
      <vt:lpstr>B Nazanin</vt:lpstr>
      <vt:lpstr>B Nazanin+ Black</vt:lpstr>
      <vt:lpstr>مرجع دانلود قالب پاورپوینت www.powergfx.ir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peyman</dc:creator>
  <cp:lastModifiedBy>Novin Pendar</cp:lastModifiedBy>
  <cp:revision>188</cp:revision>
  <dcterms:created xsi:type="dcterms:W3CDTF">2013-10-31T11:42:33Z</dcterms:created>
  <dcterms:modified xsi:type="dcterms:W3CDTF">2020-04-13T10:52:17Z</dcterms:modified>
</cp:coreProperties>
</file>