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7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0F55-2686-4402-A49C-DE1DD6DF1DC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BB01-4FC3-4DAB-B671-9A312DF0E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13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0F55-2686-4402-A49C-DE1DD6DF1DC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BB01-4FC3-4DAB-B671-9A312DF0E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16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0F55-2686-4402-A49C-DE1DD6DF1DC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BB01-4FC3-4DAB-B671-9A312DF0E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2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0F55-2686-4402-A49C-DE1DD6DF1DC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BB01-4FC3-4DAB-B671-9A312DF0E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11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0F55-2686-4402-A49C-DE1DD6DF1DC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BB01-4FC3-4DAB-B671-9A312DF0E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24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0F55-2686-4402-A49C-DE1DD6DF1DC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BB01-4FC3-4DAB-B671-9A312DF0E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62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0F55-2686-4402-A49C-DE1DD6DF1DC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BB01-4FC3-4DAB-B671-9A312DF0E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0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0F55-2686-4402-A49C-DE1DD6DF1DC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BB01-4FC3-4DAB-B671-9A312DF0E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3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0F55-2686-4402-A49C-DE1DD6DF1DC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BB01-4FC3-4DAB-B671-9A312DF0E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96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0F55-2686-4402-A49C-DE1DD6DF1DC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BB01-4FC3-4DAB-B671-9A312DF0E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80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D0F55-2686-4402-A49C-DE1DD6DF1DC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ABB01-4FC3-4DAB-B671-9A312DF0E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74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D0F55-2686-4402-A49C-DE1DD6DF1DC8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ABB01-4FC3-4DAB-B671-9A312DF0E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6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043" y="664472"/>
            <a:ext cx="11577033" cy="5670067"/>
          </a:xfrm>
        </p:spPr>
        <p:txBody>
          <a:bodyPr>
            <a:normAutofit/>
          </a:bodyPr>
          <a:lstStyle/>
          <a:p>
            <a:r>
              <a:rPr lang="en-US" sz="1800" u="sng" dirty="0" smtClean="0"/>
              <a:t>Cardinal numbers</a:t>
            </a:r>
            <a:r>
              <a:rPr lang="en-US" sz="1800" dirty="0" smtClean="0"/>
              <a:t>                 </a:t>
            </a:r>
            <a:r>
              <a:rPr lang="en-US" sz="1800" u="sng" dirty="0" smtClean="0"/>
              <a:t>ordinal numbers</a:t>
            </a:r>
            <a:r>
              <a:rPr lang="en-US" sz="1800" dirty="0" smtClean="0"/>
              <a:t>                         </a:t>
            </a:r>
            <a:r>
              <a:rPr lang="en-US" sz="1800" u="sng" dirty="0" smtClean="0"/>
              <a:t>cardinal numbers</a:t>
            </a:r>
            <a:r>
              <a:rPr lang="en-US" sz="1800" dirty="0" smtClean="0"/>
              <a:t>                           </a:t>
            </a:r>
            <a:r>
              <a:rPr lang="en-US" sz="1800" u="sng" dirty="0" smtClean="0"/>
              <a:t>ordinal numbers</a:t>
            </a:r>
            <a:r>
              <a:rPr lang="en-US" sz="1800" dirty="0" smtClean="0"/>
              <a:t>                                                                              </a:t>
            </a:r>
          </a:p>
          <a:p>
            <a:r>
              <a:rPr lang="en-US" sz="1800" dirty="0" smtClean="0"/>
              <a:t>One: 1                                          first: 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                                         thirteen: 13                                   thirteenth: 13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Two: 2                                          second: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                                  fourteen: 14                                  fourteenth: 14th</a:t>
            </a:r>
          </a:p>
          <a:p>
            <a:r>
              <a:rPr lang="en-US" sz="1800" dirty="0" smtClean="0"/>
              <a:t>Three: 3                                       third: 3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                                        fifteen: 15                                      fifteenth: 15th</a:t>
            </a:r>
          </a:p>
          <a:p>
            <a:r>
              <a:rPr lang="en-US" sz="1800" dirty="0" smtClean="0"/>
              <a:t>Four: 4                                         fourth: 4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                                    twenty: 20                                     twentieth: 20th</a:t>
            </a:r>
          </a:p>
          <a:p>
            <a:r>
              <a:rPr lang="en-US" sz="1800" dirty="0" smtClean="0"/>
              <a:t>Five: 5                                          fifth: 5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                                        thirty: 30                                        thirtieth: 30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                                  </a:t>
            </a:r>
          </a:p>
          <a:p>
            <a:r>
              <a:rPr lang="en-US" sz="1800" dirty="0" smtClean="0"/>
              <a:t>Six: 6                                             sixth: 6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                                      forty: 40                                         fortieth: 40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Seven: 7                                       seventh: 7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                                 fifty: 50                                          fiftieth: 50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Eight: 8                                         eighth: 8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                                    sixty: 60                                         sixtieth: 60th</a:t>
            </a:r>
          </a:p>
          <a:p>
            <a:r>
              <a:rPr lang="en-US" sz="1800" dirty="0" smtClean="0"/>
              <a:t>Nine: 9                                          ninth: 9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                                      twenty one: 21                            twenty first: 21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Ten: 10                                          tenth: 10</a:t>
            </a:r>
            <a:r>
              <a:rPr lang="en-US" sz="1800" baseline="30000" dirty="0" smtClean="0"/>
              <a:t>th                                                     </a:t>
            </a:r>
            <a:r>
              <a:rPr lang="en-US" sz="1800" dirty="0" smtClean="0"/>
              <a:t> thirty two: 32                               thirty second: 32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Eleven: 11                                    eleventh: 11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                             forty three: 43                             forty third: 43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                           </a:t>
            </a:r>
          </a:p>
          <a:p>
            <a:r>
              <a:rPr lang="en-US" sz="1800" dirty="0" smtClean="0"/>
              <a:t>Twelve: 12                                   twelfth: 12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                               fifty four: 54                                 fifty fourth: 54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600" u="sng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4307" y="5368061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18882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86408" y="382818"/>
                <a:ext cx="11155017" cy="584570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10 – 5= 5  :  ten minus five is five</a:t>
                </a:r>
              </a:p>
              <a:p>
                <a:r>
                  <a:rPr lang="en-US" sz="2400" dirty="0" smtClean="0"/>
                  <a:t>2+2=4 :    two plus two is four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en-US" sz="2400" b="0" i="1" dirty="0" smtClean="0">
                    <a:latin typeface="Cambria Math" panose="02040503050406030204" pitchFamily="18" charset="0"/>
                  </a:rPr>
                  <a:t> </a:t>
                </a:r>
                <a:r>
                  <a:rPr lang="en-US" sz="2400" b="0" dirty="0" smtClean="0">
                    <a:latin typeface="Cambria Math" panose="02040503050406030204" pitchFamily="18" charset="0"/>
                  </a:rPr>
                  <a:t> :</a:t>
                </a:r>
                <a:r>
                  <a:rPr lang="en-US" sz="2400" b="0" i="1" dirty="0" smtClean="0">
                    <a:latin typeface="Cambria Math" panose="02040503050406030204" pitchFamily="18" charset="0"/>
                  </a:rPr>
                  <a:t>   </a:t>
                </a:r>
                <a:r>
                  <a:rPr lang="en-US" sz="2400" dirty="0" smtClean="0">
                    <a:latin typeface="Cambria Math" panose="02040503050406030204" pitchFamily="18" charset="0"/>
                  </a:rPr>
                  <a:t>four multiplied by five is twenty.</a:t>
                </a:r>
                <a:endParaRPr lang="en-US" sz="2400" b="0" i="1" dirty="0" smtClean="0">
                  <a:latin typeface="Cambria Math" panose="02040503050406030204" pitchFamily="18" charset="0"/>
                </a:endParaRPr>
              </a:p>
              <a:p>
                <a:r>
                  <a:rPr lang="en-US" sz="2400" dirty="0" smtClean="0"/>
                  <a:t>60</a:t>
                </a:r>
                <a:r>
                  <a:rPr lang="en-US" sz="2400" b="0" dirty="0" smtClean="0"/>
                  <a:t> ÷ 20=3 :  sixty divided by twenty is three. </a:t>
                </a:r>
              </a:p>
              <a:p>
                <a14:m>
                  <m:oMath xmlns:m="http://schemas.openxmlformats.org/officeDocument/2006/math">
                    <m:rad>
                      <m:ra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g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rad>
                  </m:oMath>
                </a14:m>
                <a:r>
                  <a:rPr lang="en-US" sz="2400" b="0" dirty="0" smtClean="0"/>
                  <a:t>= 5 : square root of twenty five is five.</a:t>
                </a:r>
              </a:p>
              <a:p>
                <a:r>
                  <a:rPr lang="en-US" sz="2400" dirty="0" smtClean="0"/>
                  <a:t>4.28 : four point two eight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/>
                  <a:t> = 4 : two to the power of two is four.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b="0" dirty="0" smtClean="0"/>
                  <a:t>   : one third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b="0" dirty="0" smtClean="0"/>
                  <a:t>  : one fifth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b="0" dirty="0" smtClean="0"/>
                  <a:t>   : two thirds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b="0" dirty="0" smtClean="0"/>
                  <a:t> : three sevenths </a:t>
                </a:r>
              </a:p>
              <a:p>
                <a:pPr marL="0" indent="0">
                  <a:buNone/>
                </a:pPr>
                <a:endParaRPr lang="en-US" sz="2400" b="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6408" y="382818"/>
                <a:ext cx="11155017" cy="5845703"/>
              </a:xfrm>
              <a:blipFill rotWithShape="0">
                <a:blip r:embed="rId4"/>
                <a:stretch>
                  <a:fillRect l="-710" t="-1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9411" y="54981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9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318" y="331675"/>
            <a:ext cx="11280820" cy="6120639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Ancient: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قدیمی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effect: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اثر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fa-I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Mean: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معنا دادن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generate: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تولید کردن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Relationship: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رابطه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dynamo: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دینام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Lightning: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رعد و برق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voltage: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ولتاژ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Appreciate: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قدردانی کردن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resistance: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مقاومت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Rheumatism: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رماتیسم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consequently: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در نتیجه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Fossil: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فسیل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compare: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مقایسه کردن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Resin: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صمغ. رزین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consider: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در نظر گرفتن. فرض کردن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Derive: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استخراج کردن. مشتق شدن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volume: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حجم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Magnesia: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مغناطیسی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certain: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معین و مشخص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Attraction: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جاذبه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ampere: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آمپر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Repulsion: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دفع. دافعه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potential: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پتانسیل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مغناطیسی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ohm: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اهم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Invisible: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نامرعی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electric: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برقی. الکتریکی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Hydroelectricity: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برق آبی</a:t>
            </a:r>
          </a:p>
          <a:p>
            <a:endParaRPr lang="fa-IR" sz="2000" dirty="0" smtClean="0"/>
          </a:p>
          <a:p>
            <a:endParaRPr lang="fa-IR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0935" y="5526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7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54634"/>
            <a:ext cx="11168270" cy="6205192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Word study and definitions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Magnet: 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اهن ربا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piece of iron or steel able to attract iron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Magnetic: 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مغناطیسی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relating to a magnet or to magnetism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Magnetism: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خاصیت مغناطیسی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science of magnetic phenomena and properties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Lightning: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رعد و برق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flash of bright light produced by natural electricity in the sky.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Resin: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صمغ. رزین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sticky substance that flows out from most plants when cut.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Property: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خصوصیت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special quality that belongs to something.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Charge: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شارژ کردن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fill, give an electric charge to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Electricity: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الکتریسیته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charge something with electricity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Attract: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جذب کردن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pull towards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Repel: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دفع کردن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drive back or away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Dynamo: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دینامیک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electromagnetic machine which converts mechanical energy into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or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d.c.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electricity supply.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Volume: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حجم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space occupied by a substance.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Resistance: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مقاومت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fa-I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power of standing against the force of something.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5062" y="5737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4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462</Words>
  <Application>Microsoft Office PowerPoint</Application>
  <PresentationFormat>Widescreen</PresentationFormat>
  <Paragraphs>53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</dc:creator>
  <cp:lastModifiedBy>Ali</cp:lastModifiedBy>
  <cp:revision>40</cp:revision>
  <dcterms:created xsi:type="dcterms:W3CDTF">2020-04-06T06:25:59Z</dcterms:created>
  <dcterms:modified xsi:type="dcterms:W3CDTF">2020-04-06T18:00:35Z</dcterms:modified>
</cp:coreProperties>
</file>